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71" r:id="rId5"/>
    <p:sldId id="259" r:id="rId6"/>
    <p:sldId id="262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6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01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7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20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2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0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0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0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CB7D-631F-4547-B796-B3AC7B58A441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F75CE-ECC5-4228-98E7-2AFDB1490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9A40-2493-6879-E8E7-99847069A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Transformers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9ECA-4F29-0C67-0E5D-098B4F144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Nunito" pitchFamily="2" charset="0"/>
              </a:rPr>
              <a:t>Attention is All You Need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7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3E01-B049-6806-2FFC-583B8B54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334"/>
            <a:ext cx="8511073" cy="312575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Nunito" pitchFamily="2" charset="0"/>
              </a:rPr>
              <a:t>The encoder block turns the sequence of input words into a vector and a Decoder converts a vector into a sequence. </a:t>
            </a:r>
            <a:br>
              <a:rPr lang="en-US" sz="2400" dirty="0">
                <a:solidFill>
                  <a:schemeClr val="tx1"/>
                </a:solidFill>
                <a:latin typeface="Nunito" pitchFamily="2" charset="0"/>
              </a:rPr>
            </a:br>
            <a:br>
              <a:rPr lang="en-US" sz="2400" dirty="0">
                <a:solidFill>
                  <a:schemeClr val="tx1"/>
                </a:solidFill>
                <a:latin typeface="Nunito" pitchFamily="2" charset="0"/>
              </a:rPr>
            </a:br>
            <a:r>
              <a:rPr lang="en-US" sz="2400" dirty="0" err="1">
                <a:solidFill>
                  <a:schemeClr val="tx1"/>
                </a:solidFill>
                <a:latin typeface="Nunito" pitchFamily="2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Nunito" pitchFamily="2" charset="0"/>
              </a:rPr>
              <a:t>: A text in French processed into its English equivalent can be:</a:t>
            </a:r>
            <a:br>
              <a:rPr lang="en-US" sz="2400" dirty="0">
                <a:solidFill>
                  <a:schemeClr val="tx1"/>
                </a:solidFill>
                <a:latin typeface="Nunito" pitchFamily="2" charset="0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r>
              <a:rPr lang="en-US" sz="2400" dirty="0">
                <a:solidFill>
                  <a:schemeClr val="tx1"/>
                </a:solidFill>
                <a:latin typeface="Nunito" pitchFamily="2" charset="0"/>
              </a:rPr>
              <a:t>Je suis </a:t>
            </a:r>
            <a:r>
              <a:rPr lang="en-US" sz="2400" dirty="0" err="1">
                <a:solidFill>
                  <a:schemeClr val="tx1"/>
                </a:solidFill>
                <a:latin typeface="Nunito" pitchFamily="2" charset="0"/>
              </a:rPr>
              <a:t>étudiant</a:t>
            </a:r>
            <a:r>
              <a:rPr lang="en-US" sz="2400" dirty="0">
                <a:solidFill>
                  <a:schemeClr val="tx1"/>
                </a:solidFill>
                <a:latin typeface="Nunito" pitchFamily="2" charset="0"/>
              </a:rPr>
              <a:t> –&gt; I am a student.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B2CAB-7A49-7BF6-063C-3C9168B0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85" y="3713584"/>
            <a:ext cx="6059729" cy="3396342"/>
          </a:xfrm>
        </p:spPr>
      </p:pic>
    </p:spTree>
    <p:extLst>
      <p:ext uri="{BB962C8B-B14F-4D97-AF65-F5344CB8AC3E}">
        <p14:creationId xmlns:p14="http://schemas.microsoft.com/office/powerpoint/2010/main" val="320741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652-95B0-2B47-443D-29D0680B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1" dirty="0">
                <a:effectLst/>
                <a:latin typeface="Nunito" pitchFamily="2" charset="0"/>
              </a:rPr>
              <a:t>Deep in to Transformer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100C-9BDE-AE90-4773-490E7E61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The encoder architecture has two layers: 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Self Attention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 and 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Feed Forward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 </a:t>
            </a:r>
          </a:p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Nunito" pitchFamily="2" charset="0"/>
              </a:rPr>
              <a:t>The encoder’s inputs first pass by a self-attention layer and then the outputs of the self-attention layer are fed to a feed-forward neural network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Nunito" pitchFamily="2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16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C5FF2-2F9D-4EE1-ECA5-5095F92BA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278363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B52D-14F8-8275-9E68-E59BD63F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0" y="402449"/>
            <a:ext cx="8091196" cy="885176"/>
          </a:xfrm>
        </p:spPr>
        <p:txBody>
          <a:bodyPr/>
          <a:lstStyle/>
          <a:p>
            <a:r>
              <a:rPr lang="en-IN" dirty="0"/>
              <a:t>Transformers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F7558-2261-4654-E4C6-D31CBFC07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1287625"/>
            <a:ext cx="7343192" cy="5681111"/>
          </a:xfrm>
        </p:spPr>
      </p:pic>
    </p:spTree>
    <p:extLst>
      <p:ext uri="{BB962C8B-B14F-4D97-AF65-F5344CB8AC3E}">
        <p14:creationId xmlns:p14="http://schemas.microsoft.com/office/powerpoint/2010/main" val="1806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9467-E969-84A8-2E91-D275E7D3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8539065" cy="5952931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Embedding</a:t>
            </a:r>
            <a:r>
              <a:rPr lang="en-IN" sz="2400" dirty="0"/>
              <a:t>: To represent words in a numerical format, typically vectors.</a:t>
            </a:r>
          </a:p>
          <a:p>
            <a:r>
              <a:rPr lang="en-IN" sz="2400" b="1" dirty="0"/>
              <a:t>Positional encoding</a:t>
            </a:r>
            <a:r>
              <a:rPr lang="en-IN" sz="2400" dirty="0"/>
              <a:t>: Representation of the position of a items in a sequence</a:t>
            </a:r>
          </a:p>
          <a:p>
            <a:pPr marL="0" indent="0">
              <a:buNone/>
            </a:pPr>
            <a:r>
              <a:rPr lang="en-IN" sz="2400" dirty="0"/>
              <a:t>   same words can have different meaning, that is </a:t>
            </a:r>
          </a:p>
          <a:p>
            <a:pPr marL="0" indent="0">
              <a:buNone/>
            </a:pPr>
            <a:r>
              <a:rPr lang="en-IN" sz="2400" dirty="0"/>
              <a:t>   where positional encoder comes in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eg</a:t>
            </a:r>
            <a:r>
              <a:rPr lang="en-IN" sz="2400" dirty="0"/>
              <a:t>: # </a:t>
            </a:r>
            <a:r>
              <a:rPr lang="en-IN" sz="2400" dirty="0" err="1"/>
              <a:t>arun’s</a:t>
            </a:r>
            <a:r>
              <a:rPr lang="en-IN" sz="2400" dirty="0"/>
              <a:t> </a:t>
            </a:r>
            <a:r>
              <a:rPr lang="en-IN" sz="2400" u="sng" dirty="0"/>
              <a:t>dog</a:t>
            </a:r>
            <a:r>
              <a:rPr lang="en-IN" sz="2400" dirty="0"/>
              <a:t> is a cutie. (2</a:t>
            </a:r>
            <a:r>
              <a:rPr lang="en-IN" sz="2400" baseline="30000" dirty="0"/>
              <a:t>nd</a:t>
            </a:r>
            <a:r>
              <a:rPr lang="en-IN" sz="2400" dirty="0"/>
              <a:t> position)</a:t>
            </a:r>
          </a:p>
          <a:p>
            <a:pPr marL="0" indent="0">
              <a:buNone/>
            </a:pPr>
            <a:r>
              <a:rPr lang="en-IN" sz="2400" dirty="0"/>
              <a:t>          #arun look like a </a:t>
            </a:r>
            <a:r>
              <a:rPr lang="en-IN" sz="2400" u="sng" dirty="0"/>
              <a:t>dog</a:t>
            </a:r>
            <a:r>
              <a:rPr lang="en-IN" sz="2400" dirty="0"/>
              <a:t>. (5</a:t>
            </a:r>
            <a:r>
              <a:rPr lang="en-IN" sz="2400" baseline="30000" dirty="0"/>
              <a:t>th</a:t>
            </a:r>
            <a:r>
              <a:rPr lang="en-IN" sz="2400" dirty="0"/>
              <a:t> position)</a:t>
            </a:r>
          </a:p>
          <a:p>
            <a:r>
              <a:rPr lang="en-IN" sz="2400" dirty="0"/>
              <a:t>After applying word embedding  + positional encoding we get word vector that have positional information, </a:t>
            </a:r>
            <a:r>
              <a:rPr lang="en-IN" sz="2400" dirty="0" err="1"/>
              <a:t>i,e</a:t>
            </a:r>
            <a:r>
              <a:rPr lang="en-IN" sz="2400" dirty="0"/>
              <a:t> context info. </a:t>
            </a:r>
          </a:p>
          <a:p>
            <a:r>
              <a:rPr lang="en-IN" sz="2400" dirty="0"/>
              <a:t>We pass this information to a encoder block where it goes through a multi headed attention layer and feed forward layer.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06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90BE-A39D-C6AF-3DC9-C195C94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95944"/>
            <a:ext cx="7167465" cy="578497"/>
          </a:xfrm>
        </p:spPr>
        <p:txBody>
          <a:bodyPr>
            <a:normAutofit fontScale="90000"/>
          </a:bodyPr>
          <a:lstStyle/>
          <a:p>
            <a:r>
              <a:rPr lang="en-IN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2E15-3515-72A4-8D05-D6A1DFE5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867747"/>
            <a:ext cx="10515600" cy="5794309"/>
          </a:xfrm>
        </p:spPr>
        <p:txBody>
          <a:bodyPr>
            <a:normAutofit/>
          </a:bodyPr>
          <a:lstStyle/>
          <a:p>
            <a:r>
              <a:rPr lang="en-IN" sz="2400" dirty="0"/>
              <a:t>It involve answering “what part of input should we focus on?”.</a:t>
            </a:r>
          </a:p>
          <a:p>
            <a:r>
              <a:rPr lang="en-IN" sz="2400" dirty="0"/>
              <a:t>The question we want to answer is “ how relevant is the ‘</a:t>
            </a:r>
            <a:r>
              <a:rPr lang="en-IN" sz="2400" dirty="0" err="1"/>
              <a:t>i’th</a:t>
            </a:r>
            <a:r>
              <a:rPr lang="en-IN" sz="2400" dirty="0"/>
              <a:t> word </a:t>
            </a:r>
          </a:p>
          <a:p>
            <a:pPr marL="0" indent="0">
              <a:buNone/>
            </a:pPr>
            <a:r>
              <a:rPr lang="en-IN" sz="2400" dirty="0"/>
              <a:t>     in a sentence relevant to another word in the same English sentence.</a:t>
            </a:r>
          </a:p>
          <a:p>
            <a:r>
              <a:rPr lang="en-IN" sz="2400" dirty="0"/>
              <a:t>We use attention vector to capture the relation between words in a </a:t>
            </a:r>
          </a:p>
          <a:p>
            <a:pPr marL="0" indent="0">
              <a:buNone/>
            </a:pPr>
            <a:r>
              <a:rPr lang="en-IN" sz="2400" dirty="0"/>
              <a:t>     sentence.</a:t>
            </a:r>
          </a:p>
          <a:p>
            <a:r>
              <a:rPr lang="en-IN" sz="2400" dirty="0"/>
              <a:t>Attention block compute attention vector for each word.</a:t>
            </a:r>
          </a:p>
          <a:p>
            <a:r>
              <a:rPr lang="en-IN" sz="2400" dirty="0"/>
              <a:t>Since we use multiple attention vector we call it multi headed attention block.</a:t>
            </a:r>
          </a:p>
          <a:p>
            <a:r>
              <a:rPr lang="en-IN" sz="2400" dirty="0"/>
              <a:t>Each of attention vectors are independent to each other.</a:t>
            </a:r>
          </a:p>
          <a:p>
            <a:r>
              <a:rPr lang="en-IN" sz="2400" dirty="0"/>
              <a:t>We can pass all the words at the same time to encoder block and the out put will be a set of encoded vector for every word.</a:t>
            </a:r>
          </a:p>
        </p:txBody>
      </p:sp>
    </p:spTree>
    <p:extLst>
      <p:ext uri="{BB962C8B-B14F-4D97-AF65-F5344CB8AC3E}">
        <p14:creationId xmlns:p14="http://schemas.microsoft.com/office/powerpoint/2010/main" val="365123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73DB-5184-C6F2-03A0-0E464A07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9282"/>
          </a:xfrm>
        </p:spPr>
        <p:txBody>
          <a:bodyPr/>
          <a:lstStyle/>
          <a:p>
            <a:r>
              <a:rPr lang="en-IN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FA10-27E9-76D3-9F32-EE7967F3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883"/>
            <a:ext cx="8596668" cy="4492480"/>
          </a:xfrm>
        </p:spPr>
        <p:txBody>
          <a:bodyPr/>
          <a:lstStyle/>
          <a:p>
            <a:r>
              <a:rPr lang="en-US" sz="2400" b="0" i="0" dirty="0">
                <a:effectLst/>
                <a:latin typeface="Nunito" pitchFamily="2" charset="0"/>
              </a:rPr>
              <a:t>The decoder architecture has three layers: Masked self attention, self Attention, and Feed Forward. </a:t>
            </a:r>
          </a:p>
          <a:p>
            <a:r>
              <a:rPr lang="en-US" sz="2400" b="1" i="0" dirty="0">
                <a:effectLst/>
                <a:latin typeface="Nunito" pitchFamily="2" charset="0"/>
              </a:rPr>
              <a:t>Masked self attention : </a:t>
            </a:r>
            <a:r>
              <a:rPr lang="en-US" sz="2400" b="0" i="0" dirty="0">
                <a:effectLst/>
                <a:latin typeface="Söhne"/>
              </a:rPr>
              <a:t>This layer allows the decoder to attend to all positions up to and including the current position in the output sequence, but not beyond.</a:t>
            </a:r>
          </a:p>
          <a:p>
            <a:r>
              <a:rPr lang="en-US" sz="2400" b="0" i="0" dirty="0">
                <a:effectLst/>
                <a:latin typeface="Söhne"/>
              </a:rPr>
              <a:t>The output of the Masked Multi-Head Self-Attention layer is then fed into the Multi-Head Attention layer then the </a:t>
            </a:r>
            <a:r>
              <a:rPr lang="en-IN" sz="2400" b="0" i="0" dirty="0">
                <a:effectLst/>
                <a:latin typeface="Söhne"/>
              </a:rPr>
              <a:t>feedforward layer.</a:t>
            </a:r>
            <a:endParaRPr lang="en-US" sz="2400" b="0" i="0" dirty="0">
              <a:effectLst/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51F-9E1D-2005-737D-5F576F46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Transformers.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BA77-C61D-0DF2-4AE4-EC48B198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Let go through some </a:t>
            </a:r>
            <a:r>
              <a:rPr lang="en-IN" sz="2400" b="0" i="0" dirty="0">
                <a:effectLst/>
                <a:latin typeface="Söhne"/>
              </a:rPr>
              <a:t>architectures </a:t>
            </a:r>
            <a:r>
              <a:rPr lang="en-US" sz="2400" b="0" i="0" dirty="0">
                <a:effectLst/>
                <a:latin typeface="Söhne"/>
              </a:rPr>
              <a:t>that are commonly used to process sequential data.</a:t>
            </a:r>
          </a:p>
          <a:p>
            <a:endParaRPr lang="en-US" sz="24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  <a:latin typeface="Söhne"/>
              </a:rPr>
              <a:t>  1.Recurrent Neural Networks (RNNs).</a:t>
            </a:r>
          </a:p>
          <a:p>
            <a:pPr marL="0" indent="0">
              <a:buNone/>
            </a:pPr>
            <a:r>
              <a:rPr lang="en-IN" sz="2400" dirty="0">
                <a:latin typeface="Söhne"/>
              </a:rPr>
              <a:t>  2.</a:t>
            </a:r>
            <a:r>
              <a:rPr lang="en-US" sz="2400" b="0" i="0" dirty="0">
                <a:effectLst/>
                <a:latin typeface="Söhne"/>
              </a:rPr>
              <a:t> Long Short-Term Memory (LSTM) Networks</a:t>
            </a:r>
            <a:r>
              <a:rPr lang="en-IN" sz="2400" b="0" i="0" dirty="0">
                <a:effectLst/>
                <a:latin typeface="Söhne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180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13F8-2A66-B716-2FC6-36CF42C4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868-E31D-91FB-D870-779481BC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There are mainly 3 models in RNN</a:t>
            </a:r>
          </a:p>
          <a:p>
            <a:pPr marL="0" indent="0">
              <a:buNone/>
            </a:pPr>
            <a:r>
              <a:rPr lang="en-IN" sz="2400" dirty="0"/>
              <a:t>1. Vector-sequence model</a:t>
            </a:r>
          </a:p>
          <a:p>
            <a:pPr marL="0" indent="0">
              <a:buNone/>
            </a:pPr>
            <a:r>
              <a:rPr lang="en-IN" sz="2400" dirty="0"/>
              <a:t>    Input is a vector and output will be a sequence</a:t>
            </a:r>
          </a:p>
          <a:p>
            <a:pPr marL="0" indent="0">
              <a:buNone/>
            </a:pPr>
            <a:r>
              <a:rPr lang="en-IN" sz="2400" dirty="0"/>
              <a:t>2. Sequence-vector model</a:t>
            </a:r>
          </a:p>
          <a:p>
            <a:pPr marL="0" indent="0">
              <a:buNone/>
            </a:pPr>
            <a:r>
              <a:rPr lang="en-IN" sz="2400" dirty="0"/>
              <a:t>    Input is a sequence and output will be a vector</a:t>
            </a:r>
          </a:p>
          <a:p>
            <a:pPr marL="0" indent="0">
              <a:buNone/>
            </a:pPr>
            <a:r>
              <a:rPr lang="en-IN" sz="2400" dirty="0"/>
              <a:t>3. Sequence-sequence model</a:t>
            </a:r>
          </a:p>
          <a:p>
            <a:pPr marL="0" indent="0">
              <a:buNone/>
            </a:pPr>
            <a:r>
              <a:rPr lang="en-IN" sz="2400" dirty="0"/>
              <a:t>    Input is a sequence and output will be a sequence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7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A456-32FD-FC05-C887-3ED28D5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1EE1-E1AC-7BDA-7264-698DF975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Slow to train</a:t>
            </a:r>
          </a:p>
          <a:p>
            <a:r>
              <a:rPr lang="en-IN" sz="2400" dirty="0"/>
              <a:t>Cant deal with long sequences well</a:t>
            </a:r>
          </a:p>
          <a:p>
            <a:r>
              <a:rPr lang="en-IN" sz="2400" dirty="0"/>
              <a:t>Vanishing gradient problem will happen when dealing with large sequence of data</a:t>
            </a:r>
          </a:p>
          <a:p>
            <a:r>
              <a:rPr lang="en-IN" sz="2400" dirty="0"/>
              <a:t>Input data needs to pass </a:t>
            </a:r>
            <a:r>
              <a:rPr lang="en-IN" sz="2400" dirty="0" err="1"/>
              <a:t>sequencialy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0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B40-5CFA-AD94-40C7-CB0CAED5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Long Short-Term Memory (LSTM)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6ED9-4EF6-E744-D091-BCC359A2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LSTM is even slower for training compared to RNN.</a:t>
            </a:r>
          </a:p>
          <a:p>
            <a:r>
              <a:rPr lang="en-US" sz="2400" dirty="0">
                <a:latin typeface="Söhne"/>
              </a:rPr>
              <a:t>Better than RNN in dealing with long sequence</a:t>
            </a:r>
            <a:endParaRPr lang="en-US" sz="2400" b="0" i="0" dirty="0">
              <a:effectLst/>
              <a:latin typeface="Söhne"/>
            </a:endParaRPr>
          </a:p>
          <a:p>
            <a:r>
              <a:rPr lang="en-US" sz="2400" b="0" i="0" dirty="0">
                <a:effectLst/>
                <a:latin typeface="Söhne"/>
              </a:rPr>
              <a:t>LSTMs address the vanishing gradient problem in traditional RNNs by incorporating specialized "memory cells" that allow the network to selectively remember or forget information over long time periods</a:t>
            </a:r>
          </a:p>
          <a:p>
            <a:pPr marL="0" indent="0">
              <a:buNone/>
            </a:pPr>
            <a:endParaRPr lang="en-US" sz="2400" dirty="0">
              <a:latin typeface="Söhne"/>
            </a:endParaRPr>
          </a:p>
          <a:p>
            <a:r>
              <a:rPr lang="en-US" sz="2400" dirty="0">
                <a:latin typeface="Söhne"/>
              </a:rPr>
              <a:t>Both RNN and LSTM input data need to put sequentially one after the other, we need input of the previous state to do any operation on  current state.</a:t>
            </a:r>
          </a:p>
          <a:p>
            <a:r>
              <a:rPr lang="en-IN" sz="2400" dirty="0"/>
              <a:t>Both serial flow does not make use of GPU very well, which are designed for parallel computation.</a:t>
            </a:r>
          </a:p>
        </p:txBody>
      </p:sp>
    </p:spTree>
    <p:extLst>
      <p:ext uri="{BB962C8B-B14F-4D97-AF65-F5344CB8AC3E}">
        <p14:creationId xmlns:p14="http://schemas.microsoft.com/office/powerpoint/2010/main" val="334011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F3D0-8F91-39C3-A044-85F31713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375"/>
            <a:ext cx="8596668" cy="4945987"/>
          </a:xfrm>
        </p:spPr>
        <p:txBody>
          <a:bodyPr>
            <a:normAutofit/>
          </a:bodyPr>
          <a:lstStyle/>
          <a:p>
            <a:r>
              <a:rPr lang="en-IN" sz="2400" dirty="0"/>
              <a:t>Both RNN and LSTM cant understand the </a:t>
            </a:r>
            <a:r>
              <a:rPr lang="en-IN" sz="2400" b="0" i="0" dirty="0">
                <a:effectLst/>
                <a:latin typeface="Nunito" panose="020B0604020202020204" pitchFamily="2" charset="0"/>
              </a:rPr>
              <a:t>context of a word because of word by word processing</a:t>
            </a:r>
          </a:p>
          <a:p>
            <a:r>
              <a:rPr lang="en-IN" sz="2400" dirty="0">
                <a:latin typeface="Nunito" panose="020B0604020202020204" pitchFamily="2" charset="0"/>
              </a:rPr>
              <a:t>Context of the word is so import as </a:t>
            </a:r>
            <a:r>
              <a:rPr lang="en-US" sz="2400" b="0" i="0" dirty="0">
                <a:effectLst/>
                <a:latin typeface="Nunito" pitchFamily="2" charset="0"/>
              </a:rPr>
              <a:t>the context changes, the meaning also changes.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Nunito" pitchFamily="2" charset="0"/>
              </a:rPr>
              <a:t>   Ex: There is a word -’ </a:t>
            </a:r>
            <a:r>
              <a:rPr lang="en-US" sz="2400" b="1" i="0" dirty="0">
                <a:effectLst/>
                <a:latin typeface="Nunito" pitchFamily="2" charset="0"/>
              </a:rPr>
              <a:t>Point</a:t>
            </a:r>
            <a:r>
              <a:rPr lang="en-US" sz="2400" b="0" i="0" dirty="0">
                <a:effectLst/>
                <a:latin typeface="Nunito" pitchFamily="2" charset="0"/>
              </a:rPr>
              <a:t>’, and we use it in two </a:t>
            </a:r>
          </a:p>
          <a:p>
            <a:pPr marL="0" indent="0">
              <a:buNone/>
            </a:pPr>
            <a:r>
              <a:rPr lang="en-US" sz="2400" dirty="0">
                <a:latin typeface="Nunito" pitchFamily="2" charset="0"/>
              </a:rPr>
              <a:t>    </a:t>
            </a:r>
            <a:r>
              <a:rPr lang="en-US" sz="2400" b="0" i="0" dirty="0">
                <a:effectLst/>
                <a:latin typeface="Nunito" pitchFamily="2" charset="0"/>
              </a:rPr>
              <a:t>different contexts given below</a:t>
            </a:r>
            <a:endParaRPr lang="en-US" sz="2400" dirty="0"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Nunito" pitchFamily="2" charset="0"/>
              </a:rPr>
              <a:t>   -</a:t>
            </a:r>
            <a:r>
              <a:rPr lang="en-US" sz="2400" b="0" i="0" dirty="0">
                <a:effectLst/>
                <a:latin typeface="Nunito" pitchFamily="2" charset="0"/>
              </a:rPr>
              <a:t>The needle has a sharp </a:t>
            </a:r>
            <a:r>
              <a:rPr lang="en-US" sz="2400" b="1" i="0" u="sng" dirty="0">
                <a:effectLst/>
                <a:latin typeface="Nunito" pitchFamily="2" charset="0"/>
              </a:rPr>
              <a:t> point</a:t>
            </a:r>
            <a:r>
              <a:rPr lang="en-US" sz="2400" b="0" i="0" u="sng" dirty="0">
                <a:effectLst/>
                <a:latin typeface="Nunito" pitchFamily="2" charset="0"/>
              </a:rPr>
              <a:t>.</a:t>
            </a:r>
            <a:endParaRPr lang="en-US" sz="2400" u="sng" dirty="0"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Nunito" pitchFamily="2" charset="0"/>
              </a:rPr>
              <a:t>   -</a:t>
            </a:r>
            <a:r>
              <a:rPr lang="en-US" sz="2400" b="0" i="0" dirty="0">
                <a:effectLst/>
                <a:latin typeface="Nunito" pitchFamily="2" charset="0"/>
              </a:rPr>
              <a:t>It is not polite to</a:t>
            </a:r>
            <a:r>
              <a:rPr lang="en-US" sz="2400" b="1" i="0" dirty="0">
                <a:effectLst/>
                <a:latin typeface="Nunito" pitchFamily="2" charset="0"/>
              </a:rPr>
              <a:t> </a:t>
            </a:r>
            <a:r>
              <a:rPr lang="en-US" sz="2400" b="1" i="0" u="sng" dirty="0">
                <a:effectLst/>
                <a:latin typeface="Nunito" pitchFamily="2" charset="0"/>
              </a:rPr>
              <a:t>point</a:t>
            </a:r>
            <a:r>
              <a:rPr lang="en-US" sz="2400" b="0" i="0" dirty="0">
                <a:effectLst/>
                <a:latin typeface="Nunito" pitchFamily="2" charset="0"/>
              </a:rPr>
              <a:t> at people.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FCB-CE97-ADD8-3C97-C0ED3C47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4989"/>
            <a:ext cx="8596668" cy="5063412"/>
          </a:xfrm>
        </p:spPr>
        <p:txBody>
          <a:bodyPr>
            <a:normAutofit/>
          </a:bodyPr>
          <a:lstStyle/>
          <a:p>
            <a:r>
              <a:rPr lang="en-IN" sz="2400" dirty="0"/>
              <a:t>To resolve all these problem </a:t>
            </a:r>
            <a:r>
              <a:rPr lang="en-US" sz="2400" b="0" i="0" dirty="0">
                <a:effectLst/>
                <a:latin typeface="Nunito" pitchFamily="2" charset="0"/>
              </a:rPr>
              <a:t> there was a need for a different architecture </a:t>
            </a:r>
            <a:r>
              <a:rPr lang="en-IN" sz="2400" b="0" i="0" dirty="0">
                <a:effectLst/>
                <a:latin typeface="Nunito" pitchFamily="2" charset="0"/>
              </a:rPr>
              <a:t>,</a:t>
            </a:r>
          </a:p>
          <a:p>
            <a:pPr marL="0" indent="0">
              <a:buNone/>
            </a:pPr>
            <a:r>
              <a:rPr lang="en-IN" sz="2400" dirty="0">
                <a:latin typeface="Nunito" pitchFamily="2" charset="0"/>
              </a:rPr>
              <a:t>      </a:t>
            </a:r>
            <a:r>
              <a:rPr lang="en-IN" sz="2400" b="0" i="0" dirty="0">
                <a:effectLst/>
                <a:latin typeface="Nunito" pitchFamily="2" charset="0"/>
              </a:rPr>
              <a:t> That is </a:t>
            </a:r>
            <a:r>
              <a:rPr lang="en-IN" sz="2400" b="1" i="0" dirty="0">
                <a:effectLst/>
                <a:latin typeface="Nunito" pitchFamily="2" charset="0"/>
              </a:rPr>
              <a:t>Transformer architecture.</a:t>
            </a:r>
          </a:p>
          <a:p>
            <a:pPr marL="0" indent="0">
              <a:buNone/>
            </a:pPr>
            <a:endParaRPr lang="en-IN" sz="2400" b="0" i="0" dirty="0">
              <a:effectLst/>
              <a:latin typeface="Nunito" pitchFamily="2" charset="0"/>
            </a:endParaRPr>
          </a:p>
          <a:p>
            <a:r>
              <a:rPr lang="en-US" sz="2400" b="0" i="0" dirty="0">
                <a:effectLst/>
                <a:latin typeface="Nunito" pitchFamily="2" charset="0"/>
              </a:rPr>
              <a:t>The Transformer was proposed in the paper </a:t>
            </a:r>
            <a:r>
              <a:rPr lang="en-US" sz="2400" b="1" i="0" dirty="0">
                <a:effectLst/>
                <a:latin typeface="Nunito" pitchFamily="2" charset="0"/>
              </a:rPr>
              <a:t>Attention is All You Need</a:t>
            </a:r>
            <a:r>
              <a:rPr lang="en-US" sz="2400" b="0" i="0" dirty="0">
                <a:effectLst/>
                <a:latin typeface="Nunito" pitchFamily="2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78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D261-120F-AD57-318F-B7EBDA22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E92E-F7ED-E73E-0903-F9E0A2AC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567"/>
            <a:ext cx="8596668" cy="4926564"/>
          </a:xfrm>
        </p:spPr>
        <p:txBody>
          <a:bodyPr>
            <a:noAutofit/>
          </a:bodyPr>
          <a:lstStyle/>
          <a:p>
            <a:r>
              <a:rPr lang="en-IN" sz="2400" dirty="0"/>
              <a:t>So the question is how can we make use of parallelization on sequential data?</a:t>
            </a:r>
          </a:p>
          <a:p>
            <a:r>
              <a:rPr lang="en-IN" sz="2400" dirty="0"/>
              <a:t>As an answer to this question transformers are introduced in 2017.</a:t>
            </a:r>
          </a:p>
          <a:p>
            <a:r>
              <a:rPr lang="en-US" sz="2400" b="0" i="0" dirty="0">
                <a:effectLst/>
                <a:latin typeface="Söhne"/>
              </a:rPr>
              <a:t>A </a:t>
            </a:r>
            <a:r>
              <a:rPr lang="en-US" sz="2400" b="0" i="0" dirty="0">
                <a:effectLst/>
                <a:latin typeface="+mj-lt"/>
              </a:rPr>
              <a:t>transformer</a:t>
            </a:r>
            <a:r>
              <a:rPr lang="en-US" sz="2400" b="0" i="0" dirty="0">
                <a:effectLst/>
                <a:latin typeface="Söhne"/>
              </a:rPr>
              <a:t> model is based on a self-attention mechanism.</a:t>
            </a:r>
          </a:p>
          <a:p>
            <a:r>
              <a:rPr lang="en-US" sz="2400" b="0" i="0" dirty="0">
                <a:effectLst/>
                <a:latin typeface="Söhne"/>
              </a:rPr>
              <a:t>This </a:t>
            </a:r>
            <a:r>
              <a:rPr lang="en-US" sz="2400" b="0" i="0" dirty="0">
                <a:effectLst/>
              </a:rPr>
              <a:t>attention</a:t>
            </a:r>
            <a:r>
              <a:rPr lang="en-US" sz="2400" b="0" i="0" dirty="0">
                <a:effectLst/>
                <a:latin typeface="Söhne"/>
              </a:rPr>
              <a:t> mechanism helps the model to capture long-range dependencies and to avoid the vanishing gradient problem that can occur in recurrent neural networks.</a:t>
            </a:r>
            <a:endParaRPr lang="en-US" sz="2400" dirty="0">
              <a:latin typeface="Söhne"/>
            </a:endParaRPr>
          </a:p>
          <a:p>
            <a:r>
              <a:rPr lang="en-US" sz="2400" b="1" i="0" dirty="0">
                <a:effectLst/>
                <a:latin typeface="Nunito" pitchFamily="2" charset="0"/>
              </a:rPr>
              <a:t> </a:t>
            </a:r>
            <a:r>
              <a:rPr lang="en-US" sz="2400" b="1" i="0" dirty="0">
                <a:effectLst/>
              </a:rPr>
              <a:t>Encoder</a:t>
            </a:r>
            <a:r>
              <a:rPr lang="en-US" sz="2400" b="0" i="0" dirty="0">
                <a:effectLst/>
                <a:latin typeface="Nunito" pitchFamily="2" charset="0"/>
              </a:rPr>
              <a:t> and </a:t>
            </a:r>
            <a:r>
              <a:rPr lang="en-US" sz="2400" b="1" i="0" dirty="0">
                <a:effectLst/>
                <a:latin typeface="Nunito" pitchFamily="2" charset="0"/>
              </a:rPr>
              <a:t>Decoder</a:t>
            </a:r>
            <a:r>
              <a:rPr lang="en-US" sz="2400" b="0" i="0" dirty="0">
                <a:effectLst/>
                <a:latin typeface="Nunito" pitchFamily="2" charset="0"/>
              </a:rPr>
              <a:t> are building blocks of a Transformer.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67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1020-DD39-6DE5-84A4-90064605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0343"/>
            <a:ext cx="8596668" cy="4931020"/>
          </a:xfrm>
        </p:spPr>
        <p:txBody>
          <a:bodyPr/>
          <a:lstStyle/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Transformers  architecture allows  parallel processing of the input sequence, rather than sequential processing.</a:t>
            </a:r>
          </a:p>
          <a:p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This parallel processing approach allows transformers to capture long-range dependencies much more effectively than traditional RNN-based models like LSTMs.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700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</TotalTime>
  <Words>845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Nunito</vt:lpstr>
      <vt:lpstr>Söhne</vt:lpstr>
      <vt:lpstr>Trebuchet MS</vt:lpstr>
      <vt:lpstr>Wingdings 3</vt:lpstr>
      <vt:lpstr>Facet</vt:lpstr>
      <vt:lpstr>Transformers Architecture</vt:lpstr>
      <vt:lpstr>Why Transformers.</vt:lpstr>
      <vt:lpstr>RNN</vt:lpstr>
      <vt:lpstr>Limitations</vt:lpstr>
      <vt:lpstr>Long Short-Term Memory (LSTM) Networks</vt:lpstr>
      <vt:lpstr>PowerPoint Presentation</vt:lpstr>
      <vt:lpstr>PowerPoint Presentation</vt:lpstr>
      <vt:lpstr>Transformer</vt:lpstr>
      <vt:lpstr>PowerPoint Presentation</vt:lpstr>
      <vt:lpstr>The encoder block turns the sequence of input words into a vector and a Decoder converts a vector into a sequence.   Eg: A text in French processed into its English equivalent can be:    Je suis étudiant –&gt; I am a student.</vt:lpstr>
      <vt:lpstr>Deep in to Transformer Architecture</vt:lpstr>
      <vt:lpstr>PowerPoint Presentation</vt:lpstr>
      <vt:lpstr>Transformers architecture</vt:lpstr>
      <vt:lpstr>PowerPoint Presentation</vt:lpstr>
      <vt:lpstr>Attention layer</vt:lpstr>
      <vt:lpstr>Decoder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Architecture</dc:title>
  <dc:creator>ihsanbp99@gmail.com</dc:creator>
  <cp:lastModifiedBy>ihsanbp99@gmail.com</cp:lastModifiedBy>
  <cp:revision>5</cp:revision>
  <dcterms:created xsi:type="dcterms:W3CDTF">2023-05-04T17:47:06Z</dcterms:created>
  <dcterms:modified xsi:type="dcterms:W3CDTF">2023-08-14T16:57:57Z</dcterms:modified>
</cp:coreProperties>
</file>