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054C-52C3-4C2E-9F07-25397BA4293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852-5D97-4824-8233-9958909B5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83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054C-52C3-4C2E-9F07-25397BA4293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852-5D97-4824-8233-9958909B5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05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054C-52C3-4C2E-9F07-25397BA4293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852-5D97-4824-8233-9958909B5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935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054C-52C3-4C2E-9F07-25397BA4293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852-5D97-4824-8233-9958909B58E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9196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054C-52C3-4C2E-9F07-25397BA4293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852-5D97-4824-8233-9958909B5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536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054C-52C3-4C2E-9F07-25397BA4293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852-5D97-4824-8233-9958909B5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85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054C-52C3-4C2E-9F07-25397BA4293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852-5D97-4824-8233-9958909B5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71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054C-52C3-4C2E-9F07-25397BA4293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852-5D97-4824-8233-9958909B5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868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054C-52C3-4C2E-9F07-25397BA4293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852-5D97-4824-8233-9958909B5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73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054C-52C3-4C2E-9F07-25397BA4293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852-5D97-4824-8233-9958909B5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97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054C-52C3-4C2E-9F07-25397BA4293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852-5D97-4824-8233-9958909B5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2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054C-52C3-4C2E-9F07-25397BA4293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852-5D97-4824-8233-9958909B5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5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054C-52C3-4C2E-9F07-25397BA4293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852-5D97-4824-8233-9958909B5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054C-52C3-4C2E-9F07-25397BA4293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852-5D97-4824-8233-9958909B5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2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054C-52C3-4C2E-9F07-25397BA4293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852-5D97-4824-8233-9958909B5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6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054C-52C3-4C2E-9F07-25397BA4293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852-5D97-4824-8233-9958909B5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54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054C-52C3-4C2E-9F07-25397BA4293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F852-5D97-4824-8233-9958909B5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6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FAB054C-52C3-4C2E-9F07-25397BA4293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93F852-5D97-4824-8233-9958909B5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728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1EFB-B4A7-20DB-B9EB-5696FBF00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Attention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40C05-1301-BEAB-0BC3-4C1B81571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Attention is all you need</a:t>
            </a:r>
          </a:p>
        </p:txBody>
      </p:sp>
    </p:spTree>
    <p:extLst>
      <p:ext uri="{BB962C8B-B14F-4D97-AF65-F5344CB8AC3E}">
        <p14:creationId xmlns:p14="http://schemas.microsoft.com/office/powerpoint/2010/main" val="333959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BD92-75EA-1485-CC78-5CFFB965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9250"/>
            <a:ext cx="10353762" cy="1101012"/>
          </a:xfrm>
        </p:spPr>
        <p:txBody>
          <a:bodyPr/>
          <a:lstStyle/>
          <a:p>
            <a:r>
              <a:rPr lang="en-IN" dirty="0"/>
              <a:t>What is happening..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5042-4722-C62C-EC27-808F08CD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390262"/>
            <a:ext cx="10353762" cy="533710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  <a:latin typeface="Söhne"/>
              </a:rPr>
              <a:t>Every single word in the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input sequence is transformed into three different vectors  : </a:t>
            </a:r>
            <a:r>
              <a:rPr lang="en-US" sz="2400" b="1" i="1" dirty="0">
                <a:solidFill>
                  <a:schemeClr val="tx1"/>
                </a:solidFill>
                <a:effectLst/>
                <a:latin typeface="Söhne"/>
              </a:rPr>
              <a:t>query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US" sz="2400" b="1" i="1" dirty="0">
                <a:solidFill>
                  <a:schemeClr val="tx1"/>
                </a:solidFill>
                <a:effectLst/>
                <a:latin typeface="Söhne"/>
              </a:rPr>
              <a:t>key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, and </a:t>
            </a:r>
            <a:r>
              <a:rPr lang="en-US" sz="2400" b="1" i="1" dirty="0">
                <a:solidFill>
                  <a:schemeClr val="tx1"/>
                </a:solidFill>
                <a:effectLst/>
                <a:latin typeface="Söhne"/>
              </a:rPr>
              <a:t>value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This allows the model to capture the relationship between each word and all other words in the sequence.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The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Query vector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represents the </a:t>
            </a:r>
            <a:r>
              <a:rPr lang="en-US" sz="2400" b="0" i="1" u="sng" dirty="0">
                <a:solidFill>
                  <a:schemeClr val="tx1"/>
                </a:solidFill>
                <a:effectLst/>
                <a:latin typeface="Söhne"/>
              </a:rPr>
              <a:t>current word being process</a:t>
            </a:r>
            <a:r>
              <a:rPr lang="en-US" sz="2400" b="0" i="0" u="sng" dirty="0">
                <a:solidFill>
                  <a:schemeClr val="tx1"/>
                </a:solidFill>
                <a:effectLst/>
                <a:latin typeface="Söhne"/>
              </a:rPr>
              <a:t>ed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and it is used to calculate the similarity between the current word and all other words in the sequence.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The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Key vectors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represent </a:t>
            </a:r>
            <a:r>
              <a:rPr lang="en-US" sz="2400" b="0" i="1" u="sng" dirty="0">
                <a:solidFill>
                  <a:schemeClr val="tx1"/>
                </a:solidFill>
                <a:effectLst/>
                <a:latin typeface="Söhne"/>
              </a:rPr>
              <a:t>all words in the input sequence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, and they are used to calculate the similarity between each word and all other words in the sequence.</a:t>
            </a:r>
            <a:endParaRPr lang="en-US" sz="240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The Value vector represent feature embeddings for each token ,it include context of each word.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429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4172-889A-0CA3-81B7-849418D5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67" y="286139"/>
            <a:ext cx="10353762" cy="827314"/>
          </a:xfrm>
        </p:spPr>
        <p:txBody>
          <a:bodyPr/>
          <a:lstStyle/>
          <a:p>
            <a:r>
              <a:rPr lang="en-IN" dirty="0"/>
              <a:t>Explaining with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FAC7-40F1-4805-C4EF-5442CE8C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3649"/>
            <a:ext cx="10353762" cy="5439747"/>
          </a:xfrm>
        </p:spPr>
        <p:txBody>
          <a:bodyPr/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source-serif-pro"/>
              </a:rPr>
              <a:t>For example consider sentence with 5 input words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source-serif-pro"/>
              </a:rPr>
              <a:t>      </a:t>
            </a:r>
            <a:r>
              <a:rPr lang="en-US" sz="2400" dirty="0" err="1">
                <a:solidFill>
                  <a:schemeClr val="tx1"/>
                </a:solidFill>
                <a:effectLst/>
                <a:latin typeface="source-serif-pro"/>
              </a:rPr>
              <a:t>i,e</a:t>
            </a:r>
            <a:r>
              <a:rPr lang="en-US" sz="2400" dirty="0">
                <a:solidFill>
                  <a:schemeClr val="tx1"/>
                </a:solidFill>
                <a:effectLst/>
                <a:latin typeface="source-serif-pro"/>
              </a:rPr>
              <a:t> “attention is all we need”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source-serif-pro"/>
              </a:rPr>
              <a:t>Walking through an example for the first word ‘</a:t>
            </a:r>
            <a:r>
              <a:rPr lang="en-US" sz="2400" dirty="0">
                <a:solidFill>
                  <a:schemeClr val="tx1"/>
                </a:solidFill>
                <a:effectLst/>
                <a:latin typeface="source-serif-pro"/>
              </a:rPr>
              <a:t>attention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ource-serif-pro"/>
              </a:rPr>
              <a:t>’: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source-serif-pro"/>
              </a:rPr>
              <a:t>The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ource-serif-pro"/>
              </a:rPr>
              <a:t>keys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ource-serif-pro"/>
              </a:rPr>
              <a:t> are the input word vectors for all the other tokens, and for the query token too,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ource-serif-pro"/>
              </a:rPr>
              <a:t>i.e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ource-serif-pro"/>
              </a:rPr>
              <a:t> (semi-colon delimited in the list below):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source-serif-pro"/>
              </a:rPr>
            </a:br>
            <a:r>
              <a:rPr lang="en-US" sz="2400" b="0" i="0" dirty="0">
                <a:solidFill>
                  <a:schemeClr val="tx1"/>
                </a:solidFill>
                <a:effectLst/>
                <a:latin typeface="source-serif-pro"/>
              </a:rPr>
              <a:t>[ is ; </a:t>
            </a:r>
            <a:r>
              <a:rPr lang="en-US" sz="2400" dirty="0">
                <a:solidFill>
                  <a:schemeClr val="tx1"/>
                </a:solidFill>
                <a:effectLst/>
                <a:latin typeface="source-serif-pro"/>
              </a:rPr>
              <a:t>al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ource-serif-pro"/>
              </a:rPr>
              <a:t>l ; we ; need ] + [attention]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source-serif-pro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ource-serif-pro"/>
              </a:rPr>
              <a:t>The word vector of the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ource-serif-pro"/>
              </a:rPr>
              <a:t>query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ource-serif-pro"/>
              </a:rPr>
              <a:t> is then Dot Product with the word vectors of 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source-serif-pro"/>
              </a:rPr>
              <a:t>each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ource-serif-pro"/>
              </a:rPr>
              <a:t> of the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ource-serif-pro"/>
              </a:rPr>
              <a:t>keys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ource-serif-pro"/>
              </a:rPr>
              <a:t>, to get 5 scalar numbers ,also known as “weights”.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Söhne"/>
              </a:rPr>
              <a:t>This is 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o calculate the attention scores, this produces a set of similarity scores, which represent how similar each word is to the query word.</a:t>
            </a:r>
            <a:endParaRPr lang="en-US" sz="2400" b="0" i="0" dirty="0">
              <a:solidFill>
                <a:schemeClr val="tx1"/>
              </a:solidFill>
              <a:effectLst/>
              <a:latin typeface="source-serif-pro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source-serif-pro"/>
              </a:rPr>
              <a:t>These weights are then scaled</a:t>
            </a:r>
            <a:endParaRPr lang="en-US" sz="2400" dirty="0">
              <a:solidFill>
                <a:schemeClr val="tx1"/>
              </a:solidFill>
              <a:effectLst/>
              <a:latin typeface="source-serif-pro"/>
            </a:endParaRPr>
          </a:p>
          <a:p>
            <a:pPr marL="3690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source-serif-pro"/>
            </a:endParaRPr>
          </a:p>
          <a:p>
            <a:endParaRPr lang="en-US" dirty="0">
              <a:solidFill>
                <a:schemeClr val="tx1"/>
              </a:solidFill>
              <a:effectLst/>
              <a:latin typeface="source-serif-pro"/>
            </a:endParaRPr>
          </a:p>
          <a:p>
            <a:endParaRPr lang="en-US" dirty="0">
              <a:solidFill>
                <a:schemeClr val="tx1"/>
              </a:solidFill>
              <a:effectLst/>
              <a:latin typeface="source-serif-pro"/>
            </a:endParaRP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164508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2B29-43E2-8586-9AFC-95C86A13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4" y="419877"/>
            <a:ext cx="10353762" cy="970450"/>
          </a:xfrm>
        </p:spPr>
        <p:txBody>
          <a:bodyPr/>
          <a:lstStyle/>
          <a:p>
            <a:r>
              <a:rPr lang="en-IN" dirty="0"/>
              <a:t>Query and key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73F24C-1D50-8EE8-21F2-506FD21A0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1791478"/>
            <a:ext cx="9268824" cy="4646645"/>
          </a:xfrm>
        </p:spPr>
      </p:pic>
    </p:spTree>
    <p:extLst>
      <p:ext uri="{BB962C8B-B14F-4D97-AF65-F5344CB8AC3E}">
        <p14:creationId xmlns:p14="http://schemas.microsoft.com/office/powerpoint/2010/main" val="73713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0E0A-2C7F-D1A0-BCAF-F4F5A237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81134"/>
            <a:ext cx="10353762" cy="546773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  <a:latin typeface="Söhne"/>
              </a:rPr>
              <a:t>To c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alculate the attention weights </a:t>
            </a:r>
            <a:r>
              <a:rPr lang="en-US" sz="2400" dirty="0">
                <a:solidFill>
                  <a:schemeClr val="tx1"/>
                </a:solidFill>
                <a:effectLst/>
                <a:latin typeface="Söhne"/>
              </a:rPr>
              <a:t>w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e apply a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softmax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function to the normalized similarity scores to produce a set of attention weights. These weights represent the relative importance of each word in the sentence for the current query word.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Finally Calculate the weighted sum of the value vectors by Multiply each value vector with its corresponding attention weight. This produces a set of scaled value vectors, where each vector is weighted by its corresponding attention weight.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Sum the scaled value vectors. This produces a single vector that represents the weighted sum of the value vectors, and also represents the context of the query word</a:t>
            </a:r>
            <a:endParaRPr lang="en-US" sz="2400" b="0" i="0" dirty="0">
              <a:solidFill>
                <a:schemeClr val="tx1"/>
              </a:solidFill>
              <a:effectLst/>
              <a:latin typeface="source-serif-pro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source-serif-pro"/>
              </a:rPr>
              <a:t>Now that we have the process for the word “I”, rinse and repeat to get word vectors for the remaining 4 tokens. We now have 5 output word vectors, each put through the Scaled Dot-Product attention mechanism.</a:t>
            </a:r>
          </a:p>
          <a:p>
            <a:pPr marL="3690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source-serif-pro"/>
            </a:endParaRP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11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EF5D29-C4A6-CB3B-899D-9197523F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33" y="569166"/>
            <a:ext cx="11495313" cy="5943601"/>
          </a:xfrm>
        </p:spPr>
        <p:txBody>
          <a:bodyPr>
            <a:normAutofit fontScale="97500"/>
          </a:bodyPr>
          <a:lstStyle/>
          <a:p>
            <a:r>
              <a:rPr lang="en-US" sz="2300" b="0" i="0" dirty="0">
                <a:solidFill>
                  <a:schemeClr val="tx1"/>
                </a:solidFill>
                <a:effectLst/>
                <a:latin typeface="Söhne"/>
              </a:rPr>
              <a:t>For example, let's say we have a sentence with four words "I", "love", "natural", and "language". For each word, we have a query vector, a set of key vectors, and a set of value vectors. Let's assume that we have calculated the attention weights for the word "natural" using its query and key vectors, and we have the following attention weights:</a:t>
            </a:r>
          </a:p>
          <a:p>
            <a:r>
              <a:rPr lang="en-IN" sz="2300" b="0" i="0" dirty="0">
                <a:solidFill>
                  <a:schemeClr val="tx1"/>
                </a:solidFill>
                <a:effectLst/>
                <a:latin typeface="Söhne Mono"/>
              </a:rPr>
              <a:t>[0.2, 0.3, 0.4, 0.1]</a:t>
            </a:r>
          </a:p>
          <a:p>
            <a:pPr algn="l"/>
            <a:r>
              <a:rPr lang="en-US" sz="2300" b="0" i="0" dirty="0">
                <a:solidFill>
                  <a:schemeClr val="tx1"/>
                </a:solidFill>
                <a:effectLst/>
                <a:latin typeface="Söhne"/>
              </a:rPr>
              <a:t>We can calculate the weighted sum of the value vectors as follows:</a:t>
            </a:r>
          </a:p>
          <a:p>
            <a:pPr algn="l">
              <a:buFont typeface="+mj-lt"/>
              <a:buAutoNum type="arabicPeriod"/>
            </a:pPr>
            <a:r>
              <a:rPr lang="en-US" sz="2300" b="0" i="0" dirty="0">
                <a:solidFill>
                  <a:schemeClr val="tx1"/>
                </a:solidFill>
                <a:effectLst/>
                <a:latin typeface="Söhne"/>
              </a:rPr>
              <a:t>Multiply each value vector with its corresponding attention weight:</a:t>
            </a:r>
          </a:p>
          <a:p>
            <a:pPr marL="36900" indent="0">
              <a:buNone/>
            </a:pPr>
            <a:r>
              <a:rPr lang="en-IN" sz="2300" dirty="0">
                <a:solidFill>
                  <a:schemeClr val="tx1"/>
                </a:solidFill>
                <a:effectLst/>
                <a:latin typeface="Söhne Mono"/>
              </a:rPr>
              <a:t>     </a:t>
            </a:r>
            <a:r>
              <a:rPr lang="en-US" sz="2300" b="0" i="0" dirty="0">
                <a:solidFill>
                  <a:schemeClr val="tx1"/>
                </a:solidFill>
                <a:effectLst/>
                <a:latin typeface="Söhne Mono"/>
              </a:rPr>
              <a:t>0.2 * </a:t>
            </a:r>
            <a:r>
              <a:rPr lang="en-US" sz="2300" b="0" i="0" dirty="0" err="1">
                <a:solidFill>
                  <a:schemeClr val="tx1"/>
                </a:solidFill>
                <a:effectLst/>
                <a:latin typeface="Söhne Mono"/>
              </a:rPr>
              <a:t>value_vector_of_I</a:t>
            </a:r>
            <a:r>
              <a:rPr lang="en-US" sz="2300" b="0" i="0" dirty="0">
                <a:solidFill>
                  <a:schemeClr val="tx1"/>
                </a:solidFill>
                <a:effectLst/>
                <a:latin typeface="Söhne Mono"/>
              </a:rPr>
              <a:t> + 0.3 * </a:t>
            </a:r>
            <a:r>
              <a:rPr lang="en-US" sz="2300" b="0" i="0" dirty="0" err="1">
                <a:solidFill>
                  <a:schemeClr val="tx1"/>
                </a:solidFill>
                <a:effectLst/>
                <a:latin typeface="Söhne Mono"/>
              </a:rPr>
              <a:t>value_vector_of_love</a:t>
            </a:r>
            <a:r>
              <a:rPr lang="en-US" sz="2300" b="0" i="0" dirty="0">
                <a:solidFill>
                  <a:schemeClr val="tx1"/>
                </a:solidFill>
                <a:effectLst/>
                <a:latin typeface="Söhne Mono"/>
              </a:rPr>
              <a:t> + 0.4 * </a:t>
            </a:r>
            <a:r>
              <a:rPr lang="en-US" sz="2300" b="0" i="0" dirty="0" err="1">
                <a:solidFill>
                  <a:schemeClr val="tx1"/>
                </a:solidFill>
                <a:effectLst/>
                <a:latin typeface="Söhne Mono"/>
              </a:rPr>
              <a:t>value_vector_of_natural</a:t>
            </a:r>
            <a:r>
              <a:rPr lang="en-US" sz="2300" b="0" i="0" dirty="0">
                <a:solidFill>
                  <a:schemeClr val="tx1"/>
                </a:solidFill>
                <a:effectLst/>
                <a:latin typeface="Söhne Mono"/>
              </a:rPr>
              <a:t> + 0.1 *  </a:t>
            </a:r>
            <a:r>
              <a:rPr lang="en-US" sz="2300" b="0" i="0" dirty="0" err="1">
                <a:solidFill>
                  <a:schemeClr val="tx1"/>
                </a:solidFill>
                <a:effectLst/>
                <a:latin typeface="Söhne Mono"/>
              </a:rPr>
              <a:t>value_vector_of_language</a:t>
            </a:r>
            <a:endParaRPr lang="en-IN" sz="2300" b="0" i="0" dirty="0">
              <a:solidFill>
                <a:schemeClr val="tx1"/>
              </a:solidFill>
              <a:effectLst/>
              <a:latin typeface="Söhne Mono"/>
            </a:endParaRPr>
          </a:p>
          <a:p>
            <a:pPr algn="l">
              <a:buFont typeface="+mj-lt"/>
              <a:buAutoNum type="arabicPeriod" startAt="2"/>
            </a:pPr>
            <a:r>
              <a:rPr lang="en-US" sz="2300" b="0" i="0" dirty="0">
                <a:solidFill>
                  <a:schemeClr val="tx1"/>
                </a:solidFill>
                <a:effectLst/>
                <a:latin typeface="Söhne"/>
              </a:rPr>
              <a:t>Sum the scaled value vectors:</a:t>
            </a:r>
          </a:p>
          <a:p>
            <a:pPr marL="36900" indent="0">
              <a:buNone/>
            </a:pPr>
            <a:r>
              <a:rPr lang="en-IN" sz="2300" dirty="0">
                <a:solidFill>
                  <a:schemeClr val="tx1"/>
                </a:solidFill>
              </a:rPr>
              <a:t>     </a:t>
            </a:r>
            <a:r>
              <a:rPr lang="en-US" sz="2300" b="0" i="0" dirty="0" err="1">
                <a:solidFill>
                  <a:schemeClr val="tx1"/>
                </a:solidFill>
                <a:effectLst/>
                <a:latin typeface="Söhne Mono"/>
              </a:rPr>
              <a:t>weighted_sum_vector</a:t>
            </a:r>
            <a:r>
              <a:rPr lang="en-US" sz="2300" b="0" i="0" dirty="0">
                <a:solidFill>
                  <a:schemeClr val="tx1"/>
                </a:solidFill>
                <a:effectLst/>
                <a:latin typeface="Söhne Mono"/>
              </a:rPr>
              <a:t> = 0.2 * </a:t>
            </a:r>
            <a:r>
              <a:rPr lang="en-US" sz="2300" b="0" i="0" dirty="0" err="1">
                <a:solidFill>
                  <a:schemeClr val="tx1"/>
                </a:solidFill>
                <a:effectLst/>
                <a:latin typeface="Söhne Mono"/>
              </a:rPr>
              <a:t>value_vector_of_I</a:t>
            </a:r>
            <a:r>
              <a:rPr lang="en-US" sz="2300" b="0" i="0" dirty="0">
                <a:solidFill>
                  <a:schemeClr val="tx1"/>
                </a:solidFill>
                <a:effectLst/>
                <a:latin typeface="Söhne Mono"/>
              </a:rPr>
              <a:t> + 0.3 * </a:t>
            </a:r>
            <a:r>
              <a:rPr lang="en-US" sz="2300" b="0" i="0" dirty="0" err="1">
                <a:solidFill>
                  <a:schemeClr val="tx1"/>
                </a:solidFill>
                <a:effectLst/>
                <a:latin typeface="Söhne Mono"/>
              </a:rPr>
              <a:t>value_vector_of_love</a:t>
            </a:r>
            <a:r>
              <a:rPr lang="en-US" sz="2300" b="0" i="0" dirty="0">
                <a:solidFill>
                  <a:schemeClr val="tx1"/>
                </a:solidFill>
                <a:effectLst/>
                <a:latin typeface="Söhne Mono"/>
              </a:rPr>
              <a:t> + 0.4 *     </a:t>
            </a:r>
            <a:r>
              <a:rPr lang="en-US" sz="2300" b="0" i="0" dirty="0" err="1">
                <a:solidFill>
                  <a:schemeClr val="tx1"/>
                </a:solidFill>
                <a:effectLst/>
                <a:latin typeface="Söhne Mono"/>
              </a:rPr>
              <a:t>value_vector_of_natural</a:t>
            </a:r>
            <a:r>
              <a:rPr lang="en-US" sz="2300" b="0" i="0" dirty="0">
                <a:solidFill>
                  <a:schemeClr val="tx1"/>
                </a:solidFill>
                <a:effectLst/>
                <a:latin typeface="Söhne Mono"/>
              </a:rPr>
              <a:t> + 0.1 * </a:t>
            </a:r>
            <a:r>
              <a:rPr lang="en-US" sz="2300" b="0" i="0" dirty="0" err="1">
                <a:solidFill>
                  <a:schemeClr val="tx1"/>
                </a:solidFill>
                <a:effectLst/>
                <a:latin typeface="Söhne Mono"/>
              </a:rPr>
              <a:t>value_vector_of_language</a:t>
            </a:r>
            <a:endParaRPr lang="en-US" sz="2300" b="0" i="0" dirty="0">
              <a:solidFill>
                <a:schemeClr val="tx1"/>
              </a:solidFill>
              <a:effectLst/>
              <a:latin typeface="Söhne Mono"/>
            </a:endParaRPr>
          </a:p>
          <a:p>
            <a:r>
              <a:rPr lang="en-US" sz="2300" b="0" i="0" dirty="0">
                <a:solidFill>
                  <a:schemeClr val="tx1"/>
                </a:solidFill>
                <a:effectLst/>
                <a:latin typeface="Söhne Mono"/>
              </a:rPr>
              <a:t>The resulted weighted sum vector represent context of the word “natural” weighted by its attention weights</a:t>
            </a:r>
          </a:p>
          <a:p>
            <a:endParaRPr lang="en-US" dirty="0">
              <a:solidFill>
                <a:srgbClr val="FFFFFF"/>
              </a:solidFill>
              <a:effectLst/>
              <a:latin typeface="Söhne Mono"/>
            </a:endParaRP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77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8D5AD7-1D5E-75FA-1152-D1412893A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282" y="1079552"/>
            <a:ext cx="7287208" cy="5324364"/>
          </a:xfrm>
        </p:spPr>
      </p:pic>
    </p:spTree>
    <p:extLst>
      <p:ext uri="{BB962C8B-B14F-4D97-AF65-F5344CB8AC3E}">
        <p14:creationId xmlns:p14="http://schemas.microsoft.com/office/powerpoint/2010/main" val="66574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14FF-9CC9-B852-7342-714D3F9E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Maths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685B24-7740-52AB-6D2E-6F31363E8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9" y="3088433"/>
            <a:ext cx="5067592" cy="20807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68366-419E-5E47-0B0C-F271730EE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88433"/>
            <a:ext cx="5054311" cy="208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0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46F1CC-258A-A35B-9C74-A714353B5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99" y="1731963"/>
            <a:ext cx="7315200" cy="4059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7896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1074</TotalTime>
  <Words>648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Calisto MT</vt:lpstr>
      <vt:lpstr>Söhne</vt:lpstr>
      <vt:lpstr>Söhne Mono</vt:lpstr>
      <vt:lpstr>source-serif-pro</vt:lpstr>
      <vt:lpstr>Wingdings 2</vt:lpstr>
      <vt:lpstr>Slate</vt:lpstr>
      <vt:lpstr>Attention</vt:lpstr>
      <vt:lpstr>What is happening..</vt:lpstr>
      <vt:lpstr>Explaining with example</vt:lpstr>
      <vt:lpstr>Query and key</vt:lpstr>
      <vt:lpstr>PowerPoint Presentation</vt:lpstr>
      <vt:lpstr>PowerPoint Presentation</vt:lpstr>
      <vt:lpstr>PowerPoint Presentation</vt:lpstr>
      <vt:lpstr>Maths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</dc:title>
  <dc:creator>ihsanbp99@gmail.com</dc:creator>
  <cp:lastModifiedBy>ihsanbp99@gmail.com</cp:lastModifiedBy>
  <cp:revision>3</cp:revision>
  <dcterms:created xsi:type="dcterms:W3CDTF">2023-05-08T17:29:37Z</dcterms:created>
  <dcterms:modified xsi:type="dcterms:W3CDTF">2023-08-14T16:58:01Z</dcterms:modified>
</cp:coreProperties>
</file>