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1T17:34:26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1T17:34:27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1T17:34:30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921-F16E-4FEB-B81C-4C3AA97B317E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C56B345-5478-4BA8-AFF3-11392F7BDDA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7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921-F16E-4FEB-B81C-4C3AA97B317E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B345-5478-4BA8-AFF3-11392F7BDDA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96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921-F16E-4FEB-B81C-4C3AA97B317E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B345-5478-4BA8-AFF3-11392F7BDDA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59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921-F16E-4FEB-B81C-4C3AA97B317E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B345-5478-4BA8-AFF3-11392F7BDDA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89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921-F16E-4FEB-B81C-4C3AA97B317E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B345-5478-4BA8-AFF3-11392F7BDDA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89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921-F16E-4FEB-B81C-4C3AA97B317E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B345-5478-4BA8-AFF3-11392F7BDDA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7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921-F16E-4FEB-B81C-4C3AA97B317E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B345-5478-4BA8-AFF3-11392F7BDDA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51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921-F16E-4FEB-B81C-4C3AA97B317E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B345-5478-4BA8-AFF3-11392F7BDDA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27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921-F16E-4FEB-B81C-4C3AA97B317E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B345-5478-4BA8-AFF3-11392F7BD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84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921-F16E-4FEB-B81C-4C3AA97B317E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B345-5478-4BA8-AFF3-11392F7BDDA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25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08C5921-F16E-4FEB-B81C-4C3AA97B317E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B345-5478-4BA8-AFF3-11392F7BDDA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5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5921-F16E-4FEB-B81C-4C3AA97B317E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C56B345-5478-4BA8-AFF3-11392F7BDDA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97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4EC8-E24A-4C2A-DCA8-6877F4DD5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BERT-NER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662BD-2EFA-9566-4643-BE4C5D816A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40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6806-BC9E-C3EC-01C4-DD59788A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by step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F8249-553A-F44C-843A-39B3DBBAE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1. Load data</a:t>
            </a:r>
          </a:p>
          <a:p>
            <a:r>
              <a:rPr lang="en-IN" dirty="0"/>
              <a:t>Load both labelled data set and unlabelled </a:t>
            </a:r>
            <a:r>
              <a:rPr lang="en-IN" dirty="0" err="1"/>
              <a:t>json</a:t>
            </a:r>
            <a:r>
              <a:rPr lang="en-IN" dirty="0"/>
              <a:t> data  set</a:t>
            </a:r>
          </a:p>
          <a:p>
            <a:pPr marL="457200" indent="-457200">
              <a:buAutoNum type="arabicPeriod" startAt="2"/>
            </a:pPr>
            <a:r>
              <a:rPr lang="en-IN" dirty="0"/>
              <a:t>Apply </a:t>
            </a:r>
            <a:r>
              <a:rPr lang="en-IN" dirty="0" err="1"/>
              <a:t>groupby</a:t>
            </a:r>
            <a:r>
              <a:rPr lang="en-IN" dirty="0"/>
              <a:t>(id)</a:t>
            </a:r>
          </a:p>
          <a:p>
            <a:r>
              <a:rPr lang="en-US" b="0" i="0" dirty="0">
                <a:effectLst/>
                <a:latin typeface="Söhne"/>
              </a:rPr>
              <a:t>groups the data by the ‘id’ column and aggregates the values in the other columns</a:t>
            </a:r>
          </a:p>
          <a:p>
            <a:r>
              <a:rPr lang="en-US" b="0" i="0" dirty="0">
                <a:effectLst/>
                <a:latin typeface="Söhne"/>
              </a:rPr>
              <a:t>The resulting </a:t>
            </a:r>
            <a:r>
              <a:rPr lang="en-US" b="0" i="0" dirty="0" err="1">
                <a:effectLst/>
                <a:latin typeface="Söhne"/>
              </a:rPr>
              <a:t>dataframe</a:t>
            </a:r>
            <a:r>
              <a:rPr lang="en-US" b="0" i="0" dirty="0">
                <a:effectLst/>
                <a:latin typeface="Söhne"/>
              </a:rPr>
              <a:t> has one row for each unique</a:t>
            </a:r>
            <a:r>
              <a:rPr lang="en-US" dirty="0">
                <a:latin typeface="Söhne"/>
              </a:rPr>
              <a:t> ‘id’ </a:t>
            </a:r>
            <a:r>
              <a:rPr lang="en-US" b="0" i="0" dirty="0">
                <a:effectLst/>
                <a:latin typeface="Söhne"/>
              </a:rPr>
              <a:t>value in the original data, and the values in the other columns(</a:t>
            </a:r>
            <a:r>
              <a:rPr lang="en-US" b="0" i="0" dirty="0" err="1">
                <a:effectLst/>
                <a:latin typeface="Söhne"/>
              </a:rPr>
              <a:t>pub_title,dataset_title,dataset_label,cleaned_label</a:t>
            </a:r>
            <a:r>
              <a:rPr lang="en-US" b="0" i="0" dirty="0">
                <a:effectLst/>
                <a:latin typeface="Söhne"/>
              </a:rPr>
              <a:t>) are combined with function.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320E2E-14CC-97BF-3CC4-CFAC332B2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groups the data by the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Id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column and aggregates the values in the other columns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D897EB-2143-A004-3F4A-FB014CE07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groups the data by the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Id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column and aggregates the values in the other columns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8FD9BF4-A9EA-9223-7470-BD4F707CD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groups the data by the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Id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column and aggregates the values in the other columns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DB92745-286A-FFE8-1CB5-26F5A599F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pub_title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09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F6726-52EE-646F-8B49-6A0F1855E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765110"/>
            <a:ext cx="9603275" cy="4701235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This aggregation is  done to combine multiple rows with the same ‘id’ value into a single row, which can make it easier to work with the data and can also reduce memory usage.</a:t>
            </a:r>
          </a:p>
          <a:p>
            <a:pPr marL="0" indent="0">
              <a:buNone/>
            </a:pPr>
            <a:endParaRPr lang="en-US" b="0" i="0" dirty="0">
              <a:effectLst/>
              <a:latin typeface="Söhne"/>
            </a:endParaRPr>
          </a:p>
          <a:p>
            <a:pPr marL="0" indent="0">
              <a:buNone/>
            </a:pPr>
            <a:r>
              <a:rPr lang="en-US" dirty="0">
                <a:latin typeface="Söhne"/>
              </a:rPr>
              <a:t>3. </a:t>
            </a:r>
            <a:r>
              <a:rPr lang="en-US" b="0" i="0" dirty="0">
                <a:effectLst/>
                <a:latin typeface="Söhne"/>
              </a:rPr>
              <a:t>reads in the full text of each paper in the training dataset corresponding to “’d’  and stores it in a dictionary called </a:t>
            </a:r>
            <a:r>
              <a:rPr lang="en-US" dirty="0">
                <a:latin typeface="Söhne"/>
              </a:rPr>
              <a:t>‘papers’.</a:t>
            </a:r>
          </a:p>
          <a:p>
            <a:r>
              <a:rPr lang="en-US" dirty="0">
                <a:latin typeface="Söhne"/>
              </a:rPr>
              <a:t> Loop over each unique ‘id’ values in the train </a:t>
            </a:r>
            <a:r>
              <a:rPr lang="en-US" dirty="0" err="1">
                <a:latin typeface="Söhne"/>
              </a:rPr>
              <a:t>df</a:t>
            </a:r>
            <a:endParaRPr lang="en-US" dirty="0">
              <a:latin typeface="Söhne"/>
            </a:endParaRPr>
          </a:p>
          <a:p>
            <a:r>
              <a:rPr lang="en-US" dirty="0">
                <a:latin typeface="Söhne"/>
              </a:rPr>
              <a:t>For each id </a:t>
            </a:r>
            <a:r>
              <a:rPr lang="en-US" b="0" i="0" dirty="0">
                <a:effectLst/>
                <a:latin typeface="Söhne"/>
              </a:rPr>
              <a:t>value, the code opens a JSON file that corresponds to the paper with that id value in the training dataset.</a:t>
            </a:r>
          </a:p>
          <a:p>
            <a:r>
              <a:rPr lang="en-US" b="0" i="0" dirty="0">
                <a:effectLst/>
                <a:latin typeface="Söhne"/>
              </a:rPr>
              <a:t>The file is located in the </a:t>
            </a:r>
            <a:r>
              <a:rPr lang="en-IN" b="0" i="0" dirty="0" err="1">
                <a:effectLst/>
                <a:latin typeface="Söhne"/>
              </a:rPr>
              <a:t>train_dir</a:t>
            </a:r>
            <a:r>
              <a:rPr lang="en-IN" b="0" i="0" dirty="0">
                <a:effectLst/>
                <a:latin typeface="Söhne"/>
              </a:rPr>
              <a:t> </a:t>
            </a:r>
            <a:r>
              <a:rPr lang="en-US" b="0" i="0" dirty="0">
                <a:effectLst/>
                <a:latin typeface="Söhne"/>
              </a:rPr>
              <a:t>directory, and has a filename that is the same as the ‘id’ value with a .</a:t>
            </a:r>
            <a:r>
              <a:rPr lang="en-US" b="0" i="0" dirty="0" err="1">
                <a:effectLst/>
                <a:latin typeface="Söhne"/>
              </a:rPr>
              <a:t>json</a:t>
            </a:r>
            <a:r>
              <a:rPr lang="en-US" b="0" i="0" dirty="0">
                <a:effectLst/>
                <a:latin typeface="Söhne"/>
              </a:rPr>
              <a:t> file </a:t>
            </a:r>
            <a:r>
              <a:rPr lang="en-US" b="0" i="0" dirty="0" err="1">
                <a:effectLst/>
                <a:latin typeface="Söhne"/>
              </a:rPr>
              <a:t>extention</a:t>
            </a:r>
            <a:r>
              <a:rPr lang="en-US" b="0" i="0" dirty="0">
                <a:effectLst/>
                <a:latin typeface="Söhne"/>
              </a:rPr>
              <a:t>.</a:t>
            </a:r>
            <a:endParaRPr lang="en-US" dirty="0">
              <a:latin typeface="Söhne"/>
            </a:endParaRP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7C41F3-05A4-5004-9457-73BD6D94CF06}"/>
                  </a:ext>
                </a:extLst>
              </p14:cNvPr>
              <p14:cNvContentPartPr/>
              <p14:nvPr/>
            </p14:nvContentPartPr>
            <p14:xfrm>
              <a:off x="3265288" y="241676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7C41F3-05A4-5004-9457-73BD6D94CF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6648" y="240776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0403AB-6834-587E-D9BB-F7C81E6BD9F1}"/>
                  </a:ext>
                </a:extLst>
              </p14:cNvPr>
              <p14:cNvContentPartPr/>
              <p14:nvPr/>
            </p14:nvContentPartPr>
            <p14:xfrm>
              <a:off x="2369608" y="2173761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0403AB-6834-587E-D9BB-F7C81E6BD9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0968" y="216476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7135BFA-3626-685E-586E-7F7430BDD774}"/>
                  </a:ext>
                </a:extLst>
              </p14:cNvPr>
              <p14:cNvContentPartPr/>
              <p14:nvPr/>
            </p14:nvContentPartPr>
            <p14:xfrm>
              <a:off x="2033728" y="2313801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7135BFA-3626-685E-586E-7F7430BDD7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5088" y="230516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827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A1E67-A60F-032E-CF28-D474F8549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79918"/>
            <a:ext cx="9603275" cy="5186427"/>
          </a:xfrm>
        </p:spPr>
        <p:txBody>
          <a:bodyPr/>
          <a:lstStyle/>
          <a:p>
            <a:r>
              <a:rPr lang="en-US" b="0" i="0" dirty="0">
                <a:effectLst/>
                <a:latin typeface="Söhne"/>
              </a:rPr>
              <a:t>Overall, this code reads in the full text of each paper in the training dataset and stores it in a dictionary called ‘papers’ which can be used to access the text of each paper using its ‘id’ value</a:t>
            </a:r>
          </a:p>
          <a:p>
            <a:endParaRPr lang="en-US" dirty="0">
              <a:latin typeface="Söhne"/>
            </a:endParaRPr>
          </a:p>
          <a:p>
            <a:pPr marL="0" indent="0">
              <a:buNone/>
            </a:pPr>
            <a:r>
              <a:rPr lang="en-IN" dirty="0"/>
              <a:t>4.Defining some helper functions</a:t>
            </a:r>
          </a:p>
          <a:p>
            <a:r>
              <a:rPr lang="en-IN" dirty="0" err="1"/>
              <a:t>clean_txt</a:t>
            </a:r>
            <a:r>
              <a:rPr lang="en-IN" dirty="0"/>
              <a:t>() : </a:t>
            </a:r>
            <a:r>
              <a:rPr lang="en-US" b="0" i="0" dirty="0">
                <a:effectLst/>
                <a:latin typeface="Söhne"/>
              </a:rPr>
              <a:t>returns the cleaned text string.</a:t>
            </a:r>
            <a:endParaRPr lang="en-IN" dirty="0"/>
          </a:p>
          <a:p>
            <a:r>
              <a:rPr lang="en-IN" b="0" i="0" dirty="0" err="1">
                <a:effectLst/>
                <a:latin typeface="Söhne"/>
              </a:rPr>
              <a:t>shorten_sentences</a:t>
            </a:r>
            <a:r>
              <a:rPr lang="en-IN" b="0" i="0" dirty="0">
                <a:effectLst/>
                <a:latin typeface="Söhne"/>
              </a:rPr>
              <a:t>() : </a:t>
            </a:r>
            <a:r>
              <a:rPr lang="en-US" b="0" i="0" dirty="0">
                <a:effectLst/>
                <a:latin typeface="Söhne"/>
              </a:rPr>
              <a:t>returns a list of shortened sentences.</a:t>
            </a:r>
            <a:endParaRPr lang="en-IN" b="0" i="0" dirty="0">
              <a:effectLst/>
              <a:latin typeface="Söhne"/>
            </a:endParaRPr>
          </a:p>
          <a:p>
            <a:r>
              <a:rPr lang="en-IN" b="0" i="0" dirty="0" err="1">
                <a:effectLst/>
                <a:latin typeface="Söhne"/>
              </a:rPr>
              <a:t>find_sublist</a:t>
            </a:r>
            <a:r>
              <a:rPr lang="en-IN" b="0" i="0" dirty="0">
                <a:effectLst/>
                <a:latin typeface="Söhne"/>
              </a:rPr>
              <a:t>() : </a:t>
            </a:r>
            <a:r>
              <a:rPr lang="en-US" b="0" i="0" dirty="0">
                <a:effectLst/>
                <a:latin typeface="Söhne"/>
              </a:rPr>
              <a:t>used to locate occurrences of entity labels in the text.</a:t>
            </a:r>
            <a:endParaRPr lang="en-IN" dirty="0">
              <a:latin typeface="Söhne"/>
            </a:endParaRPr>
          </a:p>
          <a:p>
            <a:r>
              <a:rPr lang="en-IN" b="0" i="0" dirty="0" err="1">
                <a:effectLst/>
                <a:latin typeface="Söhne"/>
              </a:rPr>
              <a:t>tag_sentence</a:t>
            </a:r>
            <a:r>
              <a:rPr lang="en-IN" b="0" i="0" dirty="0">
                <a:effectLst/>
                <a:latin typeface="Söhne"/>
              </a:rPr>
              <a:t>() : </a:t>
            </a:r>
            <a:r>
              <a:rPr lang="en-US" b="0" i="0" dirty="0">
                <a:effectLst/>
                <a:latin typeface="Söhne"/>
              </a:rPr>
              <a:t>tag the sentences with entity labels.</a:t>
            </a:r>
            <a:endParaRPr lang="en-IN" b="0" i="0" dirty="0">
              <a:effectLst/>
              <a:latin typeface="Söhne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776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CFCAE64-9E99-E328-A780-1589F3C23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8967" y="373225"/>
            <a:ext cx="9604375" cy="5045885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en-US" dirty="0">
                <a:latin typeface="Söhne"/>
              </a:rPr>
              <a:t>5</a:t>
            </a:r>
            <a:r>
              <a:rPr lang="en-US" b="0" i="0" dirty="0">
                <a:effectLst/>
                <a:latin typeface="Söhne"/>
              </a:rPr>
              <a:t>. extract sentences from the training data and create NER (Named Entity Recognition)  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    s</a:t>
            </a:r>
            <a:r>
              <a:rPr lang="en-US" b="0" i="0" dirty="0">
                <a:effectLst/>
                <a:latin typeface="Söhne"/>
              </a:rPr>
              <a:t>amples.</a:t>
            </a:r>
          </a:p>
          <a:p>
            <a:r>
              <a:rPr lang="en-US" b="0" i="0" dirty="0">
                <a:effectLst/>
                <a:latin typeface="Söhne"/>
              </a:rPr>
              <a:t>For each paper in the training data, the code first extracts the paper text</a:t>
            </a:r>
            <a:endParaRPr lang="en-US" dirty="0"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cleans it up by removing all non-alphanumeric characters.</a:t>
            </a:r>
          </a:p>
          <a:p>
            <a:r>
              <a:rPr lang="en-US" b="0" i="0" dirty="0">
                <a:effectLst/>
                <a:latin typeface="Söhne"/>
              </a:rPr>
              <a:t>Then it splits the text into sentences </a:t>
            </a:r>
          </a:p>
          <a:p>
            <a:r>
              <a:rPr lang="en-US" dirty="0">
                <a:latin typeface="Söhne"/>
              </a:rPr>
              <a:t>The </a:t>
            </a:r>
            <a:r>
              <a:rPr lang="en-IN" b="0" i="0" dirty="0" err="1">
                <a:effectLst/>
                <a:latin typeface="Söhne"/>
              </a:rPr>
              <a:t>tag_sentence</a:t>
            </a:r>
            <a:r>
              <a:rPr lang="en-IN" b="0" i="0" dirty="0">
                <a:effectLst/>
                <a:latin typeface="Söhne"/>
              </a:rPr>
              <a:t> </a:t>
            </a:r>
            <a:r>
              <a:rPr lang="en-US" b="0" i="0" dirty="0">
                <a:effectLst/>
                <a:latin typeface="Söhne"/>
              </a:rPr>
              <a:t>function is used to tag each sentence with its corresponding NER label, i.e., whether it contains the dataset label or not.</a:t>
            </a:r>
          </a:p>
          <a:p>
            <a:r>
              <a:rPr lang="en-US" b="0" i="0" dirty="0">
                <a:effectLst/>
                <a:latin typeface="Söhne"/>
              </a:rPr>
              <a:t>If a sentence contains the dataset label, it is marked as a positive sample and added to the </a:t>
            </a:r>
            <a:r>
              <a:rPr lang="en-US" dirty="0">
                <a:latin typeface="Söhne"/>
              </a:rPr>
              <a:t>“</a:t>
            </a:r>
            <a:r>
              <a:rPr lang="en-US" dirty="0" err="1">
                <a:latin typeface="Söhne"/>
              </a:rPr>
              <a:t>ner_data</a:t>
            </a:r>
            <a:r>
              <a:rPr lang="en-US" dirty="0">
                <a:latin typeface="Söhne"/>
              </a:rPr>
              <a:t>” </a:t>
            </a:r>
            <a:r>
              <a:rPr lang="en-US" b="0" i="0" dirty="0">
                <a:effectLst/>
                <a:latin typeface="Söhne"/>
              </a:rPr>
              <a:t>list with its corresponding tags.</a:t>
            </a:r>
          </a:p>
          <a:p>
            <a:pPr marL="0" indent="0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570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4F103-0968-99CC-3B40-769B343E0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671804"/>
            <a:ext cx="9603275" cy="4794541"/>
          </a:xfrm>
        </p:spPr>
        <p:txBody>
          <a:bodyPr/>
          <a:lstStyle/>
          <a:p>
            <a:r>
              <a:rPr lang="en-US" b="0" i="0" dirty="0">
                <a:effectLst/>
                <a:latin typeface="Söhne"/>
              </a:rPr>
              <a:t>Otherwise, if the sentence contains the words "data" or "study", it is marked as a negative sample and added to the </a:t>
            </a:r>
            <a:r>
              <a:rPr lang="en-US" dirty="0">
                <a:latin typeface="Söhne"/>
              </a:rPr>
              <a:t>“</a:t>
            </a:r>
            <a:r>
              <a:rPr lang="en-US" dirty="0" err="1">
                <a:latin typeface="Söhne"/>
              </a:rPr>
              <a:t>ner_data</a:t>
            </a:r>
            <a:r>
              <a:rPr lang="en-US" dirty="0">
                <a:latin typeface="Söhne"/>
              </a:rPr>
              <a:t>” </a:t>
            </a:r>
            <a:r>
              <a:rPr lang="en-US" b="0" i="0" dirty="0">
                <a:effectLst/>
                <a:latin typeface="Söhne"/>
              </a:rPr>
              <a:t>list with its corresponding tags.</a:t>
            </a:r>
          </a:p>
          <a:p>
            <a:endParaRPr lang="en-US" dirty="0">
              <a:latin typeface="Söhne"/>
            </a:endParaRPr>
          </a:p>
          <a:p>
            <a:r>
              <a:rPr lang="en-IN" b="0" i="0" dirty="0">
                <a:effectLst/>
                <a:latin typeface="Söhne"/>
              </a:rPr>
              <a:t>Finally </a:t>
            </a:r>
            <a:r>
              <a:rPr lang="en-US" b="0" i="0" dirty="0" err="1">
                <a:effectLst/>
                <a:latin typeface="Söhne"/>
              </a:rPr>
              <a:t>ner_data</a:t>
            </a:r>
            <a:r>
              <a:rPr lang="en-US" b="0" i="0" dirty="0">
                <a:effectLst/>
                <a:latin typeface="Söhne"/>
              </a:rPr>
              <a:t> list is shuffled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6.</a:t>
            </a:r>
            <a:r>
              <a:rPr lang="en-US" b="0" i="0" dirty="0">
                <a:effectLst/>
                <a:latin typeface="Söhne"/>
              </a:rPr>
              <a:t> extracted NER training data to a file named '</a:t>
            </a:r>
            <a:r>
              <a:rPr lang="en-US" b="0" i="0" dirty="0" err="1">
                <a:effectLst/>
                <a:latin typeface="Söhne"/>
              </a:rPr>
              <a:t>train_ner.json</a:t>
            </a:r>
            <a:r>
              <a:rPr lang="en-US" b="0" i="0" dirty="0">
                <a:effectLst/>
                <a:latin typeface="Söhne"/>
              </a:rPr>
              <a:t>' in JSON format. </a:t>
            </a:r>
            <a:endParaRPr lang="en-US" dirty="0"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The file will contain one JSON object per line, where each object represents a sentence and its corresponding named entities tags.</a:t>
            </a:r>
          </a:p>
          <a:p>
            <a:r>
              <a:rPr lang="en-US" b="0" i="0" dirty="0">
                <a:effectLst/>
                <a:latin typeface="Söhne"/>
              </a:rPr>
              <a:t>The 'words' and ‘</a:t>
            </a:r>
            <a:r>
              <a:rPr lang="en-US" b="0" i="0" dirty="0" err="1">
                <a:effectLst/>
                <a:latin typeface="Söhne"/>
              </a:rPr>
              <a:t>nes</a:t>
            </a:r>
            <a:r>
              <a:rPr lang="en-US" b="0" i="0" dirty="0">
                <a:effectLst/>
                <a:latin typeface="Söhne"/>
              </a:rPr>
              <a:t>' lists are zipped together and then used to create a dictionary with keys 'tokens' and </a:t>
            </a:r>
            <a:r>
              <a:rPr lang="en-US" dirty="0">
                <a:latin typeface="Söhne"/>
              </a:rPr>
              <a:t>'tags</a:t>
            </a:r>
            <a:r>
              <a:rPr lang="en-US" b="0" i="0" dirty="0">
                <a:effectLst/>
                <a:latin typeface="Söhne"/>
              </a:rPr>
              <a:t>’</a:t>
            </a:r>
            <a:endParaRPr lang="en-US" dirty="0"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The dictionary is then written to the file as a JSON object.</a:t>
            </a:r>
            <a:endParaRPr lang="en-IN" b="0" i="0" dirty="0">
              <a:effectLst/>
              <a:latin typeface="Söhne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805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EE2E-B133-1689-2966-49D8482DA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653143"/>
            <a:ext cx="9603275" cy="4813202"/>
          </a:xfrm>
        </p:spPr>
        <p:txBody>
          <a:bodyPr/>
          <a:lstStyle/>
          <a:p>
            <a:r>
              <a:rPr lang="en-US" b="0" i="0" dirty="0">
                <a:effectLst/>
                <a:latin typeface="Söhne"/>
              </a:rPr>
              <a:t>The resulting file </a:t>
            </a:r>
            <a:r>
              <a:rPr lang="en-US" dirty="0">
                <a:latin typeface="Söhne"/>
              </a:rPr>
              <a:t>is</a:t>
            </a:r>
            <a:r>
              <a:rPr lang="en-US" b="0" i="0" dirty="0">
                <a:effectLst/>
                <a:latin typeface="Söhne"/>
              </a:rPr>
              <a:t> used as input to train a BERT model for named entity recognition.</a:t>
            </a:r>
          </a:p>
          <a:p>
            <a:endParaRPr lang="en-US" dirty="0">
              <a:latin typeface="Söhne"/>
            </a:endParaRPr>
          </a:p>
          <a:p>
            <a:endParaRPr lang="en-US" dirty="0">
              <a:latin typeface="Söhne"/>
            </a:endParaRPr>
          </a:p>
          <a:p>
            <a:pPr marL="0" indent="0">
              <a:buNone/>
            </a:pPr>
            <a:r>
              <a:rPr lang="en-US" dirty="0">
                <a:latin typeface="Söhne"/>
              </a:rPr>
              <a:t>7.</a:t>
            </a:r>
            <a:r>
              <a:rPr lang="en-IN" b="0" i="0" dirty="0">
                <a:effectLst/>
                <a:latin typeface="Inter"/>
              </a:rPr>
              <a:t> Fine-tune a BERT model for NER</a:t>
            </a:r>
            <a:endParaRPr lang="en-US" dirty="0">
              <a:latin typeface="Söhne"/>
            </a:endParaRPr>
          </a:p>
          <a:p>
            <a:r>
              <a:rPr lang="en-IN" b="0" i="0" dirty="0">
                <a:effectLst/>
                <a:latin typeface="Söhne"/>
              </a:rPr>
              <a:t> Python script named</a:t>
            </a:r>
            <a:r>
              <a:rPr lang="en-US" b="0" i="0" dirty="0">
                <a:effectLst/>
                <a:latin typeface="Söhne"/>
              </a:rPr>
              <a:t>  Kaggle_run_ner.py </a:t>
            </a:r>
            <a:r>
              <a:rPr lang="en-IN" b="0" i="0" dirty="0">
                <a:effectLst/>
                <a:latin typeface="Söhne"/>
              </a:rPr>
              <a:t>with several arguments.</a:t>
            </a:r>
            <a:endParaRPr lang="en-US" b="0" i="0" dirty="0">
              <a:effectLst/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The script trains a Named Entity Recognition (NER) model based on the BERT</a:t>
            </a:r>
            <a:endParaRPr lang="en-US" dirty="0"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10403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180</TotalTime>
  <Words>661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Gill Sans MT</vt:lpstr>
      <vt:lpstr>Inter</vt:lpstr>
      <vt:lpstr>Söhne</vt:lpstr>
      <vt:lpstr>Söhne Mono</vt:lpstr>
      <vt:lpstr>Gallery</vt:lpstr>
      <vt:lpstr>BERT-NER</vt:lpstr>
      <vt:lpstr>Step by step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BERT-NER</dc:title>
  <dc:creator>ihsanbp99@gmail.com</dc:creator>
  <cp:lastModifiedBy>ihsanbp99@gmail.com</cp:lastModifiedBy>
  <cp:revision>3</cp:revision>
  <dcterms:created xsi:type="dcterms:W3CDTF">2023-05-11T16:56:55Z</dcterms:created>
  <dcterms:modified xsi:type="dcterms:W3CDTF">2023-05-12T04:54:17Z</dcterms:modified>
</cp:coreProperties>
</file>