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p:scale>
          <a:sx n="73" d="100"/>
          <a:sy n="73" d="100"/>
        </p:scale>
        <p:origin x="1070" y="27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C1E7C0-D3A1-4A70-85B7-1349B29C5264}"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182997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1E7C0-D3A1-4A70-85B7-1349B29C5264}"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2280934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C1E7C0-D3A1-4A70-85B7-1349B29C5264}"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424044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C1E7C0-D3A1-4A70-85B7-1349B29C5264}"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BDA20-E461-420D-A29A-5846CF8871C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57633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1E7C0-D3A1-4A70-85B7-1349B29C5264}"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914735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C1E7C0-D3A1-4A70-85B7-1349B29C5264}" type="datetimeFigureOut">
              <a:rPr lang="en-IN" smtClean="0"/>
              <a:t>04-05-2023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813784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C1E7C0-D3A1-4A70-85B7-1349B29C5264}" type="datetimeFigureOut">
              <a:rPr lang="en-IN" smtClean="0"/>
              <a:t>04-05-2023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1220130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1E7C0-D3A1-4A70-85B7-1349B29C5264}"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707922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1E7C0-D3A1-4A70-85B7-1349B29C5264}"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314170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2C1E7C0-D3A1-4A70-85B7-1349B29C5264}"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54500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1E7C0-D3A1-4A70-85B7-1349B29C5264}" type="datetimeFigureOut">
              <a:rPr lang="en-IN" smtClean="0"/>
              <a:t>04-05-2023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145383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C1E7C0-D3A1-4A70-85B7-1349B29C5264}"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72976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C1E7C0-D3A1-4A70-85B7-1349B29C5264}" type="datetimeFigureOut">
              <a:rPr lang="en-IN" smtClean="0"/>
              <a:t>04-05-2023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71798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2C1E7C0-D3A1-4A70-85B7-1349B29C5264}" type="datetimeFigureOut">
              <a:rPr lang="en-IN" smtClean="0"/>
              <a:t>04-05-2023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89212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C1E7C0-D3A1-4A70-85B7-1349B29C5264}" type="datetimeFigureOut">
              <a:rPr lang="en-IN" smtClean="0"/>
              <a:t>04-05-2023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349039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2C1E7C0-D3A1-4A70-85B7-1349B29C5264}" type="datetimeFigureOut">
              <a:rPr lang="en-IN" smtClean="0"/>
              <a:t>04-05-2023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403323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1E7C0-D3A1-4A70-85B7-1349B29C5264}" type="datetimeFigureOut">
              <a:rPr lang="en-IN" smtClean="0"/>
              <a:t>04-05-2023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8BDA20-E461-420D-A29A-5846CF8871C7}" type="slidenum">
              <a:rPr lang="en-IN" smtClean="0"/>
              <a:t>‹#›</a:t>
            </a:fld>
            <a:endParaRPr lang="en-IN"/>
          </a:p>
        </p:txBody>
      </p:sp>
    </p:spTree>
    <p:extLst>
      <p:ext uri="{BB962C8B-B14F-4D97-AF65-F5344CB8AC3E}">
        <p14:creationId xmlns:p14="http://schemas.microsoft.com/office/powerpoint/2010/main" val="367347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C1E7C0-D3A1-4A70-85B7-1349B29C5264}" type="datetimeFigureOut">
              <a:rPr lang="en-IN" smtClean="0"/>
              <a:t>04-05-2023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08BDA20-E461-420D-A29A-5846CF8871C7}" type="slidenum">
              <a:rPr lang="en-IN" smtClean="0"/>
              <a:t>‹#›</a:t>
            </a:fld>
            <a:endParaRPr lang="en-IN"/>
          </a:p>
        </p:txBody>
      </p:sp>
    </p:spTree>
    <p:extLst>
      <p:ext uri="{BB962C8B-B14F-4D97-AF65-F5344CB8AC3E}">
        <p14:creationId xmlns:p14="http://schemas.microsoft.com/office/powerpoint/2010/main" val="3399005654"/>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6608-B8E5-5D0E-7C77-49BD216245BD}"/>
              </a:ext>
            </a:extLst>
          </p:cNvPr>
          <p:cNvSpPr>
            <a:spLocks noGrp="1"/>
          </p:cNvSpPr>
          <p:nvPr>
            <p:ph type="ctrTitle"/>
          </p:nvPr>
        </p:nvSpPr>
        <p:spPr/>
        <p:txBody>
          <a:bodyPr/>
          <a:lstStyle/>
          <a:p>
            <a:r>
              <a:rPr lang="en-IN" dirty="0"/>
              <a:t>BERT Model</a:t>
            </a:r>
          </a:p>
        </p:txBody>
      </p:sp>
      <p:sp>
        <p:nvSpPr>
          <p:cNvPr id="3" name="Subtitle 2">
            <a:extLst>
              <a:ext uri="{FF2B5EF4-FFF2-40B4-BE49-F238E27FC236}">
                <a16:creationId xmlns:a16="http://schemas.microsoft.com/office/drawing/2014/main" id="{0F792326-1B29-7E19-49A2-4120BC9712B3}"/>
              </a:ext>
            </a:extLst>
          </p:cNvPr>
          <p:cNvSpPr>
            <a:spLocks noGrp="1"/>
          </p:cNvSpPr>
          <p:nvPr>
            <p:ph type="subTitle" idx="1"/>
          </p:nvPr>
        </p:nvSpPr>
        <p:spPr/>
        <p:txBody>
          <a:bodyPr/>
          <a:lstStyle/>
          <a:p>
            <a:r>
              <a:rPr lang="en-IN" sz="2000" b="0" i="0" dirty="0">
                <a:solidFill>
                  <a:schemeClr val="tx1">
                    <a:lumMod val="95000"/>
                  </a:schemeClr>
                </a:solidFill>
                <a:effectLst/>
                <a:latin typeface="Söhne"/>
              </a:rPr>
              <a:t>Bidirectional Encoder Representations from Transformer</a:t>
            </a:r>
            <a:endParaRPr lang="en-IN" dirty="0"/>
          </a:p>
        </p:txBody>
      </p:sp>
    </p:spTree>
    <p:extLst>
      <p:ext uri="{BB962C8B-B14F-4D97-AF65-F5344CB8AC3E}">
        <p14:creationId xmlns:p14="http://schemas.microsoft.com/office/powerpoint/2010/main" val="344748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F7E5-CAEE-966E-A0EF-8DD3FEB102BC}"/>
              </a:ext>
            </a:extLst>
          </p:cNvPr>
          <p:cNvSpPr>
            <a:spLocks noGrp="1"/>
          </p:cNvSpPr>
          <p:nvPr>
            <p:ph type="title"/>
          </p:nvPr>
        </p:nvSpPr>
        <p:spPr/>
        <p:txBody>
          <a:bodyPr/>
          <a:lstStyle/>
          <a:p>
            <a:r>
              <a:rPr lang="en-IN" dirty="0"/>
              <a:t>What is BERT</a:t>
            </a:r>
          </a:p>
        </p:txBody>
      </p:sp>
      <p:sp>
        <p:nvSpPr>
          <p:cNvPr id="3" name="Content Placeholder 2">
            <a:extLst>
              <a:ext uri="{FF2B5EF4-FFF2-40B4-BE49-F238E27FC236}">
                <a16:creationId xmlns:a16="http://schemas.microsoft.com/office/drawing/2014/main" id="{718EC450-4E91-02E7-B5EB-A59CE6AFF69D}"/>
              </a:ext>
            </a:extLst>
          </p:cNvPr>
          <p:cNvSpPr>
            <a:spLocks noGrp="1"/>
          </p:cNvSpPr>
          <p:nvPr>
            <p:ph idx="1"/>
          </p:nvPr>
        </p:nvSpPr>
        <p:spPr/>
        <p:txBody>
          <a:bodyPr>
            <a:normAutofit fontScale="92500" lnSpcReduction="10000"/>
          </a:bodyPr>
          <a:lstStyle/>
          <a:p>
            <a:r>
              <a:rPr lang="en-IN" sz="2400" dirty="0"/>
              <a:t>BERT(</a:t>
            </a:r>
            <a:r>
              <a:rPr lang="en-IN" sz="2400" b="0" i="0" dirty="0">
                <a:solidFill>
                  <a:schemeClr val="tx1">
                    <a:lumMod val="95000"/>
                  </a:schemeClr>
                </a:solidFill>
                <a:effectLst/>
                <a:latin typeface="Söhne"/>
              </a:rPr>
              <a:t>Bidirectional Encoder Representations from Transformer) </a:t>
            </a:r>
            <a:r>
              <a:rPr lang="en-US" sz="2400" b="0" i="0" dirty="0">
                <a:solidFill>
                  <a:schemeClr val="tx1">
                    <a:lumMod val="95000"/>
                  </a:schemeClr>
                </a:solidFill>
                <a:effectLst/>
                <a:latin typeface="Söhne"/>
              </a:rPr>
              <a:t>is a pre-trained NLP model.</a:t>
            </a:r>
          </a:p>
          <a:p>
            <a:r>
              <a:rPr lang="en-US" sz="2400" b="0" i="0" dirty="0">
                <a:solidFill>
                  <a:schemeClr val="tx1">
                    <a:lumMod val="95000"/>
                  </a:schemeClr>
                </a:solidFill>
                <a:effectLst/>
                <a:latin typeface="source-serif-pro"/>
              </a:rPr>
              <a:t>BERT makes use of Transformer, an attention mechanism that learns contextual relations between words in a text.</a:t>
            </a:r>
          </a:p>
          <a:p>
            <a:r>
              <a:rPr lang="en-US" sz="2400" b="0" i="0" dirty="0">
                <a:solidFill>
                  <a:schemeClr val="tx1">
                    <a:lumMod val="95000"/>
                  </a:schemeClr>
                </a:solidFill>
                <a:effectLst/>
                <a:latin typeface="source-serif-pro"/>
              </a:rPr>
              <a:t>Unlike directional models, which read the text input sequentially (left-to-right or right-to-left), the Transformer encoder reads the entire sequence of words at once. Therefore it is considered bidirectional, This characteristic allows the model to learn the context of a word based on all of its surroundings (left and right of the word).</a:t>
            </a:r>
          </a:p>
          <a:p>
            <a:r>
              <a:rPr lang="en-US" sz="2400" b="0" i="0" dirty="0">
                <a:solidFill>
                  <a:schemeClr val="tx1">
                    <a:lumMod val="95000"/>
                  </a:schemeClr>
                </a:solidFill>
                <a:effectLst/>
                <a:latin typeface="source-serif-pro"/>
              </a:rPr>
              <a:t>Training phase of </a:t>
            </a:r>
          </a:p>
          <a:p>
            <a:pPr marL="0" indent="0">
              <a:buNone/>
            </a:pPr>
            <a:r>
              <a:rPr lang="en-US" b="0" i="0" dirty="0">
                <a:solidFill>
                  <a:srgbClr val="374151"/>
                </a:solidFill>
                <a:effectLst/>
                <a:latin typeface="Söhne"/>
              </a:rPr>
              <a:t> </a:t>
            </a:r>
          </a:p>
          <a:p>
            <a:pPr marL="0" indent="0">
              <a:buNone/>
            </a:pPr>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US" dirty="0">
              <a:solidFill>
                <a:srgbClr val="374151"/>
              </a:solidFill>
              <a:latin typeface="Söhne"/>
            </a:endParaRPr>
          </a:p>
          <a:p>
            <a:pPr marL="0" indent="0">
              <a:buNone/>
            </a:pPr>
            <a:endParaRPr lang="en-US" b="0" i="0" dirty="0">
              <a:solidFill>
                <a:srgbClr val="374151"/>
              </a:solidFill>
              <a:effectLst/>
              <a:latin typeface="Söhne"/>
            </a:endParaRPr>
          </a:p>
          <a:p>
            <a:pPr marL="0" indent="0">
              <a:buNone/>
            </a:pPr>
            <a:endParaRPr lang="en-IN" b="0" i="0" dirty="0">
              <a:solidFill>
                <a:srgbClr val="374151"/>
              </a:solidFill>
              <a:effectLst/>
              <a:latin typeface="Söhne"/>
            </a:endParaRPr>
          </a:p>
          <a:p>
            <a:endParaRPr lang="en-IN" sz="2400" b="0" i="0" dirty="0">
              <a:solidFill>
                <a:srgbClr val="374151"/>
              </a:solidFill>
              <a:effectLst/>
              <a:latin typeface="Söhne"/>
            </a:endParaRPr>
          </a:p>
        </p:txBody>
      </p:sp>
    </p:spTree>
    <p:extLst>
      <p:ext uri="{BB962C8B-B14F-4D97-AF65-F5344CB8AC3E}">
        <p14:creationId xmlns:p14="http://schemas.microsoft.com/office/powerpoint/2010/main" val="81341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54BE-C7FE-06AA-902D-132A84953512}"/>
              </a:ext>
            </a:extLst>
          </p:cNvPr>
          <p:cNvSpPr>
            <a:spLocks noGrp="1"/>
          </p:cNvSpPr>
          <p:nvPr>
            <p:ph type="title"/>
          </p:nvPr>
        </p:nvSpPr>
        <p:spPr/>
        <p:txBody>
          <a:bodyPr/>
          <a:lstStyle/>
          <a:p>
            <a:r>
              <a:rPr lang="en-IN" dirty="0"/>
              <a:t>Pre-training</a:t>
            </a:r>
          </a:p>
        </p:txBody>
      </p:sp>
      <p:sp>
        <p:nvSpPr>
          <p:cNvPr id="3" name="Content Placeholder 2">
            <a:extLst>
              <a:ext uri="{FF2B5EF4-FFF2-40B4-BE49-F238E27FC236}">
                <a16:creationId xmlns:a16="http://schemas.microsoft.com/office/drawing/2014/main" id="{E728DBC5-70EE-88C0-559A-63D059600720}"/>
              </a:ext>
            </a:extLst>
          </p:cNvPr>
          <p:cNvSpPr>
            <a:spLocks noGrp="1"/>
          </p:cNvSpPr>
          <p:nvPr>
            <p:ph idx="1"/>
          </p:nvPr>
        </p:nvSpPr>
        <p:spPr/>
        <p:txBody>
          <a:bodyPr>
            <a:normAutofit/>
          </a:bodyPr>
          <a:lstStyle/>
          <a:p>
            <a:r>
              <a:rPr lang="en-US" sz="2400" b="0" i="0" dirty="0">
                <a:solidFill>
                  <a:schemeClr val="tx1">
                    <a:lumMod val="95000"/>
                  </a:schemeClr>
                </a:solidFill>
                <a:effectLst/>
                <a:latin typeface="Söhne"/>
              </a:rPr>
              <a:t>In the pre-training phase, BERT is trained on large amounts of unlabeled text data.</a:t>
            </a:r>
          </a:p>
          <a:p>
            <a:pPr marL="0" indent="0">
              <a:buNone/>
            </a:pPr>
            <a:endParaRPr lang="en-US" sz="2400" b="0" i="0" dirty="0">
              <a:solidFill>
                <a:schemeClr val="tx1">
                  <a:lumMod val="95000"/>
                </a:schemeClr>
              </a:solidFill>
              <a:effectLst/>
              <a:latin typeface="Söhne"/>
            </a:endParaRPr>
          </a:p>
          <a:p>
            <a:r>
              <a:rPr lang="en-US" sz="2400" b="0" i="0" dirty="0">
                <a:solidFill>
                  <a:schemeClr val="tx1">
                    <a:lumMod val="95000"/>
                  </a:schemeClr>
                </a:solidFill>
                <a:effectLst/>
                <a:latin typeface="Söhne"/>
              </a:rPr>
              <a:t>In pre-training </a:t>
            </a:r>
            <a:r>
              <a:rPr lang="en-US" sz="2400" b="0" i="0" dirty="0">
                <a:solidFill>
                  <a:schemeClr val="tx1">
                    <a:lumMod val="95000"/>
                  </a:schemeClr>
                </a:solidFill>
                <a:effectLst/>
                <a:latin typeface="source-serif-pro"/>
              </a:rPr>
              <a:t>BERT uses two training strategies </a:t>
            </a:r>
            <a:r>
              <a:rPr lang="en-IN" sz="2400" b="0" i="0" dirty="0">
                <a:solidFill>
                  <a:schemeClr val="tx1">
                    <a:lumMod val="95000"/>
                  </a:schemeClr>
                </a:solidFill>
                <a:effectLst/>
                <a:latin typeface="Söhne"/>
              </a:rPr>
              <a:t>masked language modelling </a:t>
            </a:r>
            <a:r>
              <a:rPr lang="en-US" sz="2400" b="0" i="0" dirty="0">
                <a:solidFill>
                  <a:schemeClr val="tx1">
                    <a:lumMod val="95000"/>
                  </a:schemeClr>
                </a:solidFill>
                <a:effectLst/>
                <a:latin typeface="Söhne"/>
              </a:rPr>
              <a:t>(MLM) and </a:t>
            </a:r>
            <a:r>
              <a:rPr lang="en-IN" sz="2400" b="0" i="0" dirty="0">
                <a:solidFill>
                  <a:schemeClr val="tx1">
                    <a:lumMod val="95000"/>
                  </a:schemeClr>
                </a:solidFill>
                <a:effectLst/>
                <a:latin typeface="Söhne"/>
              </a:rPr>
              <a:t>next sentence prediction(NSP).</a:t>
            </a:r>
          </a:p>
        </p:txBody>
      </p:sp>
    </p:spTree>
    <p:extLst>
      <p:ext uri="{BB962C8B-B14F-4D97-AF65-F5344CB8AC3E}">
        <p14:creationId xmlns:p14="http://schemas.microsoft.com/office/powerpoint/2010/main" val="450776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1A51-7C43-A925-9121-6BF5DBC0BBDD}"/>
              </a:ext>
            </a:extLst>
          </p:cNvPr>
          <p:cNvSpPr>
            <a:spLocks noGrp="1"/>
          </p:cNvSpPr>
          <p:nvPr>
            <p:ph type="title"/>
          </p:nvPr>
        </p:nvSpPr>
        <p:spPr/>
        <p:txBody>
          <a:bodyPr/>
          <a:lstStyle/>
          <a:p>
            <a:r>
              <a:rPr lang="en-IN" dirty="0"/>
              <a:t>MLM and NSP</a:t>
            </a:r>
          </a:p>
        </p:txBody>
      </p:sp>
      <p:sp>
        <p:nvSpPr>
          <p:cNvPr id="3" name="Content Placeholder 2">
            <a:extLst>
              <a:ext uri="{FF2B5EF4-FFF2-40B4-BE49-F238E27FC236}">
                <a16:creationId xmlns:a16="http://schemas.microsoft.com/office/drawing/2014/main" id="{E31C9E62-2134-49A2-004A-788E5692860E}"/>
              </a:ext>
            </a:extLst>
          </p:cNvPr>
          <p:cNvSpPr>
            <a:spLocks noGrp="1"/>
          </p:cNvSpPr>
          <p:nvPr>
            <p:ph idx="1"/>
          </p:nvPr>
        </p:nvSpPr>
        <p:spPr/>
        <p:txBody>
          <a:bodyPr>
            <a:normAutofit/>
          </a:bodyPr>
          <a:lstStyle/>
          <a:p>
            <a:r>
              <a:rPr lang="en-US" sz="2400" b="0" i="0" dirty="0">
                <a:solidFill>
                  <a:schemeClr val="tx1">
                    <a:lumMod val="95000"/>
                  </a:schemeClr>
                </a:solidFill>
                <a:effectLst/>
                <a:latin typeface="Söhne"/>
              </a:rPr>
              <a:t>In the MLM task, a certain percentage(15%) of the input tokens are randomly masked, and the model is trained to predict the masked tokens based on the surrounding context. This encourages the model to learn bidirectional representations, where it can understand the context and meaning of a word based on both the words that precede and follow it in a sentence.</a:t>
            </a:r>
          </a:p>
          <a:p>
            <a:r>
              <a:rPr lang="en-US" sz="2400" b="0" i="0" dirty="0">
                <a:solidFill>
                  <a:schemeClr val="tx1">
                    <a:lumMod val="95000"/>
                  </a:schemeClr>
                </a:solidFill>
                <a:effectLst/>
                <a:latin typeface="Söhne"/>
              </a:rPr>
              <a:t>In the NSP task, the model is trained to predict whether two sentences are contiguous or not. This task helps the model learn relationships between sentences, which is useful for downstream tasks such as question answering or natural language inference.</a:t>
            </a:r>
            <a:endParaRPr lang="en-IN" sz="2400" dirty="0">
              <a:solidFill>
                <a:schemeClr val="tx1">
                  <a:lumMod val="95000"/>
                </a:schemeClr>
              </a:solidFill>
            </a:endParaRPr>
          </a:p>
        </p:txBody>
      </p:sp>
    </p:spTree>
    <p:extLst>
      <p:ext uri="{BB962C8B-B14F-4D97-AF65-F5344CB8AC3E}">
        <p14:creationId xmlns:p14="http://schemas.microsoft.com/office/powerpoint/2010/main" val="286899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29E6-7172-3385-00A8-1BBB6D9996FC}"/>
              </a:ext>
            </a:extLst>
          </p:cNvPr>
          <p:cNvSpPr>
            <a:spLocks noGrp="1"/>
          </p:cNvSpPr>
          <p:nvPr>
            <p:ph type="title"/>
          </p:nvPr>
        </p:nvSpPr>
        <p:spPr/>
        <p:txBody>
          <a:bodyPr/>
          <a:lstStyle/>
          <a:p>
            <a:pPr algn="just"/>
            <a:r>
              <a:rPr lang="en-IN" sz="5400" b="0" i="0" dirty="0">
                <a:solidFill>
                  <a:schemeClr val="accent3"/>
                </a:solidFill>
                <a:effectLst/>
                <a:latin typeface="Söhne"/>
              </a:rPr>
              <a:t>Fine-tuning</a:t>
            </a:r>
            <a:endParaRPr lang="en-IN" sz="5400" dirty="0">
              <a:solidFill>
                <a:schemeClr val="accent3"/>
              </a:solidFill>
            </a:endParaRPr>
          </a:p>
        </p:txBody>
      </p:sp>
      <p:sp>
        <p:nvSpPr>
          <p:cNvPr id="3" name="Content Placeholder 2">
            <a:extLst>
              <a:ext uri="{FF2B5EF4-FFF2-40B4-BE49-F238E27FC236}">
                <a16:creationId xmlns:a16="http://schemas.microsoft.com/office/drawing/2014/main" id="{15261087-3A5F-674C-CF74-861C41541829}"/>
              </a:ext>
            </a:extLst>
          </p:cNvPr>
          <p:cNvSpPr>
            <a:spLocks noGrp="1"/>
          </p:cNvSpPr>
          <p:nvPr>
            <p:ph idx="1"/>
          </p:nvPr>
        </p:nvSpPr>
        <p:spPr/>
        <p:txBody>
          <a:bodyPr/>
          <a:lstStyle/>
          <a:p>
            <a:r>
              <a:rPr lang="en-US" sz="2400" b="0" i="0" dirty="0">
                <a:solidFill>
                  <a:schemeClr val="tx1">
                    <a:lumMod val="95000"/>
                  </a:schemeClr>
                </a:solidFill>
                <a:effectLst/>
                <a:latin typeface="Söhne"/>
              </a:rPr>
              <a:t>In the fine-tuning phase, BERT is further trained on a specific tasks, such as sentiment analysis, NER, or question answering.</a:t>
            </a:r>
          </a:p>
          <a:p>
            <a:r>
              <a:rPr lang="en-US" sz="2400" dirty="0">
                <a:solidFill>
                  <a:schemeClr val="tx1">
                    <a:lumMod val="95000"/>
                  </a:schemeClr>
                </a:solidFill>
                <a:latin typeface="Söhne"/>
              </a:rPr>
              <a:t>T</a:t>
            </a:r>
            <a:r>
              <a:rPr lang="en-US" sz="2400" b="0" i="0" dirty="0">
                <a:solidFill>
                  <a:schemeClr val="tx1">
                    <a:lumMod val="95000"/>
                  </a:schemeClr>
                </a:solidFill>
                <a:effectLst/>
                <a:latin typeface="Söhne"/>
              </a:rPr>
              <a:t>he pre-trained BERT model is adapted for the specific task by replacing </a:t>
            </a:r>
            <a:r>
              <a:rPr lang="en-US" sz="2400" dirty="0">
                <a:solidFill>
                  <a:schemeClr val="tx1">
                    <a:lumMod val="95000"/>
                  </a:schemeClr>
                </a:solidFill>
                <a:latin typeface="Söhne"/>
              </a:rPr>
              <a:t>t</a:t>
            </a:r>
            <a:r>
              <a:rPr lang="en-US" sz="2400" b="0" i="0" dirty="0">
                <a:solidFill>
                  <a:schemeClr val="tx1">
                    <a:lumMod val="95000"/>
                  </a:schemeClr>
                </a:solidFill>
                <a:effectLst/>
                <a:latin typeface="Söhne"/>
              </a:rPr>
              <a:t>he final layer(s) of the pre-trained BERT model with a new layer(s) that is task-specific, such as a NER or a sentimental analysis, depending on the task.</a:t>
            </a:r>
          </a:p>
          <a:p>
            <a:r>
              <a:rPr lang="en-US" sz="2400" b="0" i="0" dirty="0">
                <a:solidFill>
                  <a:schemeClr val="tx1">
                    <a:lumMod val="95000"/>
                  </a:schemeClr>
                </a:solidFill>
                <a:effectLst/>
                <a:latin typeface="Söhne"/>
              </a:rPr>
              <a:t>The adapted model is then fine-tuned on the labeled task-specific data.</a:t>
            </a:r>
            <a:endParaRPr lang="en-US" sz="2400" dirty="0">
              <a:solidFill>
                <a:schemeClr val="tx1">
                  <a:lumMod val="95000"/>
                </a:schemeClr>
              </a:solidFill>
              <a:latin typeface="Söhne"/>
            </a:endParaRPr>
          </a:p>
          <a:p>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98847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7D21-57E7-6FA8-FA90-58AEB3906C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A0CC7D-EC51-9026-7177-EC6B4BA5925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14277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TotalTime>
  <Words>345</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Century Gothic</vt:lpstr>
      <vt:lpstr>Söhne</vt:lpstr>
      <vt:lpstr>source-serif-pro</vt:lpstr>
      <vt:lpstr>Wingdings 3</vt:lpstr>
      <vt:lpstr>Ion</vt:lpstr>
      <vt:lpstr>BERT Model</vt:lpstr>
      <vt:lpstr>What is BERT</vt:lpstr>
      <vt:lpstr>Pre-training</vt:lpstr>
      <vt:lpstr>MLM and NSP</vt:lpstr>
      <vt:lpstr>Fine-tuning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dc:title>
  <dc:creator>ihsanbp99@gmail.com</dc:creator>
  <cp:lastModifiedBy>ihsanbp99@gmail.com</cp:lastModifiedBy>
  <cp:revision>7</cp:revision>
  <dcterms:created xsi:type="dcterms:W3CDTF">2023-04-30T18:34:29Z</dcterms:created>
  <dcterms:modified xsi:type="dcterms:W3CDTF">2023-05-04T03:56:46Z</dcterms:modified>
</cp:coreProperties>
</file>