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FD44B61-7134-431F-9E2E-F76D35FF297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5947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80ECB-F11F-468C-B6E6-B7061E04590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44B61-7134-431F-9E2E-F76D35FF2978}" type="slidenum">
              <a:rPr lang="en-IN" smtClean="0"/>
              <a:t>‹#›</a:t>
            </a:fld>
            <a:endParaRPr lang="en-IN"/>
          </a:p>
        </p:txBody>
      </p:sp>
    </p:spTree>
    <p:extLst>
      <p:ext uri="{BB962C8B-B14F-4D97-AF65-F5344CB8AC3E}">
        <p14:creationId xmlns:p14="http://schemas.microsoft.com/office/powerpoint/2010/main" val="289265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6310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62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spTree>
    <p:extLst>
      <p:ext uri="{BB962C8B-B14F-4D97-AF65-F5344CB8AC3E}">
        <p14:creationId xmlns:p14="http://schemas.microsoft.com/office/powerpoint/2010/main" val="159817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867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543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7156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86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spTree>
    <p:extLst>
      <p:ext uri="{BB962C8B-B14F-4D97-AF65-F5344CB8AC3E}">
        <p14:creationId xmlns:p14="http://schemas.microsoft.com/office/powerpoint/2010/main" val="17266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80ECB-F11F-468C-B6E6-B7061E04590F}" type="datetimeFigureOut">
              <a:rPr lang="en-IN" smtClean="0"/>
              <a:t>07-05-2023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44B61-7134-431F-9E2E-F76D35FF297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95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80ECB-F11F-468C-B6E6-B7061E04590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44B61-7134-431F-9E2E-F76D35FF2978}" type="slidenum">
              <a:rPr lang="en-IN" smtClean="0"/>
              <a:t>‹#›</a:t>
            </a:fld>
            <a:endParaRPr lang="en-IN"/>
          </a:p>
        </p:txBody>
      </p:sp>
    </p:spTree>
    <p:extLst>
      <p:ext uri="{BB962C8B-B14F-4D97-AF65-F5344CB8AC3E}">
        <p14:creationId xmlns:p14="http://schemas.microsoft.com/office/powerpoint/2010/main" val="187296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80ECB-F11F-468C-B6E6-B7061E04590F}" type="datetimeFigureOut">
              <a:rPr lang="en-IN" smtClean="0"/>
              <a:t>07-05-2023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44B61-7134-431F-9E2E-F76D35FF297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5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80ECB-F11F-468C-B6E6-B7061E04590F}" type="datetimeFigureOut">
              <a:rPr lang="en-IN" smtClean="0"/>
              <a:t>07-05-2023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44B61-7134-431F-9E2E-F76D35FF297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80ECB-F11F-468C-B6E6-B7061E04590F}" type="datetimeFigureOut">
              <a:rPr lang="en-IN" smtClean="0"/>
              <a:t>07-05-2023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44B61-7134-431F-9E2E-F76D35FF2978}" type="slidenum">
              <a:rPr lang="en-IN" smtClean="0"/>
              <a:t>‹#›</a:t>
            </a:fld>
            <a:endParaRPr lang="en-IN"/>
          </a:p>
        </p:txBody>
      </p:sp>
    </p:spTree>
    <p:extLst>
      <p:ext uri="{BB962C8B-B14F-4D97-AF65-F5344CB8AC3E}">
        <p14:creationId xmlns:p14="http://schemas.microsoft.com/office/powerpoint/2010/main" val="366219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80ECB-F11F-468C-B6E6-B7061E04590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44B61-7134-431F-9E2E-F76D35FF297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29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80ECB-F11F-468C-B6E6-B7061E04590F}" type="datetimeFigureOut">
              <a:rPr lang="en-IN" smtClean="0"/>
              <a:t>07-05-2023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44B61-7134-431F-9E2E-F76D35FF2978}" type="slidenum">
              <a:rPr lang="en-IN" smtClean="0"/>
              <a:t>‹#›</a:t>
            </a:fld>
            <a:endParaRPr lang="en-IN"/>
          </a:p>
        </p:txBody>
      </p:sp>
    </p:spTree>
    <p:extLst>
      <p:ext uri="{BB962C8B-B14F-4D97-AF65-F5344CB8AC3E}">
        <p14:creationId xmlns:p14="http://schemas.microsoft.com/office/powerpoint/2010/main" val="7011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F80ECB-F11F-468C-B6E6-B7061E04590F}" type="datetimeFigureOut">
              <a:rPr lang="en-IN" smtClean="0"/>
              <a:t>07-05-2023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D44B61-7134-431F-9E2E-F76D35FF2978}" type="slidenum">
              <a:rPr lang="en-IN" smtClean="0"/>
              <a:t>‹#›</a:t>
            </a:fld>
            <a:endParaRPr lang="en-IN"/>
          </a:p>
        </p:txBody>
      </p:sp>
    </p:spTree>
    <p:extLst>
      <p:ext uri="{BB962C8B-B14F-4D97-AF65-F5344CB8AC3E}">
        <p14:creationId xmlns:p14="http://schemas.microsoft.com/office/powerpoint/2010/main" val="7427508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A3CD-6087-21A6-C1B9-5A1AFC1D5F7D}"/>
              </a:ext>
            </a:extLst>
          </p:cNvPr>
          <p:cNvSpPr>
            <a:spLocks noGrp="1"/>
          </p:cNvSpPr>
          <p:nvPr>
            <p:ph type="ctrTitle"/>
          </p:nvPr>
        </p:nvSpPr>
        <p:spPr>
          <a:xfrm>
            <a:off x="2692398" y="1871132"/>
            <a:ext cx="6815669" cy="1683832"/>
          </a:xfrm>
        </p:spPr>
        <p:txBody>
          <a:bodyPr>
            <a:normAutofit fontScale="90000"/>
          </a:bodyPr>
          <a:lstStyle/>
          <a:p>
            <a:br>
              <a:rPr lang="en-IN" b="1" i="0" dirty="0">
                <a:solidFill>
                  <a:srgbClr val="292929"/>
                </a:solidFill>
                <a:effectLst/>
                <a:latin typeface="sohne"/>
              </a:rPr>
            </a:br>
            <a:r>
              <a:rPr lang="en-IN" b="1" i="0" dirty="0">
                <a:solidFill>
                  <a:srgbClr val="292929"/>
                </a:solidFill>
                <a:effectLst/>
                <a:latin typeface="sohne"/>
              </a:rPr>
              <a:t>Attention in Transformer</a:t>
            </a:r>
            <a:endParaRPr lang="en-IN" dirty="0"/>
          </a:p>
        </p:txBody>
      </p:sp>
    </p:spTree>
    <p:extLst>
      <p:ext uri="{BB962C8B-B14F-4D97-AF65-F5344CB8AC3E}">
        <p14:creationId xmlns:p14="http://schemas.microsoft.com/office/powerpoint/2010/main" val="107943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A4FD-E890-68D8-97E6-2133470C5F1E}"/>
              </a:ext>
            </a:extLst>
          </p:cNvPr>
          <p:cNvSpPr>
            <a:spLocks noGrp="1"/>
          </p:cNvSpPr>
          <p:nvPr>
            <p:ph type="title"/>
          </p:nvPr>
        </p:nvSpPr>
        <p:spPr>
          <a:xfrm>
            <a:off x="1295402" y="982132"/>
            <a:ext cx="9601196" cy="1042611"/>
          </a:xfrm>
        </p:spPr>
        <p:txBody>
          <a:bodyPr>
            <a:normAutofit/>
          </a:bodyPr>
          <a:lstStyle/>
          <a:p>
            <a:r>
              <a:rPr lang="en-IN" dirty="0"/>
              <a:t>MOTIVATION</a:t>
            </a:r>
          </a:p>
        </p:txBody>
      </p:sp>
      <p:sp>
        <p:nvSpPr>
          <p:cNvPr id="3" name="Content Placeholder 2">
            <a:extLst>
              <a:ext uri="{FF2B5EF4-FFF2-40B4-BE49-F238E27FC236}">
                <a16:creationId xmlns:a16="http://schemas.microsoft.com/office/drawing/2014/main" id="{FCE90E77-F999-F685-F9DB-1D6813024697}"/>
              </a:ext>
            </a:extLst>
          </p:cNvPr>
          <p:cNvSpPr>
            <a:spLocks noGrp="1"/>
          </p:cNvSpPr>
          <p:nvPr>
            <p:ph idx="1"/>
          </p:nvPr>
        </p:nvSpPr>
        <p:spPr/>
        <p:txBody>
          <a:bodyPr/>
          <a:lstStyle/>
          <a:p>
            <a:r>
              <a:rPr lang="en-IN" dirty="0"/>
              <a:t>CONTEXT: We have a deep learning book</a:t>
            </a:r>
          </a:p>
          <a:p>
            <a:r>
              <a:rPr lang="en-IN" dirty="0"/>
              <a:t>QUESTION: How CNN works?</a:t>
            </a:r>
          </a:p>
          <a:p>
            <a:r>
              <a:rPr lang="en-IN" dirty="0"/>
              <a:t>How to answer to this question?</a:t>
            </a:r>
          </a:p>
          <a:p>
            <a:r>
              <a:rPr lang="en-IN" dirty="0"/>
              <a:t>Approach 1: read all the book</a:t>
            </a:r>
          </a:p>
          <a:p>
            <a:r>
              <a:rPr lang="en-IN" dirty="0"/>
              <a:t>Approach 2: read only the CNN chapter</a:t>
            </a:r>
          </a:p>
          <a:p>
            <a:r>
              <a:rPr lang="en-IN" dirty="0"/>
              <a:t>The difference here is we focus on the part we wanted</a:t>
            </a:r>
          </a:p>
          <a:p>
            <a:pPr marL="0" indent="0">
              <a:buNone/>
            </a:pPr>
            <a:endParaRPr lang="en-IN" dirty="0"/>
          </a:p>
          <a:p>
            <a:endParaRPr lang="en-IN" dirty="0"/>
          </a:p>
        </p:txBody>
      </p:sp>
    </p:spTree>
    <p:extLst>
      <p:ext uri="{BB962C8B-B14F-4D97-AF65-F5344CB8AC3E}">
        <p14:creationId xmlns:p14="http://schemas.microsoft.com/office/powerpoint/2010/main" val="322961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B95A1-7CB1-DDCA-FDF2-BA879F97A841}"/>
              </a:ext>
            </a:extLst>
          </p:cNvPr>
          <p:cNvSpPr>
            <a:spLocks noGrp="1"/>
          </p:cNvSpPr>
          <p:nvPr>
            <p:ph idx="1"/>
          </p:nvPr>
        </p:nvSpPr>
        <p:spPr>
          <a:xfrm>
            <a:off x="1295401" y="1537132"/>
            <a:ext cx="9601196" cy="4649064"/>
          </a:xfrm>
        </p:spPr>
        <p:txBody>
          <a:bodyPr>
            <a:normAutofit lnSpcReduction="10000"/>
          </a:bodyPr>
          <a:lstStyle/>
          <a:p>
            <a:r>
              <a:rPr lang="en-US" b="0" i="0" dirty="0">
                <a:solidFill>
                  <a:srgbClr val="374151"/>
                </a:solidFill>
                <a:effectLst/>
                <a:latin typeface="Söhne"/>
              </a:rPr>
              <a:t>The input sequence is first transformed into three different vectors : query, key, and value.</a:t>
            </a:r>
          </a:p>
          <a:p>
            <a:r>
              <a:rPr lang="en-US" dirty="0">
                <a:solidFill>
                  <a:srgbClr val="374151"/>
                </a:solidFill>
                <a:latin typeface="Söhne"/>
              </a:rPr>
              <a:t>Every single word has inputted  on a transformer go to have these 3 vectors</a:t>
            </a:r>
          </a:p>
          <a:p>
            <a:r>
              <a:rPr lang="en-US" dirty="0">
                <a:solidFill>
                  <a:srgbClr val="374151"/>
                </a:solidFill>
                <a:latin typeface="Söhne"/>
              </a:rPr>
              <a:t>Q</a:t>
            </a:r>
            <a:r>
              <a:rPr lang="en-US" b="0" i="0" dirty="0">
                <a:solidFill>
                  <a:srgbClr val="374151"/>
                </a:solidFill>
                <a:effectLst/>
                <a:latin typeface="Söhne"/>
              </a:rPr>
              <a:t>uery: Current token that the model is focusing on.</a:t>
            </a:r>
          </a:p>
          <a:p>
            <a:pPr marL="0" indent="0">
              <a:buNone/>
            </a:pPr>
            <a:r>
              <a:rPr lang="en-US" b="0" i="0" dirty="0">
                <a:solidFill>
                  <a:srgbClr val="374151"/>
                </a:solidFill>
                <a:effectLst/>
                <a:latin typeface="Söhne"/>
              </a:rPr>
              <a:t>     (what I’m look for)</a:t>
            </a:r>
          </a:p>
          <a:p>
            <a:r>
              <a:rPr lang="en-IN" dirty="0">
                <a:solidFill>
                  <a:srgbClr val="374151"/>
                </a:solidFill>
                <a:latin typeface="Söhne"/>
              </a:rPr>
              <a:t>K</a:t>
            </a:r>
            <a:r>
              <a:rPr lang="en-IN" b="0" i="0" dirty="0">
                <a:solidFill>
                  <a:srgbClr val="374151"/>
                </a:solidFill>
                <a:effectLst/>
                <a:latin typeface="Söhne"/>
              </a:rPr>
              <a:t>ey: </a:t>
            </a:r>
            <a:r>
              <a:rPr lang="en-US" dirty="0">
                <a:solidFill>
                  <a:srgbClr val="374151"/>
                </a:solidFill>
                <a:latin typeface="Söhne"/>
              </a:rPr>
              <a:t>A</a:t>
            </a:r>
            <a:r>
              <a:rPr lang="en-US" b="0" i="0" dirty="0">
                <a:solidFill>
                  <a:srgbClr val="374151"/>
                </a:solidFill>
                <a:effectLst/>
                <a:latin typeface="Söhne"/>
              </a:rPr>
              <a:t>ll the other tokens in the input sequence</a:t>
            </a:r>
          </a:p>
          <a:p>
            <a:pPr marL="0" indent="0">
              <a:buNone/>
            </a:pPr>
            <a:r>
              <a:rPr lang="en-US" b="0" i="0" dirty="0">
                <a:solidFill>
                  <a:srgbClr val="374151"/>
                </a:solidFill>
                <a:effectLst/>
                <a:latin typeface="Söhne"/>
              </a:rPr>
              <a:t>     (what I can offer)</a:t>
            </a:r>
          </a:p>
          <a:p>
            <a:r>
              <a:rPr lang="en-IN" dirty="0">
                <a:solidFill>
                  <a:srgbClr val="374151"/>
                </a:solidFill>
                <a:latin typeface="Söhne"/>
              </a:rPr>
              <a:t>V</a:t>
            </a:r>
            <a:r>
              <a:rPr lang="en-IN" b="0" i="0" dirty="0">
                <a:solidFill>
                  <a:srgbClr val="374151"/>
                </a:solidFill>
                <a:effectLst/>
                <a:latin typeface="Söhne"/>
              </a:rPr>
              <a:t>alue: </a:t>
            </a:r>
            <a:r>
              <a:rPr lang="en-US" b="0" i="0" dirty="0">
                <a:solidFill>
                  <a:srgbClr val="374151"/>
                </a:solidFill>
                <a:effectLst/>
                <a:latin typeface="Söhne"/>
              </a:rPr>
              <a:t>feature embeddings for each token</a:t>
            </a:r>
          </a:p>
          <a:p>
            <a:pPr marL="0" indent="0">
              <a:buNone/>
            </a:pPr>
            <a:r>
              <a:rPr lang="en-IN" dirty="0"/>
              <a:t>   (what I actually offer)</a:t>
            </a:r>
          </a:p>
        </p:txBody>
      </p:sp>
    </p:spTree>
    <p:extLst>
      <p:ext uri="{BB962C8B-B14F-4D97-AF65-F5344CB8AC3E}">
        <p14:creationId xmlns:p14="http://schemas.microsoft.com/office/powerpoint/2010/main" val="405942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D3161-52EA-9D9D-9E84-6F8579EA7A52}"/>
              </a:ext>
            </a:extLst>
          </p:cNvPr>
          <p:cNvSpPr>
            <a:spLocks noGrp="1"/>
          </p:cNvSpPr>
          <p:nvPr>
            <p:ph idx="1"/>
          </p:nvPr>
        </p:nvSpPr>
        <p:spPr>
          <a:xfrm>
            <a:off x="1295401" y="727788"/>
            <a:ext cx="9601196" cy="5148080"/>
          </a:xfrm>
        </p:spPr>
        <p:txBody>
          <a:bodyPr/>
          <a:lstStyle/>
          <a:p>
            <a:r>
              <a:rPr lang="en-US" b="0" i="0" dirty="0">
                <a:solidFill>
                  <a:srgbClr val="374151"/>
                </a:solidFill>
                <a:effectLst/>
                <a:latin typeface="Söhne"/>
              </a:rPr>
              <a:t>The self-attention mechanism then computes the attention scores between the query vector and all key vectors using the dot product operation and scales the resulting scores by the square root of the dimensionality of the key vectors.</a:t>
            </a:r>
          </a:p>
          <a:p>
            <a:r>
              <a:rPr lang="en-US" dirty="0" err="1">
                <a:solidFill>
                  <a:srgbClr val="374151"/>
                </a:solidFill>
                <a:latin typeface="Söhne"/>
              </a:rPr>
              <a:t>i,e</a:t>
            </a:r>
            <a:endParaRPr lang="en-IN" dirty="0"/>
          </a:p>
        </p:txBody>
      </p:sp>
      <p:pic>
        <p:nvPicPr>
          <p:cNvPr id="5" name="Picture 4">
            <a:extLst>
              <a:ext uri="{FF2B5EF4-FFF2-40B4-BE49-F238E27FC236}">
                <a16:creationId xmlns:a16="http://schemas.microsoft.com/office/drawing/2014/main" id="{1AF3E55C-A631-813E-034B-587AE6966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9" y="4078158"/>
            <a:ext cx="5934269" cy="1566865"/>
          </a:xfrm>
          <a:prstGeom prst="rect">
            <a:avLst/>
          </a:prstGeom>
        </p:spPr>
      </p:pic>
    </p:spTree>
    <p:extLst>
      <p:ext uri="{BB962C8B-B14F-4D97-AF65-F5344CB8AC3E}">
        <p14:creationId xmlns:p14="http://schemas.microsoft.com/office/powerpoint/2010/main" val="58889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B795A-9470-865A-9764-05E86314BC20}"/>
              </a:ext>
            </a:extLst>
          </p:cNvPr>
          <p:cNvSpPr>
            <a:spLocks noGrp="1"/>
          </p:cNvSpPr>
          <p:nvPr>
            <p:ph idx="1"/>
          </p:nvPr>
        </p:nvSpPr>
        <p:spPr>
          <a:xfrm>
            <a:off x="1295401" y="709128"/>
            <a:ext cx="9601196" cy="5166740"/>
          </a:xfrm>
        </p:spPr>
        <p:txBody>
          <a:bodyPr/>
          <a:lstStyle/>
          <a:p>
            <a:r>
              <a:rPr lang="en-IN" dirty="0"/>
              <a:t>Where,</a:t>
            </a:r>
          </a:p>
          <a:p>
            <a:r>
              <a:rPr lang="en-US" b="0" i="0" dirty="0">
                <a:solidFill>
                  <a:srgbClr val="374151"/>
                </a:solidFill>
                <a:effectLst/>
                <a:latin typeface="Söhne"/>
              </a:rPr>
              <a:t>Q, K, and V are the query, key, and value matrices, respectively</a:t>
            </a:r>
            <a:endParaRPr lang="en-IN" b="0" i="0" dirty="0">
              <a:solidFill>
                <a:srgbClr val="374151"/>
              </a:solidFill>
              <a:effectLst/>
              <a:latin typeface="Söhne"/>
            </a:endParaRPr>
          </a:p>
          <a:p>
            <a:r>
              <a:rPr lang="en-IN" dirty="0">
                <a:solidFill>
                  <a:srgbClr val="374151"/>
                </a:solidFill>
                <a:latin typeface="Söhne"/>
              </a:rPr>
              <a:t>Soft max function is to convert a vector into probability distribution</a:t>
            </a:r>
          </a:p>
          <a:p>
            <a:endParaRPr lang="en-IN" dirty="0">
              <a:solidFill>
                <a:srgbClr val="374151"/>
              </a:solidFill>
              <a:latin typeface="Söhne"/>
            </a:endParaRPr>
          </a:p>
          <a:p>
            <a:r>
              <a:rPr lang="en-US" b="0" i="0" dirty="0" err="1">
                <a:solidFill>
                  <a:srgbClr val="374151"/>
                </a:solidFill>
                <a:effectLst/>
                <a:latin typeface="Söhne"/>
              </a:rPr>
              <a:t>d_k</a:t>
            </a:r>
            <a:r>
              <a:rPr lang="en-US" b="0" i="0" dirty="0">
                <a:solidFill>
                  <a:srgbClr val="374151"/>
                </a:solidFill>
                <a:effectLst/>
                <a:latin typeface="Söhne"/>
              </a:rPr>
              <a:t> is the dimensionality of the key vectors</a:t>
            </a:r>
            <a:r>
              <a:rPr lang="en-IN" dirty="0">
                <a:solidFill>
                  <a:srgbClr val="374151"/>
                </a:solidFill>
                <a:latin typeface="Söhne"/>
              </a:rPr>
              <a:t> </a:t>
            </a:r>
          </a:p>
          <a:p>
            <a:r>
              <a:rPr lang="en-IN" dirty="0" err="1">
                <a:solidFill>
                  <a:srgbClr val="374151"/>
                </a:solidFill>
                <a:latin typeface="Söhne"/>
              </a:rPr>
              <a:t>Softmax</a:t>
            </a:r>
            <a:r>
              <a:rPr lang="en-IN" dirty="0">
                <a:solidFill>
                  <a:srgbClr val="374151"/>
                </a:solidFill>
                <a:latin typeface="Söhne"/>
              </a:rPr>
              <a:t> equal to</a:t>
            </a:r>
          </a:p>
          <a:p>
            <a:endParaRPr lang="en-IN" dirty="0"/>
          </a:p>
        </p:txBody>
      </p:sp>
      <p:pic>
        <p:nvPicPr>
          <p:cNvPr id="5" name="Picture 4">
            <a:extLst>
              <a:ext uri="{FF2B5EF4-FFF2-40B4-BE49-F238E27FC236}">
                <a16:creationId xmlns:a16="http://schemas.microsoft.com/office/drawing/2014/main" id="{BA6A2F3B-A559-80AE-EE18-C0D80EAAD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783" y="4028978"/>
            <a:ext cx="4622222" cy="1561905"/>
          </a:xfrm>
          <a:prstGeom prst="rect">
            <a:avLst/>
          </a:prstGeom>
        </p:spPr>
      </p:pic>
    </p:spTree>
    <p:extLst>
      <p:ext uri="{BB962C8B-B14F-4D97-AF65-F5344CB8AC3E}">
        <p14:creationId xmlns:p14="http://schemas.microsoft.com/office/powerpoint/2010/main" val="80532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1853-A92D-975E-FCFB-82BB11C7D0B1}"/>
              </a:ext>
            </a:extLst>
          </p:cNvPr>
          <p:cNvSpPr>
            <a:spLocks noGrp="1"/>
          </p:cNvSpPr>
          <p:nvPr>
            <p:ph type="title"/>
          </p:nvPr>
        </p:nvSpPr>
        <p:spPr>
          <a:xfrm>
            <a:off x="1295401" y="95724"/>
            <a:ext cx="9601196" cy="25883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9174D38F-4604-3814-BB04-1F91F7698D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826" y="942393"/>
            <a:ext cx="9232347" cy="4932946"/>
          </a:xfrm>
        </p:spPr>
      </p:pic>
    </p:spTree>
    <p:extLst>
      <p:ext uri="{BB962C8B-B14F-4D97-AF65-F5344CB8AC3E}">
        <p14:creationId xmlns:p14="http://schemas.microsoft.com/office/powerpoint/2010/main" val="219847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180F-9C43-B8B9-596C-0035A22A0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BF9BA0-155C-65AD-5410-9A3D624BC29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5860187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1412</TotalTime>
  <Words>217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sohne</vt:lpstr>
      <vt:lpstr>Söhne</vt:lpstr>
      <vt:lpstr>Organic</vt:lpstr>
      <vt:lpstr> Attention in Transformer</vt:lpstr>
      <vt:lpstr>MOTIVATION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Attention in Transformer</dc:title>
  <dc:creator>ihsanbp99@gmail.com</dc:creator>
  <cp:lastModifiedBy>ihsanbp99@gmail.com</cp:lastModifiedBy>
  <cp:revision>3</cp:revision>
  <dcterms:created xsi:type="dcterms:W3CDTF">2023-05-07T17:56:58Z</dcterms:created>
  <dcterms:modified xsi:type="dcterms:W3CDTF">2023-05-08T17:28:59Z</dcterms:modified>
</cp:coreProperties>
</file>