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embeddedFontLst>
    <p:embeddedFont>
      <p:font typeface="Roboto" panose="02000000000000000000" pitchFamily="2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gVo/ZMgrDzB50E607D1Q1JSdZl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customschemas.google.com/relationships/presentationmetadata" Target="metadata"/><Relationship Id="rId5" Type="http://schemas.openxmlformats.org/officeDocument/2006/relationships/font" Target="fonts/font1.fntdata"/><Relationship Id="rId15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hat.openai.com/share/f6eac4cc-c535-407d-aafb-58efa8cbdda1" TargetMode="External"/><Relationship Id="rId5" Type="http://schemas.openxmlformats.org/officeDocument/2006/relationships/hyperlink" Target="https://huggingface.co/docs/transformers/tasks/token_classification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0" y="-80013"/>
            <a:ext cx="12192000" cy="6938013"/>
            <a:chOff x="0" y="-80013"/>
            <a:chExt cx="12192000" cy="6938013"/>
          </a:xfrm>
        </p:grpSpPr>
        <p:pic>
          <p:nvPicPr>
            <p:cNvPr id="85" name="Google Shape;85;p1"/>
            <p:cNvPicPr preferRelativeResize="0"/>
            <p:nvPr/>
          </p:nvPicPr>
          <p:blipFill rotWithShape="1">
            <a:blip r:embed="rId3">
              <a:alphaModFix/>
            </a:blip>
            <a:srcRect l="23510" t="29751" r="13318" b="17317"/>
            <a:stretch/>
          </p:blipFill>
          <p:spPr>
            <a:xfrm>
              <a:off x="10268" y="-80013"/>
              <a:ext cx="12181732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" name="Google Shape;86;p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>
              <a:gsLst>
                <a:gs pos="0">
                  <a:srgbClr val="1C6128"/>
                </a:gs>
                <a:gs pos="100000">
                  <a:srgbClr val="5B9C10">
                    <a:alpha val="64313"/>
                  </a:srgbClr>
                </a:gs>
              </a:gsLst>
              <a:lin ang="16200000" scaled="0"/>
            </a:gra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3F831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7" name="Google Shape;87;p1" descr="Shap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l="50000" t="40816"/>
          <a:stretch/>
        </p:blipFill>
        <p:spPr>
          <a:xfrm>
            <a:off x="5915607" y="2679076"/>
            <a:ext cx="6276391" cy="41789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" name="Google Shape;88;p1"/>
          <p:cNvGrpSpPr/>
          <p:nvPr/>
        </p:nvGrpSpPr>
        <p:grpSpPr>
          <a:xfrm>
            <a:off x="1560274" y="1945905"/>
            <a:ext cx="9957367" cy="2310524"/>
            <a:chOff x="1882523" y="1800863"/>
            <a:chExt cx="9957367" cy="2310524"/>
          </a:xfrm>
        </p:grpSpPr>
        <p:sp>
          <p:nvSpPr>
            <p:cNvPr id="89" name="Google Shape;89;p1"/>
            <p:cNvSpPr txBox="1"/>
            <p:nvPr/>
          </p:nvSpPr>
          <p:spPr>
            <a:xfrm>
              <a:off x="3864403" y="2232990"/>
              <a:ext cx="7411935" cy="784830"/>
            </a:xfrm>
            <a:prstGeom prst="rect">
              <a:avLst/>
            </a:prstGeom>
            <a:noFill/>
            <a:ln>
              <a:noFill/>
            </a:ln>
            <a:effectLst>
              <a:outerShdw blurRad="63500" dist="50800" dir="5400000" algn="ctr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0"/>
                <a:buFont typeface="Arial"/>
                <a:buNone/>
              </a:pPr>
              <a:r>
                <a:rPr lang="en-US" sz="45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(HF-TRANSFORMER)</a:t>
              </a:r>
              <a:endParaRPr sz="4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0" name="Google Shape;90;p1" descr="Logo&#10;&#10;Description automatically generated with medium confidenc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882523" y="1800863"/>
              <a:ext cx="2305730" cy="23057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Google Shape;91;p1"/>
            <p:cNvSpPr txBox="1"/>
            <p:nvPr/>
          </p:nvSpPr>
          <p:spPr>
            <a:xfrm>
              <a:off x="3942090" y="3280387"/>
              <a:ext cx="78978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1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(</a:t>
              </a:r>
              <a:r>
                <a:rPr lang="en-US" sz="2400" i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Token </a:t>
              </a:r>
              <a:r>
                <a:rPr lang="en-US" sz="2400" b="0" i="1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Classification/Universitas Indonesia/Ahmad Ihsan Farhani) </a:t>
              </a:r>
              <a:endParaRPr sz="2400" b="0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2" name="Google Shape;92;p1" descr="Shape&#10;&#10;Description automatically generated with medium confidenc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899781" y="5992146"/>
            <a:ext cx="2169984" cy="723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2"/>
          <p:cNvGrpSpPr/>
          <p:nvPr/>
        </p:nvGrpSpPr>
        <p:grpSpPr>
          <a:xfrm>
            <a:off x="-10268" y="-80013"/>
            <a:ext cx="12202268" cy="6938013"/>
            <a:chOff x="0" y="-80013"/>
            <a:chExt cx="12192000" cy="6938013"/>
          </a:xfrm>
        </p:grpSpPr>
        <p:pic>
          <p:nvPicPr>
            <p:cNvPr id="98" name="Google Shape;98;p2"/>
            <p:cNvPicPr preferRelativeResize="0"/>
            <p:nvPr/>
          </p:nvPicPr>
          <p:blipFill rotWithShape="1">
            <a:blip r:embed="rId3">
              <a:alphaModFix/>
            </a:blip>
            <a:srcRect l="23510" t="29751" r="13318" b="17317"/>
            <a:stretch/>
          </p:blipFill>
          <p:spPr>
            <a:xfrm>
              <a:off x="10268" y="-80013"/>
              <a:ext cx="12181732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p2"/>
            <p:cNvSpPr/>
            <p:nvPr/>
          </p:nvSpPr>
          <p:spPr>
            <a:xfrm>
              <a:off x="0" y="0"/>
              <a:ext cx="12181732" cy="6858000"/>
            </a:xfrm>
            <a:prstGeom prst="rect">
              <a:avLst/>
            </a:prstGeom>
            <a:gradFill>
              <a:gsLst>
                <a:gs pos="0">
                  <a:srgbClr val="FEFEFE">
                    <a:alpha val="89411"/>
                  </a:srgbClr>
                </a:gs>
                <a:gs pos="100000">
                  <a:srgbClr val="FFFFFF">
                    <a:alpha val="74509"/>
                  </a:srgbClr>
                </a:gs>
              </a:gsLst>
              <a:lin ang="16200000" scaled="0"/>
            </a:gra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3F831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2"/>
          <p:cNvSpPr txBox="1"/>
          <p:nvPr/>
        </p:nvSpPr>
        <p:spPr>
          <a:xfrm>
            <a:off x="3287692" y="155296"/>
            <a:ext cx="5607000" cy="1007400"/>
          </a:xfrm>
          <a:prstGeom prst="rect">
            <a:avLst/>
          </a:prstGeom>
          <a:gradFill>
            <a:gsLst>
              <a:gs pos="0">
                <a:srgbClr val="1C6128"/>
              </a:gs>
              <a:gs pos="100000">
                <a:srgbClr val="5B9C10">
                  <a:alpha val="64313"/>
                </a:srgbClr>
              </a:gs>
            </a:gsLst>
            <a:lin ang="16200000" scaled="0"/>
          </a:gradFill>
          <a:ln>
            <a:noFill/>
          </a:ln>
          <a:effectLst>
            <a:outerShdw blurRad="342900" dist="50800" dir="6900000" sx="97000" sy="97000" algn="ctr" rotWithShape="0">
              <a:srgbClr val="000000">
                <a:alpha val="25490"/>
              </a:srgbClr>
            </a:outerShdw>
          </a:effectLst>
        </p:spPr>
        <p:txBody>
          <a:bodyPr spcFirstLastPara="1" wrap="square" lIns="91425" tIns="72000" rIns="91425" bIns="72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(HF-Transformer)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Token </a:t>
            </a:r>
            <a:r>
              <a:rPr lang="en-US" sz="2800" b="0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Classification</a:t>
            </a:r>
            <a:endParaRPr sz="2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/>
          <p:nvPr/>
        </p:nvSpPr>
        <p:spPr>
          <a:xfrm rot="10800000" flipH="1">
            <a:off x="-10268" y="0"/>
            <a:ext cx="2053672" cy="684614"/>
          </a:xfrm>
          <a:prstGeom prst="round1Rect">
            <a:avLst>
              <a:gd name="adj" fmla="val 33022"/>
            </a:avLst>
          </a:prstGeom>
          <a:solidFill>
            <a:schemeClr val="lt1"/>
          </a:solidFill>
          <a:ln>
            <a:noFill/>
          </a:ln>
          <a:effectLst>
            <a:outerShdw blurRad="279400" dist="25400" dir="5400000" sx="103000" sy="103000" algn="ctr" rotWithShape="0">
              <a:srgbClr val="000000">
                <a:alpha val="941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133030" y="1647819"/>
            <a:ext cx="11168743" cy="392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720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F0F0F"/>
                </a:solidFill>
              </a:rPr>
              <a:t>Penjelasan</a:t>
            </a:r>
            <a:r>
              <a:rPr lang="en-US" sz="2000" dirty="0">
                <a:solidFill>
                  <a:srgbClr val="0F0F0F"/>
                </a:solidFill>
              </a:rPr>
              <a:t> </a:t>
            </a:r>
            <a:r>
              <a:rPr lang="en-US" sz="2000" dirty="0" err="1">
                <a:solidFill>
                  <a:srgbClr val="0F0F0F"/>
                </a:solidFill>
              </a:rPr>
              <a:t>tentang</a:t>
            </a:r>
            <a:r>
              <a:rPr lang="en-US" sz="2000" dirty="0">
                <a:solidFill>
                  <a:srgbClr val="0F0F0F"/>
                </a:solidFill>
              </a:rPr>
              <a:t> token classification: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sz="2000" b="1" dirty="0">
                <a:solidFill>
                  <a:srgbClr val="0F0F0F"/>
                </a:solidFill>
              </a:rPr>
              <a:t>	Prompt</a:t>
            </a:r>
            <a:r>
              <a:rPr lang="en-US" sz="2000" dirty="0">
                <a:solidFill>
                  <a:srgbClr val="0F0F0F"/>
                </a:solidFill>
              </a:rPr>
              <a:t>: what is token classification?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F0F0F"/>
                </a:solidFill>
              </a:rPr>
              <a:t>Aplikasi</a:t>
            </a:r>
            <a:r>
              <a:rPr lang="en-US" sz="2000" dirty="0">
                <a:solidFill>
                  <a:srgbClr val="0F0F0F"/>
                </a:solidFill>
              </a:rPr>
              <a:t> </a:t>
            </a:r>
            <a:r>
              <a:rPr lang="en-US" sz="2000" dirty="0" err="1">
                <a:solidFill>
                  <a:srgbClr val="0F0F0F"/>
                </a:solidFill>
              </a:rPr>
              <a:t>dari</a:t>
            </a:r>
            <a:r>
              <a:rPr lang="en-US" sz="2000" dirty="0">
                <a:solidFill>
                  <a:srgbClr val="0F0F0F"/>
                </a:solidFill>
              </a:rPr>
              <a:t> Token classification:</a:t>
            </a:r>
          </a:p>
          <a:p>
            <a:pPr lvl="1">
              <a:buClr>
                <a:schemeClr val="dk1"/>
              </a:buClr>
              <a:buSzPts val="2000"/>
            </a:pPr>
            <a:r>
              <a:rPr lang="en-US" sz="2000" dirty="0">
                <a:solidFill>
                  <a:srgbClr val="0F0F0F"/>
                </a:solidFill>
              </a:rPr>
              <a:t>	</a:t>
            </a:r>
            <a:r>
              <a:rPr lang="en-US" sz="2000" b="1" dirty="0">
                <a:solidFill>
                  <a:srgbClr val="0F0F0F"/>
                </a:solidFill>
              </a:rPr>
              <a:t>Prompt:</a:t>
            </a:r>
            <a:r>
              <a:rPr lang="en-US" sz="2000" dirty="0">
                <a:solidFill>
                  <a:srgbClr val="0F0F0F"/>
                </a:solidFill>
              </a:rPr>
              <a:t> Give me examples of token classification task and its applications</a:t>
            </a:r>
          </a:p>
          <a:p>
            <a:pPr marL="342900" indent="-342900"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F0F0F"/>
                </a:solidFill>
              </a:rPr>
              <a:t>Workflow </a:t>
            </a:r>
            <a:r>
              <a:rPr lang="en-US" sz="2000" dirty="0" err="1">
                <a:solidFill>
                  <a:srgbClr val="0F0F0F"/>
                </a:solidFill>
              </a:rPr>
              <a:t>untuk</a:t>
            </a:r>
            <a:r>
              <a:rPr lang="en-US" sz="2000" dirty="0">
                <a:solidFill>
                  <a:srgbClr val="0F0F0F"/>
                </a:solidFill>
              </a:rPr>
              <a:t> token classification pada Hugging Face</a:t>
            </a:r>
          </a:p>
          <a:p>
            <a:pPr>
              <a:buClr>
                <a:schemeClr val="dk1"/>
              </a:buClr>
              <a:buSzPts val="2000"/>
            </a:pPr>
            <a:r>
              <a:rPr lang="en-US" sz="2000" dirty="0">
                <a:solidFill>
                  <a:srgbClr val="0F0F0F"/>
                </a:solidFill>
              </a:rPr>
              <a:t>	</a:t>
            </a:r>
            <a:r>
              <a:rPr lang="en-US" sz="2000" b="1" dirty="0">
                <a:solidFill>
                  <a:srgbClr val="0F0F0F"/>
                </a:solidFill>
              </a:rPr>
              <a:t>Prompt:</a:t>
            </a:r>
            <a:r>
              <a:rPr lang="en-US" sz="2000" dirty="0">
                <a:solidFill>
                  <a:srgbClr val="0F0F0F"/>
                </a:solidFill>
              </a:rPr>
              <a:t> what is the workflow of </a:t>
            </a:r>
            <a:r>
              <a:rPr lang="en-US" sz="2000" dirty="0" err="1">
                <a:solidFill>
                  <a:srgbClr val="0F0F0F"/>
                </a:solidFill>
              </a:rPr>
              <a:t>appyling</a:t>
            </a:r>
            <a:r>
              <a:rPr lang="en-US" sz="2000" dirty="0">
                <a:solidFill>
                  <a:srgbClr val="0F0F0F"/>
                </a:solidFill>
              </a:rPr>
              <a:t> the token classification on Hugging Face</a:t>
            </a:r>
            <a:endParaRPr lang="en-US" sz="2000" dirty="0">
              <a:solidFill>
                <a:schemeClr val="dk1"/>
              </a:solidFill>
            </a:endParaRPr>
          </a:p>
          <a:p>
            <a:pPr marL="342900" indent="-342900"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Fine tuning token classification pada dataset </a:t>
            </a:r>
            <a:r>
              <a:rPr lang="en-US" sz="2000" dirty="0" err="1">
                <a:solidFill>
                  <a:schemeClr val="dk1"/>
                </a:solidFill>
              </a:rPr>
              <a:t>tertentu</a:t>
            </a:r>
            <a:r>
              <a:rPr lang="en-US" sz="2000" dirty="0">
                <a:solidFill>
                  <a:schemeClr val="dk1"/>
                </a:solidFill>
              </a:rPr>
              <a:t> (case: </a:t>
            </a:r>
            <a:r>
              <a:rPr lang="en-US" sz="2000" dirty="0" err="1">
                <a:solidFill>
                  <a:schemeClr val="dk1"/>
                </a:solidFill>
              </a:rPr>
              <a:t>wnut</a:t>
            </a:r>
            <a:r>
              <a:rPr lang="en-US" sz="2000" dirty="0">
                <a:solidFill>
                  <a:schemeClr val="dk1"/>
                </a:solidFill>
              </a:rPr>
              <a:t> 17):</a:t>
            </a:r>
            <a:endParaRPr lang="en-US" sz="2000" dirty="0"/>
          </a:p>
          <a:p>
            <a:pPr lvl="1">
              <a:buClr>
                <a:schemeClr val="dk1"/>
              </a:buClr>
              <a:buSzPts val="2000"/>
            </a:pPr>
            <a:r>
              <a:rPr lang="en-US" sz="2000" dirty="0">
                <a:solidFill>
                  <a:srgbClr val="0F0F0F"/>
                </a:solidFill>
              </a:rPr>
              <a:t>	</a:t>
            </a:r>
            <a:r>
              <a:rPr lang="en-US" sz="2000" b="1" dirty="0">
                <a:solidFill>
                  <a:srgbClr val="0F0F0F"/>
                </a:solidFill>
              </a:rPr>
              <a:t>Prompt: </a:t>
            </a:r>
            <a:r>
              <a:rPr lang="en-US" sz="2000" dirty="0">
                <a:solidFill>
                  <a:srgbClr val="0F0F0F"/>
                </a:solidFill>
              </a:rPr>
              <a:t>what if </a:t>
            </a:r>
            <a:r>
              <a:rPr lang="en-US" sz="2000" dirty="0" err="1">
                <a:solidFill>
                  <a:srgbClr val="0F0F0F"/>
                </a:solidFill>
              </a:rPr>
              <a:t>i</a:t>
            </a:r>
            <a:r>
              <a:rPr lang="en-US" sz="2000" dirty="0">
                <a:solidFill>
                  <a:srgbClr val="0F0F0F"/>
                </a:solidFill>
              </a:rPr>
              <a:t> want to fine tuning using </a:t>
            </a:r>
            <a:r>
              <a:rPr lang="en-US" sz="2000" dirty="0" err="1">
                <a:solidFill>
                  <a:srgbClr val="0F0F0F"/>
                </a:solidFill>
              </a:rPr>
              <a:t>wnut</a:t>
            </a:r>
            <a:r>
              <a:rPr lang="en-US" sz="2000" dirty="0">
                <a:solidFill>
                  <a:srgbClr val="0F0F0F"/>
                </a:solidFill>
              </a:rPr>
              <a:t> 17 dataset? can you create the workflow</a:t>
            </a:r>
            <a:endParaRPr lang="en-US" sz="2000" i="0" u="none" strike="noStrike" cap="none" dirty="0">
              <a:solidFill>
                <a:schemeClr val="dk1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i="0" u="none" strike="noStrike" cap="none" dirty="0" err="1">
                <a:solidFill>
                  <a:srgbClr val="000000"/>
                </a:solidFill>
              </a:rPr>
              <a:t>Ilustrasi</a:t>
            </a:r>
            <a:r>
              <a:rPr lang="en-US" sz="2000" i="0" u="none" strike="noStrike" cap="none" dirty="0">
                <a:solidFill>
                  <a:srgbClr val="000000"/>
                </a:solidFill>
              </a:rPr>
              <a:t> dataset </a:t>
            </a:r>
            <a:r>
              <a:rPr lang="en-US" sz="2000" i="0" u="none" strike="noStrike" cap="none" dirty="0" err="1">
                <a:solidFill>
                  <a:srgbClr val="000000"/>
                </a:solidFill>
              </a:rPr>
              <a:t>untuk</a:t>
            </a:r>
            <a:r>
              <a:rPr lang="en-US" sz="2000" i="0" u="none" strike="noStrike" cap="none" dirty="0">
                <a:solidFill>
                  <a:srgbClr val="000000"/>
                </a:solidFill>
              </a:rPr>
              <a:t> task token classification: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sz="2000" dirty="0"/>
              <a:t>	</a:t>
            </a:r>
            <a:r>
              <a:rPr lang="en-US" sz="2000" b="1" dirty="0"/>
              <a:t>Prompt:</a:t>
            </a:r>
            <a:r>
              <a:rPr lang="en-US" sz="2000" dirty="0"/>
              <a:t> can you give me the example of x(input) and y(target) for token classification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 err="1"/>
              <a:t>Metode</a:t>
            </a:r>
            <a:r>
              <a:rPr lang="en-US" sz="2000" dirty="0"/>
              <a:t> </a:t>
            </a:r>
            <a:r>
              <a:rPr lang="en-US" sz="2000" dirty="0" err="1"/>
              <a:t>evaluasi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task token classification: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sz="2000" i="0" u="none" strike="noStrike" cap="none" dirty="0">
                <a:solidFill>
                  <a:srgbClr val="000000"/>
                </a:solidFill>
              </a:rPr>
              <a:t>	</a:t>
            </a:r>
            <a:r>
              <a:rPr lang="en-US" sz="2000" b="1" i="0" u="none" strike="noStrike" cap="none" dirty="0">
                <a:solidFill>
                  <a:srgbClr val="000000"/>
                </a:solidFill>
              </a:rPr>
              <a:t>Prompt: what is the evaluation method for token classification?</a:t>
            </a:r>
            <a:endParaRPr sz="2000" i="0" u="none" strike="noStrike" cap="none" dirty="0">
              <a:solidFill>
                <a:srgbClr val="000000"/>
              </a:solidFill>
            </a:endParaRPr>
          </a:p>
        </p:txBody>
      </p:sp>
      <p:pic>
        <p:nvPicPr>
          <p:cNvPr id="103" name="Google Shape;103;p2" descr="Shape&#10;&#10;Description automatically generated with medium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3052" y="53646"/>
            <a:ext cx="1695748" cy="56524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"/>
          <p:cNvSpPr/>
          <p:nvPr/>
        </p:nvSpPr>
        <p:spPr>
          <a:xfrm>
            <a:off x="133073" y="5610107"/>
            <a:ext cx="111687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720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course link: </a:t>
            </a:r>
            <a:r>
              <a:rPr lang="en-US" sz="1800" b="0" i="0" u="none" strike="noStrike" cap="none" dirty="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5"/>
              </a:rPr>
              <a:t>https://huggingface.co/docs/transformers/tasks/token_classification</a:t>
            </a:r>
            <a:endParaRPr lang="en-US" sz="1800" b="0" i="0" u="none" strike="noStrike" cap="none" dirty="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 i="0" u="none" strike="noStrike" cap="none" dirty="0" err="1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chatgpt</a:t>
            </a:r>
            <a:r>
              <a:rPr lang="en-US" sz="1800" b="0" i="0" u="none" strike="noStrike" cap="none" dirty="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link: </a:t>
            </a:r>
            <a:r>
              <a:rPr lang="en-US" sz="1800" b="0" i="0" u="none" strike="noStrike" cap="none" dirty="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6"/>
              </a:rPr>
              <a:t>https://chat.openai.com/share/f6eac4cc-c535-407d-aafb-58efa8cbdda1</a:t>
            </a:r>
            <a:endParaRPr lang="en-US" sz="2600" b="0" i="0" u="none" strike="noStrike" cap="none" dirty="0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</Words>
  <Application>Microsoft Office PowerPoint</Application>
  <PresentationFormat>Widescreen</PresentationFormat>
  <Paragraphs>18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Arial</vt:lpstr>
      <vt:lpstr>Roboto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TAMARIA HASTISYA ARTPINKKAN 201904560014</dc:creator>
  <cp:lastModifiedBy>Ahmad Ihsan Farhani</cp:lastModifiedBy>
  <cp:revision>1</cp:revision>
  <dcterms:created xsi:type="dcterms:W3CDTF">2023-05-02T09:38:07Z</dcterms:created>
  <dcterms:modified xsi:type="dcterms:W3CDTF">2024-02-04T06:29:02Z</dcterms:modified>
</cp:coreProperties>
</file>