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61" r:id="rId3"/>
    <p:sldId id="269" r:id="rId4"/>
    <p:sldId id="259" r:id="rId5"/>
    <p:sldId id="262" r:id="rId6"/>
    <p:sldId id="296" r:id="rId7"/>
    <p:sldId id="264" r:id="rId8"/>
    <p:sldId id="301" r:id="rId9"/>
    <p:sldId id="265" r:id="rId10"/>
    <p:sldId id="300" r:id="rId11"/>
    <p:sldId id="298" r:id="rId12"/>
    <p:sldId id="299" r:id="rId13"/>
    <p:sldId id="277" r:id="rId14"/>
    <p:sldId id="297" r:id="rId15"/>
  </p:sldIdLst>
  <p:sldSz cx="9144000" cy="5143500" type="screen16x9"/>
  <p:notesSz cx="6858000" cy="9144000"/>
  <p:embeddedFontLst>
    <p:embeddedFont>
      <p:font typeface="Aldrich"/>
      <p:regular r:id="rId17"/>
    </p:embeddedFont>
    <p:embeddedFont>
      <p:font typeface="Nunito Light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Saira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D0258E-F1E9-4911-914E-13DCEF7F422A}">
  <a:tblStyle styleId="{C6D0258E-F1E9-4911-914E-13DCEF7F4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170F79-5A60-47DC-8215-B93DCA18D5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DD167677-A77C-DDF9-2F7A-FADC1226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101F8F9A-179F-E1F3-B7F5-0121A7B2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5AC59F8E-14FA-AA82-5FE8-8DB0F5490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74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A055EC77-D804-7D89-EA09-5F24E49D6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99261D39-7D92-974A-A15F-982F775BD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92E8D02D-8051-8B10-4BA6-6B3BFCD35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69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EC459214-81D2-9B75-DE3D-F174FE425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42CBECEF-B26A-7A15-9E70-BB9B2AA90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352634FB-E09B-A92A-BCE6-91AD7AC2F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e81e8eaf5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e81e8eaf5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2698B357-7940-39F6-4F38-49168DF29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05B05B2D-D0E7-989B-DC32-3766F9E4F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4670B798-63E5-7ADD-9B09-DE258FBB5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8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e839195da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e839195da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e839195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e839195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>
          <a:extLst>
            <a:ext uri="{FF2B5EF4-FFF2-40B4-BE49-F238E27FC236}">
              <a16:creationId xmlns:a16="http://schemas.microsoft.com/office/drawing/2014/main" id="{F6E96B0D-C79B-B0A5-7352-01C37F0BF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e839195dab_0_0:notes">
            <a:extLst>
              <a:ext uri="{FF2B5EF4-FFF2-40B4-BE49-F238E27FC236}">
                <a16:creationId xmlns:a16="http://schemas.microsoft.com/office/drawing/2014/main" id="{BB280DAF-127A-0CA0-9E9C-86BEC0D4A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e839195dab_0_0:notes">
            <a:extLst>
              <a:ext uri="{FF2B5EF4-FFF2-40B4-BE49-F238E27FC236}">
                <a16:creationId xmlns:a16="http://schemas.microsoft.com/office/drawing/2014/main" id="{5D3E5FAA-D5F0-553C-32CD-D754E4BC2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02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>
          <a:extLst>
            <a:ext uri="{FF2B5EF4-FFF2-40B4-BE49-F238E27FC236}">
              <a16:creationId xmlns:a16="http://schemas.microsoft.com/office/drawing/2014/main" id="{98F3409F-3D23-9B71-8397-0DB9B1DB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>
            <a:extLst>
              <a:ext uri="{FF2B5EF4-FFF2-40B4-BE49-F238E27FC236}">
                <a16:creationId xmlns:a16="http://schemas.microsoft.com/office/drawing/2014/main" id="{5E9050B7-DDEB-1B1A-E465-1A9C40349D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>
            <a:extLst>
              <a:ext uri="{FF2B5EF4-FFF2-40B4-BE49-F238E27FC236}">
                <a16:creationId xmlns:a16="http://schemas.microsoft.com/office/drawing/2014/main" id="{9065C9E6-22EA-6B05-F205-EB86E723E5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34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>
            <a:spLocks noGrp="1"/>
          </p:cNvSpPr>
          <p:nvPr>
            <p:ph type="subTitle" idx="1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2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3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4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9"/>
          <p:cNvSpPr txBox="1">
            <a:spLocks noGrp="1"/>
          </p:cNvSpPr>
          <p:nvPr>
            <p:ph type="subTitle" idx="5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6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2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1"/>
          <p:cNvSpPr txBox="1">
            <a:spLocks noGrp="1"/>
          </p:cNvSpPr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6" name="Google Shape;1056;p21"/>
          <p:cNvSpPr txBox="1">
            <a:spLocks noGrp="1"/>
          </p:cNvSpPr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7" name="Google Shape;1057;p21"/>
          <p:cNvSpPr txBox="1">
            <a:spLocks noGrp="1"/>
          </p:cNvSpPr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8" name="Google Shape;1058;p21"/>
          <p:cNvSpPr txBox="1">
            <a:spLocks noGrp="1"/>
          </p:cNvSpPr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9" name="Google Shape;1059;p21"/>
          <p:cNvSpPr txBox="1">
            <a:spLocks noGrp="1"/>
          </p:cNvSpPr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>
            <a:spLocks noGrp="1"/>
          </p:cNvSpPr>
          <p:nvPr>
            <p:ph type="title" hasCustomPrompt="1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>
            <a:spLocks noGrp="1"/>
          </p:cNvSpPr>
          <p:nvPr>
            <p:ph type="subTitle" idx="1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2"/>
          <p:cNvSpPr txBox="1">
            <a:spLocks noGrp="1"/>
          </p:cNvSpPr>
          <p:nvPr>
            <p:ph type="title" idx="2" hasCustomPrompt="1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>
            <a:spLocks noGrp="1"/>
          </p:cNvSpPr>
          <p:nvPr>
            <p:ph type="subTitle" idx="3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2"/>
          <p:cNvSpPr txBox="1">
            <a:spLocks noGrp="1"/>
          </p:cNvSpPr>
          <p:nvPr>
            <p:ph type="title" idx="4" hasCustomPrompt="1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>
            <a:spLocks noGrp="1"/>
          </p:cNvSpPr>
          <p:nvPr>
            <p:ph type="subTitle" idx="5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60" name="Google Shape;1160;p22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7036900" y="-135450"/>
            <a:ext cx="3564951" cy="253002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>
            <a:spLocks noGrp="1"/>
          </p:cNvSpPr>
          <p:nvPr>
            <p:ph type="subTitle" idx="1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rot="5400000">
            <a:off x="-1245187" y="4798400"/>
            <a:ext cx="3920587" cy="1824125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5" r:id="rId10"/>
    <p:sldLayoutId id="2147483667" r:id="rId11"/>
    <p:sldLayoutId id="2147483668" r:id="rId12"/>
    <p:sldLayoutId id="2147483670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34963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/>
              <a:t>Implementasi Sistem Katalogisasi dan Peminjaman Buku Otomatis untuk Meningkatkan Efisiensi Layanan di Perpustakaan DigiLib</a:t>
            </a:r>
            <a:endParaRPr sz="2800" dirty="0"/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327184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"Memperluas Wawasan, Menginspirasi Melalui Teknologi</a:t>
            </a:r>
            <a:r>
              <a:rPr lang="id-ID" dirty="0"/>
              <a:t>”</a:t>
            </a:r>
            <a:endParaRPr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291097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552B67C-B04E-F1A6-1A07-6C1152DC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41;p48">
            <a:extLst>
              <a:ext uri="{FF2B5EF4-FFF2-40B4-BE49-F238E27FC236}">
                <a16:creationId xmlns:a16="http://schemas.microsoft.com/office/drawing/2014/main" id="{7ABCDE38-5969-5130-0708-99BD54C5E882}"/>
              </a:ext>
            </a:extLst>
          </p:cNvPr>
          <p:cNvSpPr txBox="1"/>
          <p:nvPr/>
        </p:nvSpPr>
        <p:spPr>
          <a:xfrm>
            <a:off x="3101367" y="3746194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" name="Google Shape;1739;p48">
            <a:extLst>
              <a:ext uri="{FF2B5EF4-FFF2-40B4-BE49-F238E27FC236}">
                <a16:creationId xmlns:a16="http://schemas.microsoft.com/office/drawing/2014/main" id="{B96A8837-18B1-1FB1-78CC-1CC26F3AFA7E}"/>
              </a:ext>
            </a:extLst>
          </p:cNvPr>
          <p:cNvSpPr txBox="1">
            <a:spLocks/>
          </p:cNvSpPr>
          <p:nvPr/>
        </p:nvSpPr>
        <p:spPr>
          <a:xfrm>
            <a:off x="2099340" y="-200226"/>
            <a:ext cx="4737164" cy="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dirty="0" err="1"/>
              <a:t>Activity</a:t>
            </a:r>
            <a:r>
              <a:rPr lang="id-ID" dirty="0"/>
              <a:t> Diagram</a:t>
            </a:r>
            <a:endParaRPr lang="es-419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537EFE1A-8D7D-922E-67FB-CF4F38A0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7" y="579864"/>
            <a:ext cx="284581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C8F67A1-4859-B14E-60F1-717A2988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41;p48">
            <a:extLst>
              <a:ext uri="{FF2B5EF4-FFF2-40B4-BE49-F238E27FC236}">
                <a16:creationId xmlns:a16="http://schemas.microsoft.com/office/drawing/2014/main" id="{CEEEE9C2-5282-6177-4B27-69357C2D5A66}"/>
              </a:ext>
            </a:extLst>
          </p:cNvPr>
          <p:cNvSpPr txBox="1"/>
          <p:nvPr/>
        </p:nvSpPr>
        <p:spPr>
          <a:xfrm>
            <a:off x="3101367" y="3746194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" name="Google Shape;1739;p48">
            <a:extLst>
              <a:ext uri="{FF2B5EF4-FFF2-40B4-BE49-F238E27FC236}">
                <a16:creationId xmlns:a16="http://schemas.microsoft.com/office/drawing/2014/main" id="{C795E52B-CEB9-2DC7-1999-667DE8A46FEF}"/>
              </a:ext>
            </a:extLst>
          </p:cNvPr>
          <p:cNvSpPr txBox="1">
            <a:spLocks/>
          </p:cNvSpPr>
          <p:nvPr/>
        </p:nvSpPr>
        <p:spPr>
          <a:xfrm>
            <a:off x="2203418" y="-125885"/>
            <a:ext cx="4737164" cy="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dirty="0"/>
              <a:t>DFD </a:t>
            </a:r>
            <a:r>
              <a:rPr lang="id-ID" dirty="0" err="1"/>
              <a:t>lvl</a:t>
            </a:r>
            <a:r>
              <a:rPr lang="id-ID" dirty="0"/>
              <a:t> 0</a:t>
            </a:r>
            <a:endParaRPr lang="es-419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B5D10D3-4D58-D4AD-763A-C9D7BBA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18" y="799878"/>
            <a:ext cx="5264265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E9E51F5-CC26-BE3D-069F-E7F5D9CA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41;p48">
            <a:extLst>
              <a:ext uri="{FF2B5EF4-FFF2-40B4-BE49-F238E27FC236}">
                <a16:creationId xmlns:a16="http://schemas.microsoft.com/office/drawing/2014/main" id="{D653F9D1-2DB2-40FA-5C40-BFB87A05338B}"/>
              </a:ext>
            </a:extLst>
          </p:cNvPr>
          <p:cNvSpPr txBox="1"/>
          <p:nvPr/>
        </p:nvSpPr>
        <p:spPr>
          <a:xfrm>
            <a:off x="3101367" y="3746194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" name="Google Shape;1739;p48">
            <a:extLst>
              <a:ext uri="{FF2B5EF4-FFF2-40B4-BE49-F238E27FC236}">
                <a16:creationId xmlns:a16="http://schemas.microsoft.com/office/drawing/2014/main" id="{AD85C695-3836-027C-DD03-AAABF05BE527}"/>
              </a:ext>
            </a:extLst>
          </p:cNvPr>
          <p:cNvSpPr txBox="1">
            <a:spLocks/>
          </p:cNvSpPr>
          <p:nvPr/>
        </p:nvSpPr>
        <p:spPr>
          <a:xfrm>
            <a:off x="2203418" y="-125885"/>
            <a:ext cx="4737164" cy="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dirty="0"/>
              <a:t>DFD </a:t>
            </a:r>
            <a:r>
              <a:rPr lang="id-ID" dirty="0" err="1"/>
              <a:t>lvl</a:t>
            </a:r>
            <a:r>
              <a:rPr lang="id-ID" dirty="0"/>
              <a:t> 1</a:t>
            </a:r>
            <a:endParaRPr lang="es-419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49EE4AA-0E62-096E-CECA-8587F1BE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3" y="856505"/>
            <a:ext cx="3831773" cy="40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0"/>
          <p:cNvSpPr txBox="1">
            <a:spLocks noGrp="1"/>
          </p:cNvSpPr>
          <p:nvPr>
            <p:ph type="title"/>
          </p:nvPr>
        </p:nvSpPr>
        <p:spPr>
          <a:xfrm>
            <a:off x="720000" y="13668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1860" name="Google Shape;1860;p50"/>
          <p:cNvSpPr txBox="1">
            <a:spLocks noGrp="1"/>
          </p:cNvSpPr>
          <p:nvPr>
            <p:ph type="subTitle" idx="1"/>
          </p:nvPr>
        </p:nvSpPr>
        <p:spPr>
          <a:xfrm>
            <a:off x="720000" y="1999050"/>
            <a:ext cx="7704000" cy="135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Perpustakaan DigiLib didirikan dengan tujuan untuk mengoptimalkan pengelolaan dan pelayanan perpustakaan </a:t>
            </a:r>
            <a:r>
              <a:rPr lang="en-GB" dirty="0"/>
              <a:t>di </a:t>
            </a:r>
            <a:r>
              <a:rPr lang="en-GB" dirty="0" err="1"/>
              <a:t>moncek</a:t>
            </a:r>
            <a:r>
              <a:rPr lang="en-GB" dirty="0"/>
              <a:t> </a:t>
            </a:r>
            <a:r>
              <a:rPr lang="id-ID" dirty="0"/>
              <a:t>melalui sistem otomatisasi yang modern dan efektif. Dengan memanfaatkan teknologi digital, </a:t>
            </a:r>
            <a:r>
              <a:rPr lang="id-ID" dirty="0" err="1"/>
              <a:t>DigiLib</a:t>
            </a:r>
            <a:r>
              <a:rPr lang="id-ID" dirty="0"/>
              <a:t> berupaya memberikan akses yang cepat dan mudah ke koleksi literatur, meningkatkan pengalaman pengguna, dan menjaga keamanan data. Selain itu, </a:t>
            </a:r>
            <a:r>
              <a:rPr lang="id-ID" dirty="0" err="1"/>
              <a:t>DigiLib</a:t>
            </a:r>
            <a:r>
              <a:rPr lang="id-ID" dirty="0"/>
              <a:t> juga mendukung </a:t>
            </a:r>
            <a:r>
              <a:rPr lang="id-ID" dirty="0" err="1"/>
              <a:t>inklusivitas</a:t>
            </a:r>
            <a:r>
              <a:rPr lang="id-ID" dirty="0"/>
              <a:t>, keberlanjutan, serta pengembangan staf agar mampu mengikuti perkembangan teknologi. Inovasi ini diharapkan menjadikan </a:t>
            </a:r>
            <a:r>
              <a:rPr lang="id-ID" dirty="0" err="1"/>
              <a:t>DigiLib</a:t>
            </a:r>
            <a:r>
              <a:rPr lang="id-ID" dirty="0"/>
              <a:t> sebagai pusat pengetahuan yang lebih responsif, efisien, dan relevan bagi masyarakat.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960450E-8C21-CAB9-237A-F6EB18357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39;p48">
            <a:extLst>
              <a:ext uri="{FF2B5EF4-FFF2-40B4-BE49-F238E27FC236}">
                <a16:creationId xmlns:a16="http://schemas.microsoft.com/office/drawing/2014/main" id="{69967600-E216-DCA6-F597-40D8922B3F1B}"/>
              </a:ext>
            </a:extLst>
          </p:cNvPr>
          <p:cNvSpPr txBox="1">
            <a:spLocks/>
          </p:cNvSpPr>
          <p:nvPr/>
        </p:nvSpPr>
        <p:spPr>
          <a:xfrm>
            <a:off x="2174176" y="116211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419" dirty="0"/>
              <a:t>Thanks!</a:t>
            </a:r>
          </a:p>
        </p:txBody>
      </p:sp>
      <p:sp>
        <p:nvSpPr>
          <p:cNvPr id="15" name="Google Shape;1740;p48">
            <a:extLst>
              <a:ext uri="{FF2B5EF4-FFF2-40B4-BE49-F238E27FC236}">
                <a16:creationId xmlns:a16="http://schemas.microsoft.com/office/drawing/2014/main" id="{98B1F503-ED3D-5A1F-E9B1-22443CB7E1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9301" y="2196842"/>
            <a:ext cx="42939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Do you have any questions?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youremail@</a:t>
            </a:r>
            <a:r>
              <a:rPr lang="id-ID" dirty="0" err="1"/>
              <a:t>digilib</a:t>
            </a:r>
            <a:r>
              <a:rPr lang="es-419" dirty="0"/>
              <a:t>.com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Call</a:t>
            </a:r>
            <a:r>
              <a:rPr lang="id-ID" dirty="0"/>
              <a:t> </a:t>
            </a:r>
            <a:r>
              <a:rPr lang="es-419" dirty="0"/>
              <a:t>9</a:t>
            </a:r>
            <a:r>
              <a:rPr lang="id-ID" dirty="0"/>
              <a:t>11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digilib</a:t>
            </a:r>
            <a:r>
              <a:rPr lang="es-419" dirty="0"/>
              <a:t>.com</a:t>
            </a:r>
            <a:endParaRPr dirty="0"/>
          </a:p>
        </p:txBody>
      </p:sp>
      <p:sp>
        <p:nvSpPr>
          <p:cNvPr id="16" name="Google Shape;1741;p48">
            <a:extLst>
              <a:ext uri="{FF2B5EF4-FFF2-40B4-BE49-F238E27FC236}">
                <a16:creationId xmlns:a16="http://schemas.microsoft.com/office/drawing/2014/main" id="{A1CB47E0-D3B6-30B4-CC96-4B8B1762063C}"/>
              </a:ext>
            </a:extLst>
          </p:cNvPr>
          <p:cNvSpPr txBox="1"/>
          <p:nvPr/>
        </p:nvSpPr>
        <p:spPr>
          <a:xfrm>
            <a:off x="3101367" y="3746194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7" name="Google Shape;1742;p48">
            <a:extLst>
              <a:ext uri="{FF2B5EF4-FFF2-40B4-BE49-F238E27FC236}">
                <a16:creationId xmlns:a16="http://schemas.microsoft.com/office/drawing/2014/main" id="{992B5223-5BDF-9E8F-E5D3-9526CE12945B}"/>
              </a:ext>
            </a:extLst>
          </p:cNvPr>
          <p:cNvSpPr/>
          <p:nvPr/>
        </p:nvSpPr>
        <p:spPr>
          <a:xfrm>
            <a:off x="3450025" y="3247730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743;p48">
            <a:extLst>
              <a:ext uri="{FF2B5EF4-FFF2-40B4-BE49-F238E27FC236}">
                <a16:creationId xmlns:a16="http://schemas.microsoft.com/office/drawing/2014/main" id="{BE219D3B-609D-8DC1-ACB5-435797654B97}"/>
              </a:ext>
            </a:extLst>
          </p:cNvPr>
          <p:cNvGrpSpPr/>
          <p:nvPr/>
        </p:nvGrpSpPr>
        <p:grpSpPr>
          <a:xfrm>
            <a:off x="3899496" y="3247921"/>
            <a:ext cx="346056" cy="345674"/>
            <a:chOff x="3303268" y="3817349"/>
            <a:chExt cx="346056" cy="345674"/>
          </a:xfrm>
        </p:grpSpPr>
        <p:sp>
          <p:nvSpPr>
            <p:cNvPr id="19" name="Google Shape;1744;p48">
              <a:extLst>
                <a:ext uri="{FF2B5EF4-FFF2-40B4-BE49-F238E27FC236}">
                  <a16:creationId xmlns:a16="http://schemas.microsoft.com/office/drawing/2014/main" id="{D3D32F3B-07E3-0A8C-2F78-6815DE1C34FA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5;p48">
              <a:extLst>
                <a:ext uri="{FF2B5EF4-FFF2-40B4-BE49-F238E27FC236}">
                  <a16:creationId xmlns:a16="http://schemas.microsoft.com/office/drawing/2014/main" id="{FA3026C6-FCC0-659F-67C7-F4609E4BA3F0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6;p48">
              <a:extLst>
                <a:ext uri="{FF2B5EF4-FFF2-40B4-BE49-F238E27FC236}">
                  <a16:creationId xmlns:a16="http://schemas.microsoft.com/office/drawing/2014/main" id="{50E2E9DD-6120-3DE4-23A4-785EEF7737AB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7;p48">
              <a:extLst>
                <a:ext uri="{FF2B5EF4-FFF2-40B4-BE49-F238E27FC236}">
                  <a16:creationId xmlns:a16="http://schemas.microsoft.com/office/drawing/2014/main" id="{7B799D8C-137C-573F-C8D0-247D46CB595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748;p48">
            <a:extLst>
              <a:ext uri="{FF2B5EF4-FFF2-40B4-BE49-F238E27FC236}">
                <a16:creationId xmlns:a16="http://schemas.microsoft.com/office/drawing/2014/main" id="{18EEC8E9-CD1E-DABB-8434-73272C198B57}"/>
              </a:ext>
            </a:extLst>
          </p:cNvPr>
          <p:cNvGrpSpPr/>
          <p:nvPr/>
        </p:nvGrpSpPr>
        <p:grpSpPr>
          <a:xfrm>
            <a:off x="4348586" y="3247921"/>
            <a:ext cx="346056" cy="345674"/>
            <a:chOff x="3752358" y="3817349"/>
            <a:chExt cx="346056" cy="345674"/>
          </a:xfrm>
        </p:grpSpPr>
        <p:sp>
          <p:nvSpPr>
            <p:cNvPr id="24" name="Google Shape;1749;p48">
              <a:extLst>
                <a:ext uri="{FF2B5EF4-FFF2-40B4-BE49-F238E27FC236}">
                  <a16:creationId xmlns:a16="http://schemas.microsoft.com/office/drawing/2014/main" id="{FC8D2F29-F8D8-1447-56CB-F0C62D7902A0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0;p48">
              <a:extLst>
                <a:ext uri="{FF2B5EF4-FFF2-40B4-BE49-F238E27FC236}">
                  <a16:creationId xmlns:a16="http://schemas.microsoft.com/office/drawing/2014/main" id="{C5036184-BB6A-4F28-4A7B-E4F33881DB61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1;p48">
              <a:extLst>
                <a:ext uri="{FF2B5EF4-FFF2-40B4-BE49-F238E27FC236}">
                  <a16:creationId xmlns:a16="http://schemas.microsoft.com/office/drawing/2014/main" id="{20331E51-2BC9-B63C-5609-9C06EDD058D7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2;p48">
              <a:extLst>
                <a:ext uri="{FF2B5EF4-FFF2-40B4-BE49-F238E27FC236}">
                  <a16:creationId xmlns:a16="http://schemas.microsoft.com/office/drawing/2014/main" id="{A9014F6C-F3ED-F336-363E-8F8F3B84513C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53;p48">
            <a:extLst>
              <a:ext uri="{FF2B5EF4-FFF2-40B4-BE49-F238E27FC236}">
                <a16:creationId xmlns:a16="http://schemas.microsoft.com/office/drawing/2014/main" id="{81DA726E-1C7D-EF83-AD69-4722C064CA87}"/>
              </a:ext>
            </a:extLst>
          </p:cNvPr>
          <p:cNvGrpSpPr/>
          <p:nvPr/>
        </p:nvGrpSpPr>
        <p:grpSpPr>
          <a:xfrm>
            <a:off x="4797675" y="3247921"/>
            <a:ext cx="346024" cy="345674"/>
            <a:chOff x="4201447" y="3817349"/>
            <a:chExt cx="346024" cy="345674"/>
          </a:xfrm>
        </p:grpSpPr>
        <p:sp>
          <p:nvSpPr>
            <p:cNvPr id="29" name="Google Shape;1754;p48">
              <a:extLst>
                <a:ext uri="{FF2B5EF4-FFF2-40B4-BE49-F238E27FC236}">
                  <a16:creationId xmlns:a16="http://schemas.microsoft.com/office/drawing/2014/main" id="{48150EC7-F9C1-2562-44D9-8F88020A6901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5;p48">
              <a:extLst>
                <a:ext uri="{FF2B5EF4-FFF2-40B4-BE49-F238E27FC236}">
                  <a16:creationId xmlns:a16="http://schemas.microsoft.com/office/drawing/2014/main" id="{8670522E-8C6F-6531-D1E8-47DB81FDB465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968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86;p36">
            <a:extLst>
              <a:ext uri="{FF2B5EF4-FFF2-40B4-BE49-F238E27FC236}">
                <a16:creationId xmlns:a16="http://schemas.microsoft.com/office/drawing/2014/main" id="{C08CC31F-0DD9-4358-07CD-1BE7AA0E02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4116" y="841807"/>
            <a:ext cx="3441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Ketersediaan</a:t>
            </a:r>
            <a:endParaRPr dirty="0"/>
          </a:p>
        </p:txBody>
      </p:sp>
      <p:sp>
        <p:nvSpPr>
          <p:cNvPr id="19" name="Google Shape;1587;p36">
            <a:extLst>
              <a:ext uri="{FF2B5EF4-FFF2-40B4-BE49-F238E27FC236}">
                <a16:creationId xmlns:a16="http://schemas.microsoft.com/office/drawing/2014/main" id="{504D9ACF-BCE0-94BB-6148-A70CB9A804F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61188" y="1213620"/>
            <a:ext cx="3441300" cy="1908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419" sz="1200" dirty="0" err="1"/>
              <a:t>DigiLib</a:t>
            </a:r>
            <a:r>
              <a:rPr lang="es-419" sz="1200" dirty="0"/>
              <a:t> </a:t>
            </a:r>
            <a:r>
              <a:rPr lang="es-419" sz="1200" dirty="0" err="1"/>
              <a:t>kini</a:t>
            </a:r>
            <a:r>
              <a:rPr lang="es-419" sz="1200" dirty="0"/>
              <a:t> </a:t>
            </a:r>
            <a:r>
              <a:rPr lang="es-419" sz="1200" dirty="0" err="1"/>
              <a:t>berkolaborasi</a:t>
            </a:r>
            <a:r>
              <a:rPr lang="es-419" sz="1200" dirty="0"/>
              <a:t> </a:t>
            </a:r>
            <a:r>
              <a:rPr lang="es-419" sz="1200" dirty="0" err="1"/>
              <a:t>dengan</a:t>
            </a:r>
            <a:r>
              <a:rPr lang="es-419" sz="1200" dirty="0"/>
              <a:t> </a:t>
            </a:r>
            <a:r>
              <a:rPr lang="es-419" sz="1200" dirty="0" err="1"/>
              <a:t>Perpustakaan</a:t>
            </a:r>
            <a:r>
              <a:rPr lang="es-419" sz="1200" dirty="0"/>
              <a:t> di </a:t>
            </a:r>
            <a:r>
              <a:rPr lang="es-419" sz="1200" dirty="0" err="1"/>
              <a:t>Moncek</a:t>
            </a:r>
            <a:r>
              <a:rPr lang="es-419" sz="1200" dirty="0"/>
              <a:t> </a:t>
            </a:r>
            <a:r>
              <a:rPr lang="es-419" sz="1200" dirty="0" err="1"/>
              <a:t>untuk</a:t>
            </a:r>
            <a:r>
              <a:rPr lang="es-419" sz="1200" dirty="0"/>
              <a:t> </a:t>
            </a:r>
            <a:r>
              <a:rPr lang="es-419" sz="1200" dirty="0" err="1"/>
              <a:t>menghadirkan</a:t>
            </a:r>
            <a:r>
              <a:rPr lang="es-419" sz="1200" dirty="0"/>
              <a:t> </a:t>
            </a:r>
            <a:r>
              <a:rPr lang="es-419" sz="1200" dirty="0" err="1"/>
              <a:t>solusi</a:t>
            </a:r>
            <a:r>
              <a:rPr lang="es-419" sz="1200" dirty="0"/>
              <a:t> </a:t>
            </a:r>
            <a:r>
              <a:rPr lang="es-419" sz="1200" dirty="0" err="1"/>
              <a:t>perpustakaan</a:t>
            </a:r>
            <a:r>
              <a:rPr lang="es-419" sz="1200" dirty="0"/>
              <a:t> digital yang </a:t>
            </a:r>
            <a:r>
              <a:rPr lang="es-419" sz="1200" dirty="0" err="1"/>
              <a:t>dirancang</a:t>
            </a:r>
            <a:r>
              <a:rPr lang="es-419" sz="1200" dirty="0"/>
              <a:t> guna </a:t>
            </a:r>
            <a:r>
              <a:rPr lang="es-419" sz="1200" dirty="0" err="1"/>
              <a:t>meningkatkan</a:t>
            </a:r>
            <a:r>
              <a:rPr lang="es-419" sz="1200" dirty="0"/>
              <a:t> </a:t>
            </a:r>
            <a:r>
              <a:rPr lang="es-419" sz="1200" dirty="0" err="1"/>
              <a:t>efisiensi</a:t>
            </a:r>
            <a:r>
              <a:rPr lang="es-419" sz="1200" dirty="0"/>
              <a:t> dan </a:t>
            </a:r>
            <a:r>
              <a:rPr lang="es-419" sz="1200" dirty="0" err="1"/>
              <a:t>kualitas</a:t>
            </a:r>
            <a:r>
              <a:rPr lang="es-419" sz="1200" dirty="0"/>
              <a:t> </a:t>
            </a:r>
            <a:r>
              <a:rPr lang="es-419" sz="1200" dirty="0" err="1"/>
              <a:t>layanan</a:t>
            </a:r>
            <a:r>
              <a:rPr lang="es-419" sz="1200" dirty="0"/>
              <a:t> </a:t>
            </a:r>
            <a:r>
              <a:rPr lang="es-419" sz="1200" dirty="0" err="1"/>
              <a:t>perpustakaan</a:t>
            </a:r>
            <a:r>
              <a:rPr lang="es-419" sz="1200" dirty="0"/>
              <a:t> di </a:t>
            </a:r>
            <a:r>
              <a:rPr lang="es-419" sz="1200" dirty="0" err="1"/>
              <a:t>daerah</a:t>
            </a:r>
            <a:r>
              <a:rPr lang="es-419" sz="1200" dirty="0"/>
              <a:t> </a:t>
            </a:r>
            <a:r>
              <a:rPr lang="es-419" sz="1200" dirty="0" err="1"/>
              <a:t>tersebut</a:t>
            </a:r>
            <a:r>
              <a:rPr lang="es-419" sz="1200" dirty="0"/>
              <a:t>. </a:t>
            </a:r>
            <a:r>
              <a:rPr lang="es-419" sz="1200" dirty="0" err="1"/>
              <a:t>Dengan</a:t>
            </a:r>
            <a:r>
              <a:rPr lang="es-419" sz="1200" dirty="0"/>
              <a:t> </a:t>
            </a:r>
            <a:r>
              <a:rPr lang="es-419" sz="1200" dirty="0" err="1"/>
              <a:t>memanfaatkan</a:t>
            </a:r>
            <a:r>
              <a:rPr lang="es-419" sz="1200" dirty="0"/>
              <a:t> </a:t>
            </a:r>
            <a:r>
              <a:rPr lang="es-419" sz="1200" dirty="0" err="1"/>
              <a:t>teknologi</a:t>
            </a:r>
            <a:r>
              <a:rPr lang="es-419" sz="1200" dirty="0"/>
              <a:t> </a:t>
            </a:r>
            <a:r>
              <a:rPr lang="es-419" sz="1200" dirty="0" err="1"/>
              <a:t>terkini</a:t>
            </a:r>
            <a:r>
              <a:rPr lang="es-419" sz="1200" dirty="0"/>
              <a:t>, </a:t>
            </a:r>
            <a:r>
              <a:rPr lang="es-419" sz="1200" dirty="0" err="1"/>
              <a:t>DigiLib</a:t>
            </a:r>
            <a:r>
              <a:rPr lang="es-419" sz="1200" dirty="0"/>
              <a:t> </a:t>
            </a:r>
            <a:r>
              <a:rPr lang="es-419" sz="1200" dirty="0" err="1"/>
              <a:t>menyediakan</a:t>
            </a:r>
            <a:r>
              <a:rPr lang="es-419" sz="1200" dirty="0"/>
              <a:t> </a:t>
            </a:r>
            <a:r>
              <a:rPr lang="es-419" sz="1200" dirty="0" err="1"/>
              <a:t>sistem</a:t>
            </a:r>
            <a:r>
              <a:rPr lang="es-419" sz="1200" dirty="0"/>
              <a:t> </a:t>
            </a:r>
            <a:r>
              <a:rPr lang="es-419" sz="1200" dirty="0" err="1"/>
              <a:t>katalogisasi</a:t>
            </a:r>
            <a:r>
              <a:rPr lang="es-419" sz="1200" dirty="0"/>
              <a:t> dan </a:t>
            </a:r>
            <a:r>
              <a:rPr lang="es-419" sz="1200" dirty="0" err="1"/>
              <a:t>peminjaman</a:t>
            </a:r>
            <a:r>
              <a:rPr lang="es-419" sz="1200" dirty="0"/>
              <a:t> </a:t>
            </a:r>
            <a:r>
              <a:rPr lang="es-419" sz="1200" dirty="0" err="1"/>
              <a:t>buku</a:t>
            </a:r>
            <a:r>
              <a:rPr lang="es-419" sz="1200" dirty="0"/>
              <a:t> </a:t>
            </a:r>
            <a:r>
              <a:rPr lang="es-419" sz="1200" dirty="0" err="1"/>
              <a:t>otomatis</a:t>
            </a:r>
            <a:r>
              <a:rPr lang="es-419" sz="1200" dirty="0"/>
              <a:t> yang </a:t>
            </a:r>
            <a:r>
              <a:rPr lang="es-419" sz="1200" dirty="0" err="1"/>
              <a:t>menyeluruh</a:t>
            </a:r>
            <a:r>
              <a:rPr lang="es-419" sz="1200" dirty="0"/>
              <a:t> </a:t>
            </a:r>
            <a:r>
              <a:rPr lang="es-419" sz="1200" dirty="0" err="1"/>
              <a:t>untuk</a:t>
            </a:r>
            <a:r>
              <a:rPr lang="es-419" sz="1200" dirty="0"/>
              <a:t> </a:t>
            </a:r>
            <a:r>
              <a:rPr lang="es-419" sz="1200" dirty="0" err="1"/>
              <a:t>mengelola</a:t>
            </a:r>
            <a:r>
              <a:rPr lang="es-419" sz="1200" dirty="0"/>
              <a:t> </a:t>
            </a:r>
            <a:r>
              <a:rPr lang="es-419" sz="1200" dirty="0" err="1"/>
              <a:t>koleksi</a:t>
            </a:r>
            <a:r>
              <a:rPr lang="es-419" sz="1200" dirty="0"/>
              <a:t> </a:t>
            </a:r>
            <a:r>
              <a:rPr lang="es-419" sz="1200" dirty="0" err="1"/>
              <a:t>literatur</a:t>
            </a:r>
            <a:r>
              <a:rPr lang="es-419" sz="1200" dirty="0"/>
              <a:t> </a:t>
            </a:r>
            <a:r>
              <a:rPr lang="es-419" sz="1200" dirty="0" err="1"/>
              <a:t>serta</a:t>
            </a:r>
            <a:r>
              <a:rPr lang="es-419" sz="1200" dirty="0"/>
              <a:t> </a:t>
            </a:r>
            <a:r>
              <a:rPr lang="es-419" sz="1200" dirty="0" err="1"/>
              <a:t>memberikan</a:t>
            </a:r>
            <a:r>
              <a:rPr lang="es-419" sz="1200" dirty="0"/>
              <a:t> </a:t>
            </a:r>
            <a:r>
              <a:rPr lang="es-419" sz="1200" dirty="0" err="1"/>
              <a:t>pengalaman</a:t>
            </a:r>
            <a:r>
              <a:rPr lang="es-419" sz="1200" dirty="0"/>
              <a:t> </a:t>
            </a:r>
            <a:r>
              <a:rPr lang="es-419" sz="1200" dirty="0" err="1"/>
              <a:t>pengguna</a:t>
            </a:r>
            <a:r>
              <a:rPr lang="es-419" sz="1200" dirty="0"/>
              <a:t> yang </a:t>
            </a:r>
            <a:r>
              <a:rPr lang="es-419" sz="1200" dirty="0" err="1"/>
              <a:t>lebih</a:t>
            </a:r>
            <a:r>
              <a:rPr lang="es-419" sz="1200" dirty="0"/>
              <a:t> </a:t>
            </a:r>
            <a:r>
              <a:rPr lang="es-419" sz="1200" dirty="0" err="1"/>
              <a:t>modern</a:t>
            </a:r>
            <a:r>
              <a:rPr lang="es-419" sz="1200" dirty="0"/>
              <a:t> dan </a:t>
            </a:r>
            <a:r>
              <a:rPr lang="es-419" sz="1200" dirty="0" err="1"/>
              <a:t>nyaman</a:t>
            </a:r>
            <a:r>
              <a:rPr lang="es-419" sz="1200" dirty="0"/>
              <a:t>.</a:t>
            </a:r>
            <a:endParaRPr sz="1200" dirty="0"/>
          </a:p>
        </p:txBody>
      </p:sp>
      <p:sp>
        <p:nvSpPr>
          <p:cNvPr id="20" name="Google Shape;1588;p36">
            <a:extLst>
              <a:ext uri="{FF2B5EF4-FFF2-40B4-BE49-F238E27FC236}">
                <a16:creationId xmlns:a16="http://schemas.microsoft.com/office/drawing/2014/main" id="{615F3EEC-C85F-7E6F-7007-F999209D4C4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40290" y="1403877"/>
            <a:ext cx="3441300" cy="1681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Sistem</a:t>
            </a:r>
            <a:r>
              <a:rPr lang="es-419" dirty="0"/>
              <a:t> digital </a:t>
            </a:r>
            <a:r>
              <a:rPr lang="es-419" dirty="0" err="1"/>
              <a:t>DigiLib</a:t>
            </a:r>
            <a:r>
              <a:rPr lang="es-419" dirty="0"/>
              <a:t> </a:t>
            </a:r>
            <a:r>
              <a:rPr lang="es-419" dirty="0" err="1"/>
              <a:t>menyediakan</a:t>
            </a:r>
            <a:r>
              <a:rPr lang="es-419" dirty="0"/>
              <a:t> </a:t>
            </a:r>
            <a:r>
              <a:rPr lang="es-419" dirty="0" err="1"/>
              <a:t>antarmuka</a:t>
            </a:r>
            <a:r>
              <a:rPr lang="es-419" dirty="0"/>
              <a:t> yang </a:t>
            </a:r>
            <a:r>
              <a:rPr lang="es-419" dirty="0" err="1"/>
              <a:t>intuitif</a:t>
            </a:r>
            <a:r>
              <a:rPr lang="es-419" dirty="0"/>
              <a:t>, </a:t>
            </a:r>
            <a:r>
              <a:rPr lang="es-419" dirty="0" err="1"/>
              <a:t>memungkinkan</a:t>
            </a:r>
            <a:r>
              <a:rPr lang="es-419" dirty="0"/>
              <a:t> </a:t>
            </a:r>
            <a:r>
              <a:rPr lang="es-419" dirty="0" err="1"/>
              <a:t>pustakawan</a:t>
            </a:r>
            <a:r>
              <a:rPr lang="es-419" dirty="0"/>
              <a:t> dan </a:t>
            </a:r>
            <a:r>
              <a:rPr lang="es-419" dirty="0" err="1"/>
              <a:t>pengunjung</a:t>
            </a:r>
            <a:r>
              <a:rPr lang="es-419" dirty="0"/>
              <a:t> </a:t>
            </a:r>
            <a:r>
              <a:rPr lang="es-419" dirty="0" err="1"/>
              <a:t>untuk</a:t>
            </a:r>
            <a:r>
              <a:rPr lang="es-419" dirty="0"/>
              <a:t> </a:t>
            </a:r>
            <a:r>
              <a:rPr lang="es-419" dirty="0" err="1"/>
              <a:t>dengan</a:t>
            </a:r>
            <a:r>
              <a:rPr lang="es-419" dirty="0"/>
              <a:t> </a:t>
            </a:r>
            <a:r>
              <a:rPr lang="es-419" dirty="0" err="1"/>
              <a:t>mudah</a:t>
            </a:r>
            <a:r>
              <a:rPr lang="es-419" dirty="0"/>
              <a:t> </a:t>
            </a:r>
            <a:r>
              <a:rPr lang="es-419" dirty="0" err="1"/>
              <a:t>mengakses</a:t>
            </a:r>
            <a:r>
              <a:rPr lang="es-419" dirty="0"/>
              <a:t> </a:t>
            </a:r>
            <a:r>
              <a:rPr lang="es-419" dirty="0" err="1"/>
              <a:t>katalog</a:t>
            </a:r>
            <a:r>
              <a:rPr lang="es-419" dirty="0"/>
              <a:t> </a:t>
            </a:r>
            <a:r>
              <a:rPr lang="es-419" dirty="0" err="1"/>
              <a:t>perpustakaan</a:t>
            </a:r>
            <a:r>
              <a:rPr lang="es-419" dirty="0"/>
              <a:t> secara online. </a:t>
            </a:r>
            <a:r>
              <a:rPr lang="es-419" dirty="0" err="1"/>
              <a:t>Fitur</a:t>
            </a:r>
            <a:r>
              <a:rPr lang="es-419" dirty="0"/>
              <a:t> </a:t>
            </a:r>
            <a:r>
              <a:rPr lang="es-419" dirty="0" err="1"/>
              <a:t>utama</a:t>
            </a:r>
            <a:r>
              <a:rPr lang="es-419" dirty="0"/>
              <a:t> </a:t>
            </a:r>
            <a:r>
              <a:rPr lang="es-419" dirty="0" err="1"/>
              <a:t>mencakup</a:t>
            </a:r>
            <a:r>
              <a:rPr lang="es-419" dirty="0"/>
              <a:t> </a:t>
            </a:r>
            <a:r>
              <a:rPr lang="es-419" dirty="0" err="1"/>
              <a:t>peminjaman</a:t>
            </a:r>
            <a:r>
              <a:rPr lang="es-419" dirty="0"/>
              <a:t> dan </a:t>
            </a:r>
            <a:r>
              <a:rPr lang="es-419" dirty="0" err="1"/>
              <a:t>pengembalian</a:t>
            </a:r>
            <a:r>
              <a:rPr lang="es-419" dirty="0"/>
              <a:t> </a:t>
            </a:r>
            <a:r>
              <a:rPr lang="es-419" dirty="0" err="1"/>
              <a:t>buku</a:t>
            </a:r>
            <a:r>
              <a:rPr lang="es-419" dirty="0"/>
              <a:t> </a:t>
            </a:r>
            <a:r>
              <a:rPr lang="es-419" dirty="0" err="1"/>
              <a:t>otomatis</a:t>
            </a:r>
            <a:r>
              <a:rPr lang="es-419" dirty="0"/>
              <a:t>, </a:t>
            </a:r>
            <a:r>
              <a:rPr lang="es-419" dirty="0" err="1"/>
              <a:t>pengingat</a:t>
            </a:r>
            <a:r>
              <a:rPr lang="es-419" dirty="0"/>
              <a:t> </a:t>
            </a:r>
            <a:r>
              <a:rPr lang="es-419" dirty="0" err="1"/>
              <a:t>pengembalian</a:t>
            </a:r>
            <a:r>
              <a:rPr lang="es-419" dirty="0"/>
              <a:t>, </a:t>
            </a:r>
            <a:r>
              <a:rPr lang="es-419" dirty="0" err="1"/>
              <a:t>serta</a:t>
            </a:r>
            <a:r>
              <a:rPr lang="es-419" dirty="0"/>
              <a:t> </a:t>
            </a:r>
            <a:r>
              <a:rPr lang="es-419" dirty="0" err="1"/>
              <a:t>reservasi</a:t>
            </a:r>
            <a:r>
              <a:rPr lang="es-419" dirty="0"/>
              <a:t> </a:t>
            </a:r>
            <a:r>
              <a:rPr lang="es-419" dirty="0" err="1"/>
              <a:t>buku</a:t>
            </a:r>
            <a:r>
              <a:rPr lang="es-419" dirty="0"/>
              <a:t> online. </a:t>
            </a:r>
            <a:r>
              <a:rPr lang="es-419" dirty="0" err="1"/>
              <a:t>Pengguna</a:t>
            </a:r>
            <a:r>
              <a:rPr lang="es-419" dirty="0"/>
              <a:t> juga </a:t>
            </a:r>
            <a:r>
              <a:rPr lang="es-419" dirty="0" err="1"/>
              <a:t>dapat</a:t>
            </a:r>
            <a:r>
              <a:rPr lang="es-419" dirty="0"/>
              <a:t> </a:t>
            </a:r>
            <a:r>
              <a:rPr lang="es-419" dirty="0" err="1"/>
              <a:t>mengakses</a:t>
            </a:r>
            <a:r>
              <a:rPr lang="es-419" dirty="0"/>
              <a:t> </a:t>
            </a:r>
            <a:r>
              <a:rPr lang="es-419" dirty="0" err="1"/>
              <a:t>statistik</a:t>
            </a:r>
            <a:r>
              <a:rPr lang="es-419" dirty="0"/>
              <a:t> </a:t>
            </a:r>
            <a:r>
              <a:rPr lang="es-419" dirty="0" err="1"/>
              <a:t>peminjaman</a:t>
            </a:r>
            <a:r>
              <a:rPr lang="es-419" dirty="0"/>
              <a:t> dan </a:t>
            </a:r>
            <a:r>
              <a:rPr lang="es-419" dirty="0" err="1"/>
              <a:t>informasi</a:t>
            </a:r>
            <a:r>
              <a:rPr lang="es-419" dirty="0"/>
              <a:t> </a:t>
            </a:r>
            <a:r>
              <a:rPr lang="es-419" dirty="0" err="1"/>
              <a:t>terbaru</a:t>
            </a:r>
            <a:r>
              <a:rPr lang="es-419" dirty="0"/>
              <a:t> </a:t>
            </a:r>
            <a:r>
              <a:rPr lang="es-419" dirty="0" err="1"/>
              <a:t>terkait</a:t>
            </a:r>
            <a:r>
              <a:rPr lang="es-419" dirty="0"/>
              <a:t> </a:t>
            </a:r>
            <a:r>
              <a:rPr lang="es-419" dirty="0" err="1"/>
              <a:t>koleksi</a:t>
            </a:r>
            <a:r>
              <a:rPr lang="es-419" dirty="0"/>
              <a:t> yang </a:t>
            </a:r>
            <a:r>
              <a:rPr lang="es-419" dirty="0" err="1"/>
              <a:t>tersedia</a:t>
            </a:r>
            <a:r>
              <a:rPr lang="es-419" dirty="0"/>
              <a:t>.</a:t>
            </a:r>
            <a:endParaRPr dirty="0"/>
          </a:p>
        </p:txBody>
      </p:sp>
      <p:sp>
        <p:nvSpPr>
          <p:cNvPr id="23" name="Google Shape;1569;p34">
            <a:extLst>
              <a:ext uri="{FF2B5EF4-FFF2-40B4-BE49-F238E27FC236}">
                <a16:creationId xmlns:a16="http://schemas.microsoft.com/office/drawing/2014/main" id="{C6E8CAB7-98B6-3282-D998-0156FC6FD05A}"/>
              </a:ext>
            </a:extLst>
          </p:cNvPr>
          <p:cNvSpPr txBox="1">
            <a:spLocks/>
          </p:cNvSpPr>
          <p:nvPr/>
        </p:nvSpPr>
        <p:spPr>
          <a:xfrm>
            <a:off x="2032683" y="3373056"/>
            <a:ext cx="5078634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/>
            <a:r>
              <a:rPr lang="en-ID" dirty="0" err="1"/>
              <a:t>DigiLib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platform </a:t>
            </a:r>
            <a:r>
              <a:rPr lang="en-ID" dirty="0" err="1"/>
              <a:t>perpustakaan</a:t>
            </a:r>
            <a:r>
              <a:rPr lang="en-ID" dirty="0"/>
              <a:t> digital </a:t>
            </a:r>
            <a:r>
              <a:rPr lang="en-ID" dirty="0" err="1"/>
              <a:t>terdepan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orang.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dan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DigiLib</a:t>
            </a:r>
            <a:r>
              <a:rPr lang="en-ID" dirty="0"/>
              <a:t> </a:t>
            </a:r>
            <a:r>
              <a:rPr lang="en-ID" dirty="0" err="1"/>
              <a:t>berkomitmen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,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digitalisasi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nyaman</a:t>
            </a:r>
            <a:r>
              <a:rPr lang="en-ID" dirty="0"/>
              <a:t> dan </a:t>
            </a:r>
            <a:r>
              <a:rPr lang="en-ID" dirty="0" err="1"/>
              <a:t>responsif</a:t>
            </a:r>
            <a:r>
              <a:rPr lang="en-ID" dirty="0"/>
              <a:t>.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 dan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di </a:t>
            </a:r>
            <a:r>
              <a:rPr lang="en-ID" dirty="0" err="1"/>
              <a:t>Moncek</a:t>
            </a:r>
            <a:r>
              <a:rPr lang="en-ID" dirty="0"/>
              <a:t>, </a:t>
            </a:r>
            <a:r>
              <a:rPr lang="en-ID" dirty="0" err="1"/>
              <a:t>DigiLib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24" name="Google Shape;1593;p36">
            <a:extLst>
              <a:ext uri="{FF2B5EF4-FFF2-40B4-BE49-F238E27FC236}">
                <a16:creationId xmlns:a16="http://schemas.microsoft.com/office/drawing/2014/main" id="{8DFBE987-D54C-54D5-DA53-5D6EC59C2FED}"/>
              </a:ext>
            </a:extLst>
          </p:cNvPr>
          <p:cNvSpPr txBox="1">
            <a:spLocks/>
          </p:cNvSpPr>
          <p:nvPr/>
        </p:nvSpPr>
        <p:spPr>
          <a:xfrm>
            <a:off x="4982700" y="951149"/>
            <a:ext cx="3441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/>
              <a:t>Menggunakan Sistem</a:t>
            </a:r>
            <a:endParaRPr lang="id-ID" dirty="0"/>
          </a:p>
        </p:txBody>
      </p:sp>
      <p:sp>
        <p:nvSpPr>
          <p:cNvPr id="26" name="Google Shape;1593;p36">
            <a:extLst>
              <a:ext uri="{FF2B5EF4-FFF2-40B4-BE49-F238E27FC236}">
                <a16:creationId xmlns:a16="http://schemas.microsoft.com/office/drawing/2014/main" id="{21DD25C1-5594-8A63-7D8B-2F9A0BF9540F}"/>
              </a:ext>
            </a:extLst>
          </p:cNvPr>
          <p:cNvSpPr txBox="1">
            <a:spLocks/>
          </p:cNvSpPr>
          <p:nvPr/>
        </p:nvSpPr>
        <p:spPr>
          <a:xfrm>
            <a:off x="4746147" y="944481"/>
            <a:ext cx="3441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Menggunakan Sistem</a:t>
            </a:r>
          </a:p>
        </p:txBody>
      </p:sp>
      <p:sp>
        <p:nvSpPr>
          <p:cNvPr id="27" name="Google Shape;1589;p36">
            <a:extLst>
              <a:ext uri="{FF2B5EF4-FFF2-40B4-BE49-F238E27FC236}">
                <a16:creationId xmlns:a16="http://schemas.microsoft.com/office/drawing/2014/main" id="{CFDF85E7-B4A9-5450-CCB3-D978A721E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12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Deskripsi Dig</a:t>
            </a:r>
            <a:r>
              <a:rPr lang="en-GB" dirty="0" err="1"/>
              <a:t>i</a:t>
            </a:r>
            <a:r>
              <a:rPr lang="id-ID" dirty="0"/>
              <a:t>Lib</a:t>
            </a:r>
            <a:endParaRPr dirty="0"/>
          </a:p>
        </p:txBody>
      </p:sp>
      <p:sp>
        <p:nvSpPr>
          <p:cNvPr id="28" name="Google Shape;1567;p34">
            <a:extLst>
              <a:ext uri="{FF2B5EF4-FFF2-40B4-BE49-F238E27FC236}">
                <a16:creationId xmlns:a16="http://schemas.microsoft.com/office/drawing/2014/main" id="{3EE7A4BF-FE4E-C9E7-E5F9-66C3E73E6CE5}"/>
              </a:ext>
            </a:extLst>
          </p:cNvPr>
          <p:cNvSpPr txBox="1">
            <a:spLocks/>
          </p:cNvSpPr>
          <p:nvPr/>
        </p:nvSpPr>
        <p:spPr>
          <a:xfrm>
            <a:off x="3071250" y="2975556"/>
            <a:ext cx="30015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id-ID" dirty="0"/>
              <a:t>Visi dan Misi</a:t>
            </a:r>
            <a:endParaRPr lang="es-41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2"/>
          <p:cNvSpPr txBox="1">
            <a:spLocks noGrp="1"/>
          </p:cNvSpPr>
          <p:nvPr>
            <p:ph type="title"/>
          </p:nvPr>
        </p:nvSpPr>
        <p:spPr>
          <a:xfrm>
            <a:off x="736662" y="155100"/>
            <a:ext cx="7982939" cy="506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Bagan Struktur Perusahaan</a:t>
            </a:r>
            <a:endParaRPr sz="2400" dirty="0"/>
          </a:p>
        </p:txBody>
      </p:sp>
      <p:grpSp>
        <p:nvGrpSpPr>
          <p:cNvPr id="1650" name="Google Shape;1650;p42"/>
          <p:cNvGrpSpPr/>
          <p:nvPr/>
        </p:nvGrpSpPr>
        <p:grpSpPr>
          <a:xfrm>
            <a:off x="587981" y="661638"/>
            <a:ext cx="7982940" cy="4481861"/>
            <a:chOff x="5553375" y="633150"/>
            <a:chExt cx="2369700" cy="3877200"/>
          </a:xfrm>
        </p:grpSpPr>
        <p:sp>
          <p:nvSpPr>
            <p:cNvPr id="1651" name="Google Shape;1651;p42"/>
            <p:cNvSpPr/>
            <p:nvPr/>
          </p:nvSpPr>
          <p:spPr>
            <a:xfrm>
              <a:off x="5553375" y="633150"/>
              <a:ext cx="2369700" cy="3877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122925" y="4250450"/>
              <a:ext cx="1230600" cy="108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6486825" y="805500"/>
              <a:ext cx="502800" cy="5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74EE49-FFEA-B565-69E1-D2595DD9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28" y="958898"/>
            <a:ext cx="7140044" cy="3817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3974169" y="1572179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Berikut Ini Adalah Keunggulan Dari Perusahaan Kami: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fi-FI" dirty="0">
                <a:solidFill>
                  <a:schemeClr val="dk1"/>
                </a:solidFill>
              </a:rPr>
              <a:t>Automasi Proses Peminjaman dan Pengembalian Buku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 dirty="0">
                <a:solidFill>
                  <a:schemeClr val="dk1"/>
                </a:solidFill>
              </a:rPr>
              <a:t>Fitur Reservasi dan Notifikasi Otomatis</a:t>
            </a:r>
            <a:r>
              <a:rPr lang="id-ID" dirty="0">
                <a:solidFill>
                  <a:schemeClr val="dk1"/>
                </a:solidFill>
              </a:rPr>
              <a:t>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 dirty="0">
                <a:solidFill>
                  <a:schemeClr val="dk1"/>
                </a:solidFill>
              </a:rPr>
              <a:t>Aksesibilitas Berbasis Cloud</a:t>
            </a:r>
            <a:endParaRPr lang="id-ID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 dirty="0">
                <a:solidFill>
                  <a:schemeClr val="dk1"/>
                </a:solidFill>
              </a:rPr>
              <a:t>Laporan dan Statistik Real-Time</a:t>
            </a:r>
            <a:endParaRPr lang="id-ID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 dirty="0">
                <a:solidFill>
                  <a:schemeClr val="dk1"/>
                </a:solidFill>
              </a:rPr>
              <a:t>Keamanan Data Terjamin</a:t>
            </a:r>
            <a:endParaRPr lang="id-ID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 dirty="0">
                <a:solidFill>
                  <a:schemeClr val="dk1"/>
                </a:solidFill>
              </a:rPr>
              <a:t>Dukungan Pelatihan dan Layanan Pelanggan Berkelanjutan</a:t>
            </a:r>
            <a:endParaRPr lang="id-ID" dirty="0">
              <a:solidFill>
                <a:schemeClr val="dk1"/>
              </a:solidFill>
            </a:endParaRPr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3900011" y="1007370"/>
            <a:ext cx="4175700" cy="622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Keunggulan </a:t>
            </a:r>
            <a:r>
              <a:rPr lang="id-ID" dirty="0" err="1"/>
              <a:t>DigiLib</a:t>
            </a:r>
            <a:endParaRPr dirty="0"/>
          </a:p>
        </p:txBody>
      </p:sp>
      <p:pic>
        <p:nvPicPr>
          <p:cNvPr id="2" name="Google Shape;1535;p33">
            <a:extLst>
              <a:ext uri="{FF2B5EF4-FFF2-40B4-BE49-F238E27FC236}">
                <a16:creationId xmlns:a16="http://schemas.microsoft.com/office/drawing/2014/main" id="{2609777D-77D0-8391-E7FB-DD8B4F6D04A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8771" r="22199"/>
          <a:stretch/>
        </p:blipFill>
        <p:spPr>
          <a:xfrm>
            <a:off x="994131" y="694950"/>
            <a:ext cx="2604401" cy="3753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5"/>
          <p:cNvSpPr txBox="1">
            <a:spLocks noGrp="1"/>
          </p:cNvSpPr>
          <p:nvPr>
            <p:ph type="subTitle" idx="1"/>
          </p:nvPr>
        </p:nvSpPr>
        <p:spPr>
          <a:xfrm>
            <a:off x="199608" y="942848"/>
            <a:ext cx="3279571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fi-FI" dirty="0">
                <a:solidFill>
                  <a:schemeClr val="dk1"/>
                </a:solidFill>
              </a:rPr>
              <a:t>Automasi Proses Peminjaman dan Pengembalian Buku</a:t>
            </a:r>
          </a:p>
        </p:txBody>
      </p:sp>
      <p:sp>
        <p:nvSpPr>
          <p:cNvPr id="1576" name="Google Shape;1576;p35"/>
          <p:cNvSpPr txBox="1">
            <a:spLocks noGrp="1"/>
          </p:cNvSpPr>
          <p:nvPr>
            <p:ph type="subTitle" idx="5"/>
          </p:nvPr>
        </p:nvSpPr>
        <p:spPr>
          <a:xfrm>
            <a:off x="3132770" y="2370997"/>
            <a:ext cx="2708203" cy="6794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Fitur Reservasi </a:t>
            </a:r>
            <a:endParaRPr lang="id-ID" dirty="0">
              <a:solidFill>
                <a:schemeClr val="dk1"/>
              </a:solidFill>
            </a:endParaRP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dan Notifikasi Otomatis</a:t>
            </a:r>
            <a:r>
              <a:rPr lang="id-ID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577" name="Google Shape;1577;p35"/>
          <p:cNvSpPr txBox="1">
            <a:spLocks noGrp="1"/>
          </p:cNvSpPr>
          <p:nvPr>
            <p:ph type="subTitle" idx="6"/>
          </p:nvPr>
        </p:nvSpPr>
        <p:spPr>
          <a:xfrm>
            <a:off x="6087600" y="1182329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Aksesibilitas Berbasis Cloud</a:t>
            </a:r>
            <a:endParaRPr lang="id-ID" dirty="0">
              <a:solidFill>
                <a:schemeClr val="dk1"/>
              </a:solidFill>
            </a:endParaRPr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/>
          </p:nvPr>
        </p:nvSpPr>
        <p:spPr>
          <a:xfrm>
            <a:off x="720000" y="167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Penjelasan</a:t>
            </a:r>
            <a:endParaRPr dirty="0"/>
          </a:p>
        </p:txBody>
      </p:sp>
      <p:sp>
        <p:nvSpPr>
          <p:cNvPr id="1579" name="Google Shape;1579;p35"/>
          <p:cNvSpPr txBox="1">
            <a:spLocks noGrp="1"/>
          </p:cNvSpPr>
          <p:nvPr>
            <p:ph type="subTitle" idx="2"/>
          </p:nvPr>
        </p:nvSpPr>
        <p:spPr>
          <a:xfrm>
            <a:off x="659464" y="1656248"/>
            <a:ext cx="2336400" cy="210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Perpustakaan DigiLib menyediakan sistem peminjaman dan pengembalian buku yang sepenuhnya otomatis. Hal ini mengurangi kebutuhan akan interaksi manual, menghemat waktu, serta meningkatkan efisiensi layanan untuk pustakawan dan pengunjung perpustakaan.</a:t>
            </a:r>
            <a:endParaRPr dirty="0"/>
          </a:p>
        </p:txBody>
      </p:sp>
      <p:sp>
        <p:nvSpPr>
          <p:cNvPr id="1580" name="Google Shape;1580;p35"/>
          <p:cNvSpPr txBox="1">
            <a:spLocks noGrp="1"/>
          </p:cNvSpPr>
          <p:nvPr>
            <p:ph type="subTitle" idx="3"/>
          </p:nvPr>
        </p:nvSpPr>
        <p:spPr>
          <a:xfrm>
            <a:off x="3404815" y="3057376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Pengguna dapat memesan buku secara online dan menerima notifikasi otomatis sebagai pengingat pengembalian buku. Ini membantu menghindari keterlambatan pengembalian, membuat pengalaman peminjaman menjadi lebih nyaman dan terorganisir.</a:t>
            </a:r>
            <a:endParaRPr lang="es-419" dirty="0"/>
          </a:p>
        </p:txBody>
      </p:sp>
      <p:sp>
        <p:nvSpPr>
          <p:cNvPr id="1581" name="Google Shape;1581;p35"/>
          <p:cNvSpPr txBox="1">
            <a:spLocks noGrp="1"/>
          </p:cNvSpPr>
          <p:nvPr>
            <p:ph type="subTitle" idx="4"/>
          </p:nvPr>
        </p:nvSpPr>
        <p:spPr>
          <a:xfrm>
            <a:off x="6224506" y="190193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Dengan sistem berbasis cloud, seluruh data dapat diakses dengan aman dari berbagai perangkat kapan saja dan di mana saja. Ini memberikan fleksibilitas lebih kepada pengguna dan memperluas jangkauan perpustakaan.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>
          <a:extLst>
            <a:ext uri="{FF2B5EF4-FFF2-40B4-BE49-F238E27FC236}">
              <a16:creationId xmlns:a16="http://schemas.microsoft.com/office/drawing/2014/main" id="{4BD6EEB8-68B0-EE5B-B02C-7738DFD4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5">
            <a:extLst>
              <a:ext uri="{FF2B5EF4-FFF2-40B4-BE49-F238E27FC236}">
                <a16:creationId xmlns:a16="http://schemas.microsoft.com/office/drawing/2014/main" id="{6CF16CF8-A834-DBC6-2358-55187FDCDF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07" y="801658"/>
            <a:ext cx="2744313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Laporan dan Statistik</a:t>
            </a:r>
            <a:endParaRPr lang="id-ID" dirty="0">
              <a:solidFill>
                <a:schemeClr val="dk1"/>
              </a:solidFill>
            </a:endParaRP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Real-Time</a:t>
            </a:r>
            <a:endParaRPr lang="id-ID" dirty="0">
              <a:solidFill>
                <a:schemeClr val="dk1"/>
              </a:solidFill>
            </a:endParaRPr>
          </a:p>
        </p:txBody>
      </p:sp>
      <p:sp>
        <p:nvSpPr>
          <p:cNvPr id="1576" name="Google Shape;1576;p35">
            <a:extLst>
              <a:ext uri="{FF2B5EF4-FFF2-40B4-BE49-F238E27FC236}">
                <a16:creationId xmlns:a16="http://schemas.microsoft.com/office/drawing/2014/main" id="{7A944995-637D-822B-9138-F3CDE02394C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217898" y="3149832"/>
            <a:ext cx="2708203" cy="391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Keamanan Data Terjamin</a:t>
            </a:r>
            <a:endParaRPr lang="id-ID" dirty="0">
              <a:solidFill>
                <a:schemeClr val="dk1"/>
              </a:solidFill>
            </a:endParaRPr>
          </a:p>
        </p:txBody>
      </p:sp>
      <p:sp>
        <p:nvSpPr>
          <p:cNvPr id="1577" name="Google Shape;1577;p35">
            <a:extLst>
              <a:ext uri="{FF2B5EF4-FFF2-40B4-BE49-F238E27FC236}">
                <a16:creationId xmlns:a16="http://schemas.microsoft.com/office/drawing/2014/main" id="{45293928-5409-1DDC-57C8-CD629BF50CF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285678" y="895979"/>
            <a:ext cx="3539622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s-419" dirty="0">
                <a:solidFill>
                  <a:schemeClr val="dk1"/>
                </a:solidFill>
              </a:rPr>
              <a:t>Dukungan Pelatihan dan Layanan Pelanggan Berkelanjutan</a:t>
            </a:r>
            <a:endParaRPr lang="id-ID" dirty="0">
              <a:solidFill>
                <a:schemeClr val="dk1"/>
              </a:solidFill>
            </a:endParaRPr>
          </a:p>
        </p:txBody>
      </p:sp>
      <p:sp>
        <p:nvSpPr>
          <p:cNvPr id="1578" name="Google Shape;1578;p35">
            <a:extLst>
              <a:ext uri="{FF2B5EF4-FFF2-40B4-BE49-F238E27FC236}">
                <a16:creationId xmlns:a16="http://schemas.microsoft.com/office/drawing/2014/main" id="{5F7F3EB9-7E02-919E-2869-855BBA7AC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7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Penjelasan</a:t>
            </a:r>
            <a:endParaRPr dirty="0"/>
          </a:p>
        </p:txBody>
      </p:sp>
      <p:sp>
        <p:nvSpPr>
          <p:cNvPr id="1579" name="Google Shape;1579;p35">
            <a:extLst>
              <a:ext uri="{FF2B5EF4-FFF2-40B4-BE49-F238E27FC236}">
                <a16:creationId xmlns:a16="http://schemas.microsoft.com/office/drawing/2014/main" id="{F664D865-D879-76FD-477A-A6E67464E0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1263" y="1515058"/>
            <a:ext cx="2336400" cy="1577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Sistem memungkinkan pengguna dan pustakawan untuk melihat statistik peminjaman serta informasi terbaru mengenai koleksi perpustakaan. Fitur ini membantu dalam pengambilan keputusan yang lebih baik terkait pengelolaan koleksi.</a:t>
            </a:r>
            <a:endParaRPr dirty="0"/>
          </a:p>
        </p:txBody>
      </p:sp>
      <p:sp>
        <p:nvSpPr>
          <p:cNvPr id="1580" name="Google Shape;1580;p35">
            <a:extLst>
              <a:ext uri="{FF2B5EF4-FFF2-40B4-BE49-F238E27FC236}">
                <a16:creationId xmlns:a16="http://schemas.microsoft.com/office/drawing/2014/main" id="{5D8FB450-0D85-EAAE-6590-3C80E252148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03800" y="3582238"/>
            <a:ext cx="2336400" cy="1256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DigiLib menjamin keamanan data dengan sistem pengelolaan berbasis cloud yang aman dan terenkripsi, melindungi informasi pengguna dan koleksi literatur dari potensi pelanggaran keamanan.</a:t>
            </a:r>
            <a:endParaRPr dirty="0"/>
          </a:p>
        </p:txBody>
      </p:sp>
      <p:sp>
        <p:nvSpPr>
          <p:cNvPr id="1581" name="Google Shape;1581;p35">
            <a:extLst>
              <a:ext uri="{FF2B5EF4-FFF2-40B4-BE49-F238E27FC236}">
                <a16:creationId xmlns:a16="http://schemas.microsoft.com/office/drawing/2014/main" id="{5B549E8E-C20D-2CFF-D0D7-88C9AFBCF27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87289" y="1582115"/>
            <a:ext cx="2336400" cy="144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Dengan mengurangi ketergantungan pada proses fisik, seperti penggunaan kertas untuk pencatatan, DigiLib mendukung inisiatif ramah lingkungan, menjadikan perpustakaan lebih hijau dan berkelanjutan.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3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7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Efisiensi Pengelolaan</a:t>
            </a:r>
          </a:p>
        </p:txBody>
      </p:sp>
      <p:sp>
        <p:nvSpPr>
          <p:cNvPr id="1600" name="Google Shape;1600;p37"/>
          <p:cNvSpPr txBox="1">
            <a:spLocks noGrp="1"/>
          </p:cNvSpPr>
          <p:nvPr>
            <p:ph type="subTitle" idx="4"/>
          </p:nvPr>
        </p:nvSpPr>
        <p:spPr>
          <a:xfrm>
            <a:off x="475651" y="3356801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1" name="Google Shape;1601;p37"/>
          <p:cNvSpPr txBox="1">
            <a:spLocks noGrp="1"/>
          </p:cNvSpPr>
          <p:nvPr>
            <p:ph type="subTitle" idx="5"/>
          </p:nvPr>
        </p:nvSpPr>
        <p:spPr>
          <a:xfrm>
            <a:off x="3160213" y="3463963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keterbatasan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sz="1000" dirty="0"/>
          </a:p>
        </p:txBody>
      </p:sp>
      <p:sp>
        <p:nvSpPr>
          <p:cNvPr id="1602" name="Google Shape;1602;p37"/>
          <p:cNvSpPr txBox="1">
            <a:spLocks noGrp="1"/>
          </p:cNvSpPr>
          <p:nvPr>
            <p:ph type="subTitle" idx="1"/>
          </p:nvPr>
        </p:nvSpPr>
        <p:spPr>
          <a:xfrm>
            <a:off x="312591" y="1718659"/>
            <a:ext cx="2581368" cy="1099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Proses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koleksi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terintegrasi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menimbulkan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3" name="Google Shape;1603;p37"/>
          <p:cNvSpPr txBox="1">
            <a:spLocks noGrp="1"/>
          </p:cNvSpPr>
          <p:nvPr>
            <p:ph type="subTitle" idx="13"/>
          </p:nvPr>
        </p:nvSpPr>
        <p:spPr>
          <a:xfrm>
            <a:off x="365687" y="2934146"/>
            <a:ext cx="3049919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d-ID" dirty="0"/>
              <a:t>Pelatihan Teknologi untuk Staf</a:t>
            </a:r>
            <a:endParaRPr dirty="0"/>
          </a:p>
        </p:txBody>
      </p:sp>
      <p:sp>
        <p:nvSpPr>
          <p:cNvPr id="1604" name="Google Shape;16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Definisi Permasalahan</a:t>
            </a:r>
            <a:r>
              <a:rPr lang="en-GB" sz="3200" dirty="0"/>
              <a:t> </a:t>
            </a:r>
            <a:r>
              <a:rPr lang="en-GB" sz="3200" dirty="0" err="1"/>
              <a:t>Perpustakaan</a:t>
            </a:r>
            <a:r>
              <a:rPr lang="en-GB" sz="3200" dirty="0"/>
              <a:t> </a:t>
            </a:r>
            <a:r>
              <a:rPr lang="en-GB" sz="3200" dirty="0" err="1"/>
              <a:t>Moncek</a:t>
            </a:r>
            <a:endParaRPr sz="3200" dirty="0"/>
          </a:p>
        </p:txBody>
      </p:sp>
      <p:sp>
        <p:nvSpPr>
          <p:cNvPr id="1605" name="Google Shape;1605;p37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d-ID" dirty="0"/>
              <a:t>Pengalaman Pengguna</a:t>
            </a:r>
            <a:endParaRPr dirty="0"/>
          </a:p>
        </p:txBody>
      </p:sp>
      <p:sp>
        <p:nvSpPr>
          <p:cNvPr id="1606" name="Google Shape;1606;p37"/>
          <p:cNvSpPr txBox="1">
            <a:spLocks noGrp="1"/>
          </p:cNvSpPr>
          <p:nvPr>
            <p:ph type="subTitle" idx="9"/>
          </p:nvPr>
        </p:nvSpPr>
        <p:spPr>
          <a:xfrm>
            <a:off x="6125974" y="1247625"/>
            <a:ext cx="2695579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d-ID" dirty="0"/>
              <a:t>Akses dan Keamanan Data</a:t>
            </a:r>
            <a:endParaRPr dirty="0"/>
          </a:p>
        </p:txBody>
      </p:sp>
      <p:sp>
        <p:nvSpPr>
          <p:cNvPr id="1607" name="Google Shape;1607;p37"/>
          <p:cNvSpPr txBox="1">
            <a:spLocks noGrp="1"/>
          </p:cNvSpPr>
          <p:nvPr>
            <p:ph type="subTitle" idx="2"/>
          </p:nvPr>
        </p:nvSpPr>
        <p:spPr>
          <a:xfrm>
            <a:off x="3420536" y="1654364"/>
            <a:ext cx="2351100" cy="116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minim dan proses yang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endParaRPr sz="1000" dirty="0"/>
          </a:p>
        </p:txBody>
      </p:sp>
      <p:sp>
        <p:nvSpPr>
          <p:cNvPr id="1608" name="Google Shape;1608;p37"/>
          <p:cNvSpPr txBox="1">
            <a:spLocks noGrp="1"/>
          </p:cNvSpPr>
          <p:nvPr>
            <p:ph type="subTitle" idx="3"/>
          </p:nvPr>
        </p:nvSpPr>
        <p:spPr>
          <a:xfrm>
            <a:off x="6298213" y="1654364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terpusat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tantangan</a:t>
            </a:r>
            <a:endParaRPr sz="1000" dirty="0"/>
          </a:p>
        </p:txBody>
      </p:sp>
      <p:sp>
        <p:nvSpPr>
          <p:cNvPr id="1609" name="Google Shape;1609;p37"/>
          <p:cNvSpPr txBox="1">
            <a:spLocks noGrp="1"/>
          </p:cNvSpPr>
          <p:nvPr>
            <p:ph type="subTitle" idx="6"/>
          </p:nvPr>
        </p:nvSpPr>
        <p:spPr>
          <a:xfrm>
            <a:off x="6459436" y="3328962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tantangan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inklusif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ramah</a:t>
            </a:r>
            <a:r>
              <a:rPr lang="en-ID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endParaRPr sz="1000" dirty="0"/>
          </a:p>
        </p:txBody>
      </p:sp>
      <p:sp>
        <p:nvSpPr>
          <p:cNvPr id="1610" name="Google Shape;1610;p37"/>
          <p:cNvSpPr txBox="1">
            <a:spLocks noGrp="1"/>
          </p:cNvSpPr>
          <p:nvPr>
            <p:ph type="subTitle" idx="14"/>
          </p:nvPr>
        </p:nvSpPr>
        <p:spPr>
          <a:xfrm>
            <a:off x="3420538" y="3050163"/>
            <a:ext cx="2424237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Minimnya</a:t>
            </a:r>
            <a:r>
              <a:rPr lang="en-GB" dirty="0"/>
              <a:t> </a:t>
            </a:r>
            <a:r>
              <a:rPr lang="id-ID" dirty="0"/>
              <a:t>Layanan Berbasis Data</a:t>
            </a:r>
            <a:endParaRPr dirty="0"/>
          </a:p>
        </p:txBody>
      </p:sp>
      <p:sp>
        <p:nvSpPr>
          <p:cNvPr id="1611" name="Google Shape;1611;p37"/>
          <p:cNvSpPr txBox="1">
            <a:spLocks noGrp="1"/>
          </p:cNvSpPr>
          <p:nvPr>
            <p:ph type="subTitle" idx="15"/>
          </p:nvPr>
        </p:nvSpPr>
        <p:spPr>
          <a:xfrm>
            <a:off x="6125974" y="2934146"/>
            <a:ext cx="3018025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d-ID" dirty="0" err="1"/>
              <a:t>Inklusivitas</a:t>
            </a:r>
            <a:r>
              <a:rPr lang="id-ID" dirty="0"/>
              <a:t> dan Keberlanjutan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>
          <a:extLst>
            <a:ext uri="{FF2B5EF4-FFF2-40B4-BE49-F238E27FC236}">
              <a16:creationId xmlns:a16="http://schemas.microsoft.com/office/drawing/2014/main" id="{E689E47E-5084-993A-6A22-9E6CC6FA0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7">
            <a:extLst>
              <a:ext uri="{FF2B5EF4-FFF2-40B4-BE49-F238E27FC236}">
                <a16:creationId xmlns:a16="http://schemas.microsoft.com/office/drawing/2014/main" id="{7E22CEDE-E8E5-A25F-D581-D01874793E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073" y="1915626"/>
            <a:ext cx="2969647" cy="198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id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id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koleksi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proses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pustakawan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menghemat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manual,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personal.</a:t>
            </a:r>
            <a:endParaRPr lang="id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4" name="Google Shape;1604;p37">
            <a:extLst>
              <a:ext uri="{FF2B5EF4-FFF2-40B4-BE49-F238E27FC236}">
                <a16:creationId xmlns:a16="http://schemas.microsoft.com/office/drawing/2014/main" id="{EDB9B232-FC0A-BB46-A59E-1CBCA603DA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Katalogisasi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DigiLib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Moncek</a:t>
            </a:r>
            <a:br>
              <a:rPr lang="id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/>
          </a:p>
        </p:txBody>
      </p:sp>
      <p:sp>
        <p:nvSpPr>
          <p:cNvPr id="17" name="Google Shape;1602;p37">
            <a:extLst>
              <a:ext uri="{FF2B5EF4-FFF2-40B4-BE49-F238E27FC236}">
                <a16:creationId xmlns:a16="http://schemas.microsoft.com/office/drawing/2014/main" id="{983314B0-0410-F522-773E-F55BFBF1B1B9}"/>
              </a:ext>
            </a:extLst>
          </p:cNvPr>
          <p:cNvSpPr txBox="1">
            <a:spLocks/>
          </p:cNvSpPr>
          <p:nvPr/>
        </p:nvSpPr>
        <p:spPr>
          <a:xfrm>
            <a:off x="3089112" y="1915626"/>
            <a:ext cx="3060228" cy="26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id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Katalog</a:t>
            </a:r>
            <a:r>
              <a:rPr lang="id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Menghadirkan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yang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intuitif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katalog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online,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mobile. Hal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koleksi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602;p37">
            <a:extLst>
              <a:ext uri="{FF2B5EF4-FFF2-40B4-BE49-F238E27FC236}">
                <a16:creationId xmlns:a16="http://schemas.microsoft.com/office/drawing/2014/main" id="{FECEEFFC-EEDE-DFCA-32F8-BE089074672E}"/>
              </a:ext>
            </a:extLst>
          </p:cNvPr>
          <p:cNvSpPr txBox="1">
            <a:spLocks/>
          </p:cNvSpPr>
          <p:nvPr/>
        </p:nvSpPr>
        <p:spPr>
          <a:xfrm>
            <a:off x="6083772" y="1915626"/>
            <a:ext cx="3060228" cy="29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id-ID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id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id-ID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meminjam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pustakawan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Fitur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pengingat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keterlambatan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41;p48">
            <a:extLst>
              <a:ext uri="{FF2B5EF4-FFF2-40B4-BE49-F238E27FC236}">
                <a16:creationId xmlns:a16="http://schemas.microsoft.com/office/drawing/2014/main" id="{CDFC2D9D-975F-9F63-6076-615E630574CB}"/>
              </a:ext>
            </a:extLst>
          </p:cNvPr>
          <p:cNvSpPr txBox="1"/>
          <p:nvPr/>
        </p:nvSpPr>
        <p:spPr>
          <a:xfrm>
            <a:off x="3101367" y="3746194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13551B5-DE85-08F9-4AF9-F410E4BE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48" y="876078"/>
            <a:ext cx="3843904" cy="4160742"/>
          </a:xfrm>
          <a:prstGeom prst="rect">
            <a:avLst/>
          </a:prstGeom>
        </p:spPr>
      </p:pic>
      <p:sp>
        <p:nvSpPr>
          <p:cNvPr id="8" name="Google Shape;1739;p48">
            <a:extLst>
              <a:ext uri="{FF2B5EF4-FFF2-40B4-BE49-F238E27FC236}">
                <a16:creationId xmlns:a16="http://schemas.microsoft.com/office/drawing/2014/main" id="{9E9817E4-2E1D-94CB-0137-3E68C2178E60}"/>
              </a:ext>
            </a:extLst>
          </p:cNvPr>
          <p:cNvSpPr txBox="1">
            <a:spLocks/>
          </p:cNvSpPr>
          <p:nvPr/>
        </p:nvSpPr>
        <p:spPr>
          <a:xfrm>
            <a:off x="2203418" y="-125885"/>
            <a:ext cx="4737164" cy="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d-ID" dirty="0"/>
              <a:t>Use </a:t>
            </a:r>
            <a:r>
              <a:rPr lang="id-ID" dirty="0" err="1"/>
              <a:t>case</a:t>
            </a:r>
            <a:endParaRPr lang="es-41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820</Words>
  <Application>Microsoft Office PowerPoint</Application>
  <PresentationFormat>Peragaan Layar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2" baseType="lpstr">
      <vt:lpstr>Open Sans</vt:lpstr>
      <vt:lpstr>Aldrich</vt:lpstr>
      <vt:lpstr>Arial</vt:lpstr>
      <vt:lpstr>Calibri</vt:lpstr>
      <vt:lpstr>Saira</vt:lpstr>
      <vt:lpstr>Nunito Light</vt:lpstr>
      <vt:lpstr>Anaheim</vt:lpstr>
      <vt:lpstr>Information Technology Project Proposal by Slidesgo</vt:lpstr>
      <vt:lpstr>Implementasi Sistem Katalogisasi dan Peminjaman Buku Otomatis untuk Meningkatkan Efisiensi Layanan di Perpustakaan DigiLib</vt:lpstr>
      <vt:lpstr>Deskripsi DigiLib</vt:lpstr>
      <vt:lpstr>Bagan Struktur Perusahaan</vt:lpstr>
      <vt:lpstr>Keunggulan DigiLib</vt:lpstr>
      <vt:lpstr>Penjelasan</vt:lpstr>
      <vt:lpstr>Penjelasan</vt:lpstr>
      <vt:lpstr>Definisi Permasalahan Perpustakaan Moncek</vt:lpstr>
      <vt:lpstr>Tujuan Pengembangan Sistem Katalogisasi dan Peminjaman Buku Otomatis DigiLib di Perpustakaan Moncek </vt:lpstr>
      <vt:lpstr>Presentasi PowerPoint</vt:lpstr>
      <vt:lpstr>Presentasi PowerPoint</vt:lpstr>
      <vt:lpstr>Presentasi PowerPoint</vt:lpstr>
      <vt:lpstr>Presentasi PowerPoint</vt:lpstr>
      <vt:lpstr>Kesimpulan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aji sultan Hakkim</dc:creator>
  <cp:lastModifiedBy>aji sultan Hakkim</cp:lastModifiedBy>
  <cp:revision>3</cp:revision>
  <dcterms:modified xsi:type="dcterms:W3CDTF">2024-11-14T01:56:03Z</dcterms:modified>
</cp:coreProperties>
</file>