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64" r:id="rId3"/>
    <p:sldId id="265" r:id="rId4"/>
    <p:sldId id="257" r:id="rId5"/>
    <p:sldId id="260" r:id="rId6"/>
    <p:sldId id="262" r:id="rId7"/>
    <p:sldId id="280" r:id="rId8"/>
    <p:sldId id="276" r:id="rId9"/>
    <p:sldId id="278" r:id="rId10"/>
    <p:sldId id="277" r:id="rId11"/>
    <p:sldId id="279" r:id="rId12"/>
    <p:sldId id="258" r:id="rId13"/>
    <p:sldId id="259" r:id="rId14"/>
    <p:sldId id="268" r:id="rId15"/>
    <p:sldId id="269" r:id="rId16"/>
    <p:sldId id="270" r:id="rId17"/>
    <p:sldId id="271" r:id="rId18"/>
    <p:sldId id="273" r:id="rId19"/>
    <p:sldId id="272" r:id="rId20"/>
    <p:sldId id="274"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yse guner" initials="ag" lastIdx="1" clrIdx="0">
    <p:extLst>
      <p:ext uri="{19B8F6BF-5375-455C-9EA6-DF929625EA0E}">
        <p15:presenceInfo xmlns:p15="http://schemas.microsoft.com/office/powerpoint/2012/main" userId="1fa4880738a6378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62" autoAdjust="0"/>
    <p:restoredTop sz="94249" autoAdjust="0"/>
  </p:normalViewPr>
  <p:slideViewPr>
    <p:cSldViewPr snapToGrid="0">
      <p:cViewPr varScale="1">
        <p:scale>
          <a:sx n="63" d="100"/>
          <a:sy n="63" d="100"/>
        </p:scale>
        <p:origin x="73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FD3F1712-CCB6-4E4B-BB67-7BE4545AD77B}" type="datetimeFigureOut">
              <a:rPr lang="tr-TR" smtClean="0"/>
              <a:t>24.05.2021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9DA03D2-1A60-4550-B4E7-77BE1435A483}" type="slidenum">
              <a:rPr lang="tr-TR" smtClean="0"/>
              <a:t>‹#›</a:t>
            </a:fld>
            <a:endParaRPr lang="tr-TR"/>
          </a:p>
        </p:txBody>
      </p:sp>
    </p:spTree>
    <p:extLst>
      <p:ext uri="{BB962C8B-B14F-4D97-AF65-F5344CB8AC3E}">
        <p14:creationId xmlns:p14="http://schemas.microsoft.com/office/powerpoint/2010/main" val="31728312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FD3F1712-CCB6-4E4B-BB67-7BE4545AD77B}" type="datetimeFigureOut">
              <a:rPr lang="tr-TR" smtClean="0"/>
              <a:t>24.05.2021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9DA03D2-1A60-4550-B4E7-77BE1435A483}" type="slidenum">
              <a:rPr lang="tr-TR" smtClean="0"/>
              <a:t>‹#›</a:t>
            </a:fld>
            <a:endParaRPr lang="tr-TR"/>
          </a:p>
        </p:txBody>
      </p:sp>
    </p:spTree>
    <p:extLst>
      <p:ext uri="{BB962C8B-B14F-4D97-AF65-F5344CB8AC3E}">
        <p14:creationId xmlns:p14="http://schemas.microsoft.com/office/powerpoint/2010/main" val="34961778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tr-TR"/>
              <a:t>Asıl başlık stilini düzenlemek için tıklayın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FD3F1712-CCB6-4E4B-BB67-7BE4545AD77B}" type="datetimeFigureOut">
              <a:rPr lang="tr-TR" smtClean="0"/>
              <a:t>24.05.2021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9DA03D2-1A60-4550-B4E7-77BE1435A483}" type="slidenum">
              <a:rPr lang="tr-TR" smtClean="0"/>
              <a:t>‹#›</a:t>
            </a:fld>
            <a:endParaRPr lang="tr-T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404252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FD3F1712-CCB6-4E4B-BB67-7BE4545AD77B}" type="datetimeFigureOut">
              <a:rPr lang="tr-TR" smtClean="0"/>
              <a:t>24.05.2021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9DA03D2-1A60-4550-B4E7-77BE1435A483}" type="slidenum">
              <a:rPr lang="tr-TR" smtClean="0"/>
              <a:t>‹#›</a:t>
            </a:fld>
            <a:endParaRPr lang="tr-TR"/>
          </a:p>
        </p:txBody>
      </p:sp>
    </p:spTree>
    <p:extLst>
      <p:ext uri="{BB962C8B-B14F-4D97-AF65-F5344CB8AC3E}">
        <p14:creationId xmlns:p14="http://schemas.microsoft.com/office/powerpoint/2010/main" val="39655619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tr-TR"/>
              <a:t>Asıl başlık stilini düzenlemek için tıklayın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FD3F1712-CCB6-4E4B-BB67-7BE4545AD77B}" type="datetimeFigureOut">
              <a:rPr lang="tr-TR" smtClean="0"/>
              <a:t>24.05.2021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9DA03D2-1A60-4550-B4E7-77BE1435A483}" type="slidenum">
              <a:rPr lang="tr-TR" smtClean="0"/>
              <a:t>‹#›</a:t>
            </a:fld>
            <a:endParaRPr lang="tr-T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650236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tr-TR"/>
              <a:t>Asıl başlık stilini düzenlemek için tıklayın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FD3F1712-CCB6-4E4B-BB67-7BE4545AD77B}" type="datetimeFigureOut">
              <a:rPr lang="tr-TR" smtClean="0"/>
              <a:t>24.05.2021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9DA03D2-1A60-4550-B4E7-77BE1435A483}" type="slidenum">
              <a:rPr lang="tr-TR" smtClean="0"/>
              <a:t>‹#›</a:t>
            </a:fld>
            <a:endParaRPr lang="tr-TR"/>
          </a:p>
        </p:txBody>
      </p:sp>
    </p:spTree>
    <p:extLst>
      <p:ext uri="{BB962C8B-B14F-4D97-AF65-F5344CB8AC3E}">
        <p14:creationId xmlns:p14="http://schemas.microsoft.com/office/powerpoint/2010/main" val="40569852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FD3F1712-CCB6-4E4B-BB67-7BE4545AD77B}" type="datetimeFigureOut">
              <a:rPr lang="tr-TR" smtClean="0"/>
              <a:t>24.05.2021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9DA03D2-1A60-4550-B4E7-77BE1435A483}" type="slidenum">
              <a:rPr lang="tr-TR" smtClean="0"/>
              <a:t>‹#›</a:t>
            </a:fld>
            <a:endParaRPr lang="tr-TR"/>
          </a:p>
        </p:txBody>
      </p:sp>
    </p:spTree>
    <p:extLst>
      <p:ext uri="{BB962C8B-B14F-4D97-AF65-F5344CB8AC3E}">
        <p14:creationId xmlns:p14="http://schemas.microsoft.com/office/powerpoint/2010/main" val="40404651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FD3F1712-CCB6-4E4B-BB67-7BE4545AD77B}" type="datetimeFigureOut">
              <a:rPr lang="tr-TR" smtClean="0"/>
              <a:t>24.05.2021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9DA03D2-1A60-4550-B4E7-77BE1435A483}" type="slidenum">
              <a:rPr lang="tr-TR" smtClean="0"/>
              <a:t>‹#›</a:t>
            </a:fld>
            <a:endParaRPr lang="tr-TR"/>
          </a:p>
        </p:txBody>
      </p:sp>
    </p:spTree>
    <p:extLst>
      <p:ext uri="{BB962C8B-B14F-4D97-AF65-F5344CB8AC3E}">
        <p14:creationId xmlns:p14="http://schemas.microsoft.com/office/powerpoint/2010/main" val="17251883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FD3F1712-CCB6-4E4B-BB67-7BE4545AD77B}" type="datetimeFigureOut">
              <a:rPr lang="tr-TR" smtClean="0"/>
              <a:t>24.05.2021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9DA03D2-1A60-4550-B4E7-77BE1435A483}" type="slidenum">
              <a:rPr lang="tr-TR" smtClean="0"/>
              <a:t>‹#›</a:t>
            </a:fld>
            <a:endParaRPr lang="tr-TR"/>
          </a:p>
        </p:txBody>
      </p:sp>
    </p:spTree>
    <p:extLst>
      <p:ext uri="{BB962C8B-B14F-4D97-AF65-F5344CB8AC3E}">
        <p14:creationId xmlns:p14="http://schemas.microsoft.com/office/powerpoint/2010/main" val="36779725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FD3F1712-CCB6-4E4B-BB67-7BE4545AD77B}" type="datetimeFigureOut">
              <a:rPr lang="tr-TR" smtClean="0"/>
              <a:t>24.05.2021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9DA03D2-1A60-4550-B4E7-77BE1435A483}" type="slidenum">
              <a:rPr lang="tr-TR" smtClean="0"/>
              <a:t>‹#›</a:t>
            </a:fld>
            <a:endParaRPr lang="tr-TR"/>
          </a:p>
        </p:txBody>
      </p:sp>
    </p:spTree>
    <p:extLst>
      <p:ext uri="{BB962C8B-B14F-4D97-AF65-F5344CB8AC3E}">
        <p14:creationId xmlns:p14="http://schemas.microsoft.com/office/powerpoint/2010/main" val="151179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FD3F1712-CCB6-4E4B-BB67-7BE4545AD77B}" type="datetimeFigureOut">
              <a:rPr lang="tr-TR" smtClean="0"/>
              <a:t>24.05.2021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F9DA03D2-1A60-4550-B4E7-77BE1435A483}" type="slidenum">
              <a:rPr lang="tr-TR" smtClean="0"/>
              <a:t>‹#›</a:t>
            </a:fld>
            <a:endParaRPr lang="tr-TR"/>
          </a:p>
        </p:txBody>
      </p:sp>
    </p:spTree>
    <p:extLst>
      <p:ext uri="{BB962C8B-B14F-4D97-AF65-F5344CB8AC3E}">
        <p14:creationId xmlns:p14="http://schemas.microsoft.com/office/powerpoint/2010/main" val="173549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FD3F1712-CCB6-4E4B-BB67-7BE4545AD77B}" type="datetimeFigureOut">
              <a:rPr lang="tr-TR" smtClean="0"/>
              <a:t>24.05.2021</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F9DA03D2-1A60-4550-B4E7-77BE1435A483}" type="slidenum">
              <a:rPr lang="tr-TR" smtClean="0"/>
              <a:t>‹#›</a:t>
            </a:fld>
            <a:endParaRPr lang="tr-TR"/>
          </a:p>
        </p:txBody>
      </p:sp>
    </p:spTree>
    <p:extLst>
      <p:ext uri="{BB962C8B-B14F-4D97-AF65-F5344CB8AC3E}">
        <p14:creationId xmlns:p14="http://schemas.microsoft.com/office/powerpoint/2010/main" val="1413528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FD3F1712-CCB6-4E4B-BB67-7BE4545AD77B}" type="datetimeFigureOut">
              <a:rPr lang="tr-TR" smtClean="0"/>
              <a:t>24.05.2021</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F9DA03D2-1A60-4550-B4E7-77BE1435A483}" type="slidenum">
              <a:rPr lang="tr-TR" smtClean="0"/>
              <a:t>‹#›</a:t>
            </a:fld>
            <a:endParaRPr lang="tr-TR"/>
          </a:p>
        </p:txBody>
      </p:sp>
    </p:spTree>
    <p:extLst>
      <p:ext uri="{BB962C8B-B14F-4D97-AF65-F5344CB8AC3E}">
        <p14:creationId xmlns:p14="http://schemas.microsoft.com/office/powerpoint/2010/main" val="37957786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3F1712-CCB6-4E4B-BB67-7BE4545AD77B}" type="datetimeFigureOut">
              <a:rPr lang="tr-TR" smtClean="0"/>
              <a:t>24.05.2021</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F9DA03D2-1A60-4550-B4E7-77BE1435A483}" type="slidenum">
              <a:rPr lang="tr-TR" smtClean="0"/>
              <a:t>‹#›</a:t>
            </a:fld>
            <a:endParaRPr lang="tr-TR"/>
          </a:p>
        </p:txBody>
      </p:sp>
    </p:spTree>
    <p:extLst>
      <p:ext uri="{BB962C8B-B14F-4D97-AF65-F5344CB8AC3E}">
        <p14:creationId xmlns:p14="http://schemas.microsoft.com/office/powerpoint/2010/main" val="26232702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tr-TR"/>
              <a:t>Asıl başlık stilini düzenlemek için tıklayın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FD3F1712-CCB6-4E4B-BB67-7BE4545AD77B}" type="datetimeFigureOut">
              <a:rPr lang="tr-TR" smtClean="0"/>
              <a:t>24.05.2021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F9DA03D2-1A60-4550-B4E7-77BE1435A483}" type="slidenum">
              <a:rPr lang="tr-TR" smtClean="0"/>
              <a:t>‹#›</a:t>
            </a:fld>
            <a:endParaRPr lang="tr-TR"/>
          </a:p>
        </p:txBody>
      </p:sp>
    </p:spTree>
    <p:extLst>
      <p:ext uri="{BB962C8B-B14F-4D97-AF65-F5344CB8AC3E}">
        <p14:creationId xmlns:p14="http://schemas.microsoft.com/office/powerpoint/2010/main" val="3673487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F9DA03D2-1A60-4550-B4E7-77BE1435A483}" type="slidenum">
              <a:rPr lang="tr-TR" smtClean="0"/>
              <a:t>‹#›</a:t>
            </a:fld>
            <a:endParaRPr lang="tr-TR"/>
          </a:p>
        </p:txBody>
      </p:sp>
      <p:sp>
        <p:nvSpPr>
          <p:cNvPr id="5" name="Date Placeholder 4"/>
          <p:cNvSpPr>
            <a:spLocks noGrp="1"/>
          </p:cNvSpPr>
          <p:nvPr>
            <p:ph type="dt" sz="half" idx="10"/>
          </p:nvPr>
        </p:nvSpPr>
        <p:spPr/>
        <p:txBody>
          <a:bodyPr/>
          <a:lstStyle/>
          <a:p>
            <a:fld id="{FD3F1712-CCB6-4E4B-BB67-7BE4545AD77B}" type="datetimeFigureOut">
              <a:rPr lang="tr-TR" smtClean="0"/>
              <a:t>24.05.2021</a:t>
            </a:fld>
            <a:endParaRPr lang="tr-TR"/>
          </a:p>
        </p:txBody>
      </p:sp>
    </p:spTree>
    <p:extLst>
      <p:ext uri="{BB962C8B-B14F-4D97-AF65-F5344CB8AC3E}">
        <p14:creationId xmlns:p14="http://schemas.microsoft.com/office/powerpoint/2010/main" val="33748911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D3F1712-CCB6-4E4B-BB67-7BE4545AD77B}" type="datetimeFigureOut">
              <a:rPr lang="tr-TR" smtClean="0"/>
              <a:t>24.05.2021</a:t>
            </a:fld>
            <a:endParaRPr lang="tr-T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9DA03D2-1A60-4550-B4E7-77BE1435A483}" type="slidenum">
              <a:rPr lang="tr-TR" smtClean="0"/>
              <a:t>‹#›</a:t>
            </a:fld>
            <a:endParaRPr lang="tr-TR"/>
          </a:p>
        </p:txBody>
      </p:sp>
    </p:spTree>
    <p:extLst>
      <p:ext uri="{BB962C8B-B14F-4D97-AF65-F5344CB8AC3E}">
        <p14:creationId xmlns:p14="http://schemas.microsoft.com/office/powerpoint/2010/main" val="3563452401"/>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gif"/><Relationship Id="rId1" Type="http://schemas.openxmlformats.org/officeDocument/2006/relationships/slideLayout" Target="../slideLayouts/slideLayout2.xml"/><Relationship Id="rId5" Type="http://schemas.openxmlformats.org/officeDocument/2006/relationships/image" Target="../media/image17.jpg"/><Relationship Id="rId4" Type="http://schemas.openxmlformats.org/officeDocument/2006/relationships/image" Target="../media/image16.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7">
            <a:extLst>
              <a:ext uri="{FF2B5EF4-FFF2-40B4-BE49-F238E27FC236}">
                <a16:creationId xmlns:a16="http://schemas.microsoft.com/office/drawing/2014/main" id="{4F57DB1C-6494-4CC4-A5E8-9319575653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9">
            <a:extLst>
              <a:ext uri="{FF2B5EF4-FFF2-40B4-BE49-F238E27FC236}">
                <a16:creationId xmlns:a16="http://schemas.microsoft.com/office/drawing/2014/main" id="{FFFB778B-5206-4BB0-A468-327E71367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Shape 11">
            <a:extLst>
              <a:ext uri="{FF2B5EF4-FFF2-40B4-BE49-F238E27FC236}">
                <a16:creationId xmlns:a16="http://schemas.microsoft.com/office/drawing/2014/main" id="{E6C0471D-BE03-4D81-BDB5-D510BC0D8A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53379" y="0"/>
            <a:ext cx="5438621" cy="6857999"/>
          </a:xfrm>
          <a:custGeom>
            <a:avLst/>
            <a:gdLst>
              <a:gd name="connsiteX0" fmla="*/ 0 w 5438621"/>
              <a:gd name="connsiteY0" fmla="*/ 0 h 6857999"/>
              <a:gd name="connsiteX1" fmla="*/ 573774 w 5438621"/>
              <a:gd name="connsiteY1" fmla="*/ 0 h 6857999"/>
              <a:gd name="connsiteX2" fmla="*/ 1182808 w 5438621"/>
              <a:gd name="connsiteY2" fmla="*/ 0 h 6857999"/>
              <a:gd name="connsiteX3" fmla="*/ 4537195 w 5438621"/>
              <a:gd name="connsiteY3" fmla="*/ 0 h 6857999"/>
              <a:gd name="connsiteX4" fmla="*/ 5187609 w 5438621"/>
              <a:gd name="connsiteY4" fmla="*/ 0 h 6857999"/>
              <a:gd name="connsiteX5" fmla="*/ 5438621 w 5438621"/>
              <a:gd name="connsiteY5" fmla="*/ 0 h 6857999"/>
              <a:gd name="connsiteX6" fmla="*/ 5438621 w 5438621"/>
              <a:gd name="connsiteY6" fmla="*/ 6857999 h 6857999"/>
              <a:gd name="connsiteX7" fmla="*/ 4802807 w 5438621"/>
              <a:gd name="connsiteY7" fmla="*/ 6857999 h 6857999"/>
              <a:gd name="connsiteX8" fmla="*/ 4537195 w 5438621"/>
              <a:gd name="connsiteY8" fmla="*/ 6857999 h 6857999"/>
              <a:gd name="connsiteX9" fmla="*/ 1182808 w 5438621"/>
              <a:gd name="connsiteY9" fmla="*/ 6857999 h 6857999"/>
              <a:gd name="connsiteX10" fmla="*/ 1049897 w 5438621"/>
              <a:gd name="connsiteY10"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38621" h="6857999">
                <a:moveTo>
                  <a:pt x="0" y="0"/>
                </a:moveTo>
                <a:lnTo>
                  <a:pt x="573774" y="0"/>
                </a:lnTo>
                <a:lnTo>
                  <a:pt x="1182808" y="0"/>
                </a:lnTo>
                <a:lnTo>
                  <a:pt x="4537195" y="0"/>
                </a:lnTo>
                <a:lnTo>
                  <a:pt x="5187609" y="0"/>
                </a:lnTo>
                <a:lnTo>
                  <a:pt x="5438621" y="0"/>
                </a:lnTo>
                <a:lnTo>
                  <a:pt x="5438621" y="6857999"/>
                </a:lnTo>
                <a:lnTo>
                  <a:pt x="4802807" y="6857999"/>
                </a:lnTo>
                <a:lnTo>
                  <a:pt x="4537195" y="6857999"/>
                </a:lnTo>
                <a:lnTo>
                  <a:pt x="1182808" y="6857999"/>
                </a:lnTo>
                <a:lnTo>
                  <a:pt x="1049897" y="6857999"/>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21" name="Straight Connector 13">
            <a:extLst>
              <a:ext uri="{FF2B5EF4-FFF2-40B4-BE49-F238E27FC236}">
                <a16:creationId xmlns:a16="http://schemas.microsoft.com/office/drawing/2014/main" id="{22721A85-1EA4-4D87-97AB-0BB4AB78F92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678143" y="0"/>
            <a:ext cx="860630" cy="6857999"/>
          </a:xfrm>
          <a:prstGeom prst="line">
            <a:avLst/>
          </a:prstGeom>
          <a:ln w="15875" cap="sq">
            <a:solidFill>
              <a:schemeClr val="accent1"/>
            </a:solidFill>
            <a:beve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E5E836EB-03CD-4BA5-A751-21D2ACC283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453743" y="3483429"/>
            <a:ext cx="6738258" cy="3374570"/>
          </a:xfrm>
          <a:prstGeom prst="line">
            <a:avLst/>
          </a:prstGeom>
          <a:ln w="9525">
            <a:solidFill>
              <a:schemeClr val="accent1">
                <a:lumMod val="60000"/>
                <a:lumOff val="40000"/>
                <a:alpha val="80000"/>
              </a:schemeClr>
            </a:solidFill>
          </a:ln>
        </p:spPr>
        <p:style>
          <a:lnRef idx="2">
            <a:schemeClr val="accent1"/>
          </a:lnRef>
          <a:fillRef idx="0">
            <a:schemeClr val="accent1"/>
          </a:fillRef>
          <a:effectRef idx="1">
            <a:schemeClr val="accent1"/>
          </a:effectRef>
          <a:fontRef idx="minor">
            <a:schemeClr val="tx1"/>
          </a:fontRef>
        </p:style>
      </p:cxnSp>
      <p:sp>
        <p:nvSpPr>
          <p:cNvPr id="3" name="Alt Başlık 2">
            <a:extLst>
              <a:ext uri="{FF2B5EF4-FFF2-40B4-BE49-F238E27FC236}">
                <a16:creationId xmlns:a16="http://schemas.microsoft.com/office/drawing/2014/main" id="{9609B240-4FC4-4FF2-A514-EBDBDA784977}"/>
              </a:ext>
            </a:extLst>
          </p:cNvPr>
          <p:cNvSpPr>
            <a:spLocks noGrp="1"/>
          </p:cNvSpPr>
          <p:nvPr>
            <p:ph type="subTitle" idx="1"/>
          </p:nvPr>
        </p:nvSpPr>
        <p:spPr>
          <a:xfrm>
            <a:off x="7534654" y="1892300"/>
            <a:ext cx="3827612" cy="2989189"/>
          </a:xfrm>
        </p:spPr>
        <p:txBody>
          <a:bodyPr anchor="ctr">
            <a:normAutofit/>
          </a:bodyPr>
          <a:lstStyle/>
          <a:p>
            <a:pPr algn="ctr"/>
            <a:r>
              <a:rPr lang="tr-TR" sz="2000" dirty="0">
                <a:solidFill>
                  <a:srgbClr val="FFFFFF"/>
                </a:solidFill>
              </a:rPr>
              <a:t>1030520794 AYŞE GÜNER</a:t>
            </a:r>
          </a:p>
          <a:p>
            <a:pPr algn="ctr"/>
            <a:r>
              <a:rPr lang="tr-TR" sz="2000" dirty="0">
                <a:solidFill>
                  <a:srgbClr val="FFFFFF"/>
                </a:solidFill>
              </a:rPr>
              <a:t>1030522891 GİZEM TIRAŞ</a:t>
            </a:r>
          </a:p>
          <a:p>
            <a:pPr algn="ctr"/>
            <a:r>
              <a:rPr lang="tr-TR" sz="2000" dirty="0">
                <a:solidFill>
                  <a:srgbClr val="FFFFFF"/>
                </a:solidFill>
              </a:rPr>
              <a:t>1030520740 MELİKE ÖZKAN</a:t>
            </a:r>
          </a:p>
          <a:p>
            <a:pPr algn="ctr"/>
            <a:r>
              <a:rPr lang="tr-TR" sz="2000" dirty="0">
                <a:solidFill>
                  <a:srgbClr val="FFFFFF"/>
                </a:solidFill>
              </a:rPr>
              <a:t>1030521010 İHSAN BÜYÜKURVAY</a:t>
            </a:r>
          </a:p>
          <a:p>
            <a:pPr algn="l"/>
            <a:endParaRPr lang="tr-TR" sz="2000" dirty="0">
              <a:solidFill>
                <a:srgbClr val="FFFFFF"/>
              </a:solidFill>
            </a:endParaRPr>
          </a:p>
        </p:txBody>
      </p:sp>
      <p:sp>
        <p:nvSpPr>
          <p:cNvPr id="18" name="Isosceles Triangle 17">
            <a:extLst>
              <a:ext uri="{FF2B5EF4-FFF2-40B4-BE49-F238E27FC236}">
                <a16:creationId xmlns:a16="http://schemas.microsoft.com/office/drawing/2014/main" id="{A27691EB-14CF-4237-B5EB-C94B92677A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1349404" y="0"/>
            <a:ext cx="842596" cy="5666154"/>
          </a:xfrm>
          <a:prstGeom prst="triangle">
            <a:avLst>
              <a:gd name="adj" fmla="val 100000"/>
            </a:avLst>
          </a:prstGeom>
          <a:solidFill>
            <a:schemeClr val="accent2">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Başlık 1">
            <a:extLst>
              <a:ext uri="{FF2B5EF4-FFF2-40B4-BE49-F238E27FC236}">
                <a16:creationId xmlns:a16="http://schemas.microsoft.com/office/drawing/2014/main" id="{61A5AA30-258B-44E0-B2D3-0905C972EAF7}"/>
              </a:ext>
            </a:extLst>
          </p:cNvPr>
          <p:cNvSpPr>
            <a:spLocks noGrp="1"/>
          </p:cNvSpPr>
          <p:nvPr>
            <p:ph type="ctrTitle"/>
          </p:nvPr>
        </p:nvSpPr>
        <p:spPr>
          <a:xfrm>
            <a:off x="829734" y="854529"/>
            <a:ext cx="5799665" cy="5148943"/>
          </a:xfrm>
        </p:spPr>
        <p:txBody>
          <a:bodyPr anchor="ctr">
            <a:normAutofit/>
          </a:bodyPr>
          <a:lstStyle/>
          <a:p>
            <a:r>
              <a:rPr lang="tr-TR" sz="6000" dirty="0"/>
              <a:t>Fiyat Karşılaştırma Uygulaması</a:t>
            </a:r>
          </a:p>
        </p:txBody>
      </p:sp>
    </p:spTree>
    <p:extLst>
      <p:ext uri="{BB962C8B-B14F-4D97-AF65-F5344CB8AC3E}">
        <p14:creationId xmlns:p14="http://schemas.microsoft.com/office/powerpoint/2010/main" val="358376733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46C4E96-BD8F-416F-94D0-F8BBCE947EC7}"/>
              </a:ext>
            </a:extLst>
          </p:cNvPr>
          <p:cNvSpPr>
            <a:spLocks noGrp="1"/>
          </p:cNvSpPr>
          <p:nvPr>
            <p:ph type="title"/>
          </p:nvPr>
        </p:nvSpPr>
        <p:spPr/>
        <p:txBody>
          <a:bodyPr/>
          <a:lstStyle/>
          <a:p>
            <a:r>
              <a:rPr lang="tr-TR" dirty="0"/>
              <a:t>Entity-Relationship Diyagramı</a:t>
            </a:r>
          </a:p>
        </p:txBody>
      </p:sp>
      <p:pic>
        <p:nvPicPr>
          <p:cNvPr id="5" name="İçerik Yer Tutucusu 4">
            <a:extLst>
              <a:ext uri="{FF2B5EF4-FFF2-40B4-BE49-F238E27FC236}">
                <a16:creationId xmlns:a16="http://schemas.microsoft.com/office/drawing/2014/main" id="{7E43B65B-8EB1-4EF6-BC02-58BE6DCDDDB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1274" y="1631421"/>
            <a:ext cx="7048788" cy="5226579"/>
          </a:xfrm>
        </p:spPr>
      </p:pic>
    </p:spTree>
    <p:extLst>
      <p:ext uri="{BB962C8B-B14F-4D97-AF65-F5344CB8AC3E}">
        <p14:creationId xmlns:p14="http://schemas.microsoft.com/office/powerpoint/2010/main" val="218235619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03AE127-802C-459A-A612-DB85B67F0D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FBFF96D3-E7C7-47E7-9C06-16B09148C782}"/>
              </a:ext>
            </a:extLst>
          </p:cNvPr>
          <p:cNvSpPr>
            <a:spLocks noGrp="1"/>
          </p:cNvSpPr>
          <p:nvPr>
            <p:ph type="title"/>
          </p:nvPr>
        </p:nvSpPr>
        <p:spPr>
          <a:xfrm>
            <a:off x="1043950" y="1179151"/>
            <a:ext cx="3300646" cy="4463889"/>
          </a:xfrm>
        </p:spPr>
        <p:txBody>
          <a:bodyPr anchor="ctr">
            <a:normAutofit/>
          </a:bodyPr>
          <a:lstStyle/>
          <a:p>
            <a:r>
              <a:rPr lang="tr-TR"/>
              <a:t>Entity-Relationships</a:t>
            </a:r>
            <a:endParaRPr lang="tr-TR" dirty="0"/>
          </a:p>
        </p:txBody>
      </p:sp>
      <p:sp>
        <p:nvSpPr>
          <p:cNvPr id="10" name="Isosceles Triangle 9">
            <a:extLst>
              <a:ext uri="{FF2B5EF4-FFF2-40B4-BE49-F238E27FC236}">
                <a16:creationId xmlns:a16="http://schemas.microsoft.com/office/drawing/2014/main" id="{9323D83D-50D6-4040-A58B-FCEA340F88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cxnSp>
        <p:nvCxnSpPr>
          <p:cNvPr id="12" name="Straight Connector 11">
            <a:extLst>
              <a:ext uri="{FF2B5EF4-FFF2-40B4-BE49-F238E27FC236}">
                <a16:creationId xmlns:a16="http://schemas.microsoft.com/office/drawing/2014/main" id="{1A1FE6BB-DFB2-4080-9B5E-076EF5DDE6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6670" y="1442595"/>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3" name="İçerik Yer Tutucusu 2">
            <a:extLst>
              <a:ext uri="{FF2B5EF4-FFF2-40B4-BE49-F238E27FC236}">
                <a16:creationId xmlns:a16="http://schemas.microsoft.com/office/drawing/2014/main" id="{7D9A0E44-E7BF-41AB-8CAB-F43DF36F7910}"/>
              </a:ext>
            </a:extLst>
          </p:cNvPr>
          <p:cNvSpPr>
            <a:spLocks noGrp="1"/>
          </p:cNvSpPr>
          <p:nvPr>
            <p:ph idx="1"/>
          </p:nvPr>
        </p:nvSpPr>
        <p:spPr>
          <a:xfrm>
            <a:off x="4978918" y="1109145"/>
            <a:ext cx="6341016" cy="4603900"/>
          </a:xfrm>
        </p:spPr>
        <p:txBody>
          <a:bodyPr anchor="ctr">
            <a:normAutofit/>
          </a:bodyPr>
          <a:lstStyle/>
          <a:p>
            <a:r>
              <a:rPr lang="tr-TR"/>
              <a:t>Diyagramda gördüğümüz entity-relationship ilişkilerine bakacak olursak</a:t>
            </a:r>
            <a:r>
              <a:rPr lang="en-US"/>
              <a:t>;</a:t>
            </a:r>
          </a:p>
          <a:p>
            <a:r>
              <a:rPr lang="en-US"/>
              <a:t>User ve Urun</a:t>
            </a:r>
            <a:r>
              <a:rPr lang="tr-TR"/>
              <a:t>_bilgi entityleri arasında many to many ilişkisi vardır. Birden fazla user birden fazla user birden fazla arama yapabilir.</a:t>
            </a:r>
          </a:p>
          <a:p>
            <a:r>
              <a:rPr lang="tr-TR"/>
              <a:t> Urun_bilgi ve Urun entityleri arasındad one to many ilişkisi vardır. Birden fazla ürünün sadece bir tane ürün bilgisi oolabilir.</a:t>
            </a:r>
          </a:p>
          <a:p>
            <a:r>
              <a:rPr lang="tr-TR"/>
              <a:t>Satıcı ve Urun entityleri arasında one to many ilikisi vardır. Bir satıcının birden fazla ürünü olabilir.</a:t>
            </a:r>
          </a:p>
          <a:p>
            <a:endParaRPr lang="en-US"/>
          </a:p>
          <a:p>
            <a:endParaRPr lang="tr-TR" dirty="0"/>
          </a:p>
        </p:txBody>
      </p:sp>
      <p:sp>
        <p:nvSpPr>
          <p:cNvPr id="16" name="Isosceles Triangle 13">
            <a:extLst>
              <a:ext uri="{FF2B5EF4-FFF2-40B4-BE49-F238E27FC236}">
                <a16:creationId xmlns:a16="http://schemas.microsoft.com/office/drawing/2014/main" id="{F10FD715-4DCE-4779-B634-EC78315EA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1364139" y="0"/>
            <a:ext cx="842596" cy="4616289"/>
          </a:xfrm>
          <a:prstGeom prst="triangle">
            <a:avLst>
              <a:gd name="adj" fmla="val 10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6636556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DF4D7F6-81B5-452A-9CE6-76D81F91D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7CB28FC5-D13D-46FE-8723-458BBBC1DB92}"/>
              </a:ext>
            </a:extLst>
          </p:cNvPr>
          <p:cNvSpPr>
            <a:spLocks noGrp="1"/>
          </p:cNvSpPr>
          <p:nvPr>
            <p:ph type="title"/>
          </p:nvPr>
        </p:nvSpPr>
        <p:spPr>
          <a:xfrm>
            <a:off x="1333502" y="609600"/>
            <a:ext cx="8596668" cy="1320800"/>
          </a:xfrm>
        </p:spPr>
        <p:txBody>
          <a:bodyPr>
            <a:normAutofit/>
          </a:bodyPr>
          <a:lstStyle/>
          <a:p>
            <a:r>
              <a:rPr lang="tr-TR" dirty="0"/>
              <a:t>Projede Kullanılan Teknolojiler</a:t>
            </a:r>
          </a:p>
        </p:txBody>
      </p:sp>
      <p:sp>
        <p:nvSpPr>
          <p:cNvPr id="10" name="Isosceles Triangle 9">
            <a:extLst>
              <a:ext uri="{FF2B5EF4-FFF2-40B4-BE49-F238E27FC236}">
                <a16:creationId xmlns:a16="http://schemas.microsoft.com/office/drawing/2014/main" id="{4600514D-20FB-4559-97DC-D1DC39E6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Isosceles Triangle 11">
            <a:extLst>
              <a:ext uri="{FF2B5EF4-FFF2-40B4-BE49-F238E27FC236}">
                <a16:creationId xmlns:a16="http://schemas.microsoft.com/office/drawing/2014/main" id="{266F638A-E405-4AC0-B984-72E5813B0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8534" y="3818467"/>
            <a:ext cx="4450292" cy="3039533"/>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cxnSp>
        <p:nvCxnSpPr>
          <p:cNvPr id="14" name="Straight Connector 13">
            <a:extLst>
              <a:ext uri="{FF2B5EF4-FFF2-40B4-BE49-F238E27FC236}">
                <a16:creationId xmlns:a16="http://schemas.microsoft.com/office/drawing/2014/main" id="{7D1CBE93-B17D-4509-843C-82287C3803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134600" y="0"/>
            <a:ext cx="1727200" cy="6858000"/>
          </a:xfrm>
          <a:prstGeom prst="line">
            <a:avLst/>
          </a:prstGeom>
          <a:ln w="15875" cap="sq">
            <a:solidFill>
              <a:schemeClr val="accent2"/>
            </a:solidFill>
            <a:beve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AE6277B4-6A43-48AB-89B2-3442221619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15875">
            <a:solidFill>
              <a:schemeClr val="accent1"/>
            </a:solidFill>
          </a:ln>
        </p:spPr>
        <p:style>
          <a:lnRef idx="2">
            <a:schemeClr val="accent1"/>
          </a:lnRef>
          <a:fillRef idx="0">
            <a:schemeClr val="accent1"/>
          </a:fillRef>
          <a:effectRef idx="1">
            <a:schemeClr val="accent1"/>
          </a:effectRef>
          <a:fontRef idx="minor">
            <a:schemeClr val="tx1"/>
          </a:fontRef>
        </p:style>
      </p:cxnSp>
      <p:sp>
        <p:nvSpPr>
          <p:cNvPr id="3" name="İçerik Yer Tutucusu 2">
            <a:extLst>
              <a:ext uri="{FF2B5EF4-FFF2-40B4-BE49-F238E27FC236}">
                <a16:creationId xmlns:a16="http://schemas.microsoft.com/office/drawing/2014/main" id="{01C11EA1-ADB5-43EA-A5F8-9E6E7E062C18}"/>
              </a:ext>
            </a:extLst>
          </p:cNvPr>
          <p:cNvSpPr>
            <a:spLocks noGrp="1"/>
          </p:cNvSpPr>
          <p:nvPr>
            <p:ph idx="1"/>
          </p:nvPr>
        </p:nvSpPr>
        <p:spPr>
          <a:xfrm>
            <a:off x="1333502" y="2160590"/>
            <a:ext cx="8470898" cy="3429260"/>
          </a:xfrm>
        </p:spPr>
        <p:txBody>
          <a:bodyPr>
            <a:normAutofit/>
          </a:bodyPr>
          <a:lstStyle/>
          <a:p>
            <a:pPr marL="342900" lvl="0" indent="-342900">
              <a:spcAft>
                <a:spcPts val="800"/>
              </a:spcAft>
              <a:buSzPts val="1200"/>
              <a:buFont typeface="Symbol" panose="05050102010706020507" pitchFamily="18" charset="2"/>
              <a:buChar char=""/>
            </a:pPr>
            <a:r>
              <a:rPr lang="tr-TR" b="1" dirty="0" err="1">
                <a:effectLst/>
                <a:ea typeface="Calibri" panose="020F0502020204030204" pitchFamily="34" charset="0"/>
                <a:cs typeface="Times New Roman" panose="02020603050405020304" pitchFamily="18" charset="0"/>
              </a:rPr>
              <a:t>Android</a:t>
            </a:r>
            <a:r>
              <a:rPr lang="tr-TR" b="1" dirty="0">
                <a:effectLst/>
                <a:ea typeface="Calibri" panose="020F0502020204030204" pitchFamily="34" charset="0"/>
                <a:cs typeface="Times New Roman" panose="02020603050405020304" pitchFamily="18" charset="0"/>
              </a:rPr>
              <a:t> </a:t>
            </a:r>
            <a:r>
              <a:rPr lang="tr-TR" b="1" dirty="0" err="1">
                <a:effectLst/>
                <a:ea typeface="Calibri" panose="020F0502020204030204" pitchFamily="34" charset="0"/>
                <a:cs typeface="Times New Roman" panose="02020603050405020304" pitchFamily="18" charset="0"/>
              </a:rPr>
              <a:t>Studio</a:t>
            </a:r>
            <a:r>
              <a:rPr lang="tr-TR" b="1" dirty="0">
                <a:effectLst/>
                <a:ea typeface="Calibri" panose="020F0502020204030204" pitchFamily="34" charset="0"/>
                <a:cs typeface="Times New Roman" panose="02020603050405020304" pitchFamily="18" charset="0"/>
              </a:rPr>
              <a:t> SDK</a:t>
            </a:r>
            <a:endParaRPr lang="tr-TR" dirty="0">
              <a:effectLst/>
              <a:ea typeface="Calibri" panose="020F0502020204030204" pitchFamily="34" charset="0"/>
              <a:cs typeface="Times New Roman" panose="02020603050405020304" pitchFamily="18" charset="0"/>
            </a:endParaRPr>
          </a:p>
          <a:p>
            <a:pPr marL="498475">
              <a:spcAft>
                <a:spcPts val="800"/>
              </a:spcAft>
            </a:pPr>
            <a:r>
              <a:rPr lang="tr-TR" dirty="0" err="1">
                <a:effectLst/>
                <a:ea typeface="Calibri" panose="020F0502020204030204" pitchFamily="34" charset="0"/>
                <a:cs typeface="Calibri" panose="020F0502020204030204" pitchFamily="34" charset="0"/>
              </a:rPr>
              <a:t>Android</a:t>
            </a:r>
            <a:r>
              <a:rPr lang="tr-TR" dirty="0">
                <a:effectLst/>
                <a:ea typeface="Calibri" panose="020F0502020204030204" pitchFamily="34" charset="0"/>
                <a:cs typeface="Calibri" panose="020F0502020204030204" pitchFamily="34" charset="0"/>
              </a:rPr>
              <a:t> </a:t>
            </a:r>
            <a:r>
              <a:rPr lang="tr-TR" dirty="0" err="1">
                <a:effectLst/>
                <a:ea typeface="Calibri" panose="020F0502020204030204" pitchFamily="34" charset="0"/>
                <a:cs typeface="Calibri" panose="020F0502020204030204" pitchFamily="34" charset="0"/>
              </a:rPr>
              <a:t>Studio</a:t>
            </a:r>
            <a:r>
              <a:rPr lang="tr-TR" dirty="0">
                <a:effectLst/>
                <a:ea typeface="Calibri" panose="020F0502020204030204" pitchFamily="34" charset="0"/>
                <a:cs typeface="Calibri" panose="020F0502020204030204" pitchFamily="34" charset="0"/>
              </a:rPr>
              <a:t>, yazılımcılar için geliştirilmiş bir </a:t>
            </a:r>
            <a:r>
              <a:rPr lang="tr-TR" dirty="0" err="1">
                <a:effectLst/>
                <a:ea typeface="Calibri" panose="020F0502020204030204" pitchFamily="34" charset="0"/>
                <a:cs typeface="Calibri" panose="020F0502020204030204" pitchFamily="34" charset="0"/>
              </a:rPr>
              <a:t>SDK’dır</a:t>
            </a:r>
            <a:r>
              <a:rPr lang="tr-TR" dirty="0">
                <a:effectLst/>
                <a:ea typeface="Calibri" panose="020F0502020204030204" pitchFamily="34" charset="0"/>
                <a:cs typeface="Calibri" panose="020F0502020204030204" pitchFamily="34" charset="0"/>
              </a:rPr>
              <a:t>. Bu ortamda yazılımcılar mobil cihazlara uygun uygulamalar oluşturabilmektedir. </a:t>
            </a:r>
          </a:p>
          <a:p>
            <a:pPr marL="498475">
              <a:spcAft>
                <a:spcPts val="800"/>
              </a:spcAft>
            </a:pPr>
            <a:r>
              <a:rPr lang="tr-TR" dirty="0">
                <a:effectLst/>
                <a:ea typeface="Calibri" panose="020F0502020204030204" pitchFamily="34" charset="0"/>
                <a:cs typeface="Calibri" panose="020F0502020204030204" pitchFamily="34" charset="0"/>
              </a:rPr>
              <a:t>Ayrıca tasarladığımız uygulama </a:t>
            </a:r>
            <a:r>
              <a:rPr lang="tr-TR" dirty="0" err="1">
                <a:effectLst/>
                <a:ea typeface="Calibri" panose="020F0502020204030204" pitchFamily="34" charset="0"/>
                <a:cs typeface="Calibri" panose="020F0502020204030204" pitchFamily="34" charset="0"/>
              </a:rPr>
              <a:t>Android</a:t>
            </a:r>
            <a:r>
              <a:rPr lang="tr-TR" dirty="0">
                <a:effectLst/>
                <a:ea typeface="Calibri" panose="020F0502020204030204" pitchFamily="34" charset="0"/>
                <a:cs typeface="Calibri" panose="020F0502020204030204" pitchFamily="34" charset="0"/>
              </a:rPr>
              <a:t> </a:t>
            </a:r>
            <a:r>
              <a:rPr lang="tr-TR" dirty="0" err="1">
                <a:ea typeface="Calibri" panose="020F0502020204030204" pitchFamily="34" charset="0"/>
                <a:cs typeface="Calibri" panose="020F0502020204030204" pitchFamily="34" charset="0"/>
              </a:rPr>
              <a:t>S</a:t>
            </a:r>
            <a:r>
              <a:rPr lang="tr-TR" dirty="0" err="1">
                <a:effectLst/>
                <a:ea typeface="Calibri" panose="020F0502020204030204" pitchFamily="34" charset="0"/>
                <a:cs typeface="Calibri" panose="020F0502020204030204" pitchFamily="34" charset="0"/>
              </a:rPr>
              <a:t>tudio’nun</a:t>
            </a:r>
            <a:r>
              <a:rPr lang="tr-TR" dirty="0">
                <a:effectLst/>
                <a:ea typeface="Calibri" panose="020F0502020204030204" pitchFamily="34" charset="0"/>
                <a:cs typeface="Calibri" panose="020F0502020204030204" pitchFamily="34" charset="0"/>
              </a:rPr>
              <a:t> içerisindeki </a:t>
            </a:r>
            <a:r>
              <a:rPr lang="tr-TR" dirty="0" err="1">
                <a:effectLst/>
                <a:ea typeface="Calibri" panose="020F0502020204030204" pitchFamily="34" charset="0"/>
                <a:cs typeface="Calibri" panose="020F0502020204030204" pitchFamily="34" charset="0"/>
              </a:rPr>
              <a:t>emulator</a:t>
            </a:r>
            <a:r>
              <a:rPr lang="tr-TR" dirty="0">
                <a:effectLst/>
                <a:ea typeface="Calibri" panose="020F0502020204030204" pitchFamily="34" charset="0"/>
                <a:cs typeface="Calibri" panose="020F0502020204030204" pitchFamily="34" charset="0"/>
              </a:rPr>
              <a:t> kullanılarak test edilebilir. </a:t>
            </a:r>
          </a:p>
          <a:p>
            <a:pPr marL="498475">
              <a:spcAft>
                <a:spcPts val="800"/>
              </a:spcAft>
            </a:pPr>
            <a:r>
              <a:rPr lang="tr-TR" dirty="0">
                <a:ea typeface="Calibri" panose="020F0502020204030204" pitchFamily="34" charset="0"/>
                <a:cs typeface="Calibri" panose="020F0502020204030204" pitchFamily="34" charset="0"/>
              </a:rPr>
              <a:t>Projemizde </a:t>
            </a:r>
            <a:r>
              <a:rPr lang="tr-TR" dirty="0" err="1">
                <a:ea typeface="Calibri" panose="020F0502020204030204" pitchFamily="34" charset="0"/>
                <a:cs typeface="Calibri" panose="020F0502020204030204" pitchFamily="34" charset="0"/>
              </a:rPr>
              <a:t>Android</a:t>
            </a:r>
            <a:r>
              <a:rPr lang="tr-TR" dirty="0">
                <a:ea typeface="Calibri" panose="020F0502020204030204" pitchFamily="34" charset="0"/>
                <a:cs typeface="Calibri" panose="020F0502020204030204" pitchFamily="34" charset="0"/>
              </a:rPr>
              <a:t> </a:t>
            </a:r>
            <a:r>
              <a:rPr lang="tr-TR" dirty="0" err="1">
                <a:ea typeface="Calibri" panose="020F0502020204030204" pitchFamily="34" charset="0"/>
                <a:cs typeface="Calibri" panose="020F0502020204030204" pitchFamily="34" charset="0"/>
              </a:rPr>
              <a:t>Studio’yu</a:t>
            </a:r>
            <a:r>
              <a:rPr lang="tr-TR" dirty="0">
                <a:ea typeface="Calibri" panose="020F0502020204030204" pitchFamily="34" charset="0"/>
                <a:cs typeface="Calibri" panose="020F0502020204030204" pitchFamily="34" charset="0"/>
              </a:rPr>
              <a:t> kullanmak istememizin bir diğer sebebi ise proje için kullanacağımız </a:t>
            </a:r>
            <a:r>
              <a:rPr lang="tr-TR" dirty="0" err="1">
                <a:ea typeface="Calibri" panose="020F0502020204030204" pitchFamily="34" charset="0"/>
                <a:cs typeface="Calibri" panose="020F0502020204030204" pitchFamily="34" charset="0"/>
              </a:rPr>
              <a:t>firebase</a:t>
            </a:r>
            <a:r>
              <a:rPr lang="tr-TR" dirty="0">
                <a:ea typeface="Calibri" panose="020F0502020204030204" pitchFamily="34" charset="0"/>
                <a:cs typeface="Calibri" panose="020F0502020204030204" pitchFamily="34" charset="0"/>
              </a:rPr>
              <a:t> </a:t>
            </a:r>
            <a:r>
              <a:rPr lang="tr-TR" dirty="0" err="1">
                <a:ea typeface="Calibri" panose="020F0502020204030204" pitchFamily="34" charset="0"/>
                <a:cs typeface="Calibri" panose="020F0502020204030204" pitchFamily="34" charset="0"/>
              </a:rPr>
              <a:t>veritabanı</a:t>
            </a:r>
            <a:r>
              <a:rPr lang="tr-TR" dirty="0">
                <a:ea typeface="Calibri" panose="020F0502020204030204" pitchFamily="34" charset="0"/>
                <a:cs typeface="Calibri" panose="020F0502020204030204" pitchFamily="34" charset="0"/>
              </a:rPr>
              <a:t> ile uyumlu olması ve kolay işlem yapılabilmesidir.</a:t>
            </a:r>
            <a:endParaRPr lang="tr-TR" dirty="0">
              <a:effectLst/>
              <a:ea typeface="Calibri" panose="020F0502020204030204" pitchFamily="34" charset="0"/>
              <a:cs typeface="Times New Roman" panose="02020603050405020304" pitchFamily="18" charset="0"/>
            </a:endParaRPr>
          </a:p>
          <a:p>
            <a:endParaRPr lang="tr-TR" dirty="0"/>
          </a:p>
        </p:txBody>
      </p:sp>
      <p:sp>
        <p:nvSpPr>
          <p:cNvPr id="18" name="Rectangle 27">
            <a:extLst>
              <a:ext uri="{FF2B5EF4-FFF2-40B4-BE49-F238E27FC236}">
                <a16:creationId xmlns:a16="http://schemas.microsoft.com/office/drawing/2014/main" id="{27B538D5-95DB-47ED-9CB4-34AE5BF78E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25641" y="0"/>
            <a:ext cx="1766359" cy="685800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pic>
        <p:nvPicPr>
          <p:cNvPr id="6" name="Resim 5">
            <a:extLst>
              <a:ext uri="{FF2B5EF4-FFF2-40B4-BE49-F238E27FC236}">
                <a16:creationId xmlns:a16="http://schemas.microsoft.com/office/drawing/2014/main" id="{0CBB6388-20D1-44F1-99E7-58B64880A4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55777" y="454973"/>
            <a:ext cx="2137906" cy="1626353"/>
          </a:xfrm>
          <a:prstGeom prst="rect">
            <a:avLst/>
          </a:prstGeom>
        </p:spPr>
      </p:pic>
    </p:spTree>
    <p:extLst>
      <p:ext uri="{BB962C8B-B14F-4D97-AF65-F5344CB8AC3E}">
        <p14:creationId xmlns:p14="http://schemas.microsoft.com/office/powerpoint/2010/main" val="10110524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İçerik Yer Tutucusu 2">
            <a:extLst>
              <a:ext uri="{FF2B5EF4-FFF2-40B4-BE49-F238E27FC236}">
                <a16:creationId xmlns:a16="http://schemas.microsoft.com/office/drawing/2014/main" id="{F0557BCE-7D4F-452E-A12E-434190EA32B6}"/>
              </a:ext>
            </a:extLst>
          </p:cNvPr>
          <p:cNvSpPr>
            <a:spLocks noGrp="1"/>
          </p:cNvSpPr>
          <p:nvPr>
            <p:ph idx="1"/>
          </p:nvPr>
        </p:nvSpPr>
        <p:spPr>
          <a:xfrm>
            <a:off x="1342211" y="1289732"/>
            <a:ext cx="8596668" cy="3880773"/>
          </a:xfrm>
        </p:spPr>
        <p:txBody>
          <a:bodyPr>
            <a:normAutofit lnSpcReduction="10000"/>
          </a:bodyPr>
          <a:lstStyle/>
          <a:p>
            <a:pPr marL="457200">
              <a:spcAft>
                <a:spcPts val="800"/>
              </a:spcAft>
              <a:buFont typeface="Arial" panose="020B0604020202020204" pitchFamily="34" charset="0"/>
              <a:buChar char="•"/>
            </a:pPr>
            <a:r>
              <a:rPr lang="tr-TR" b="1" dirty="0">
                <a:effectLst/>
                <a:ea typeface="Calibri" panose="020F0502020204030204" pitchFamily="34" charset="0"/>
                <a:cs typeface="Times New Roman" panose="02020603050405020304" pitchFamily="18" charset="0"/>
              </a:rPr>
              <a:t>Konum Öğrenme ve Barkod Okuma</a:t>
            </a:r>
          </a:p>
          <a:p>
            <a:pPr marL="457200">
              <a:spcAft>
                <a:spcPts val="800"/>
              </a:spcAft>
            </a:pPr>
            <a:r>
              <a:rPr lang="tr-TR" dirty="0" err="1">
                <a:effectLst/>
                <a:ea typeface="Calibri" panose="020F0502020204030204" pitchFamily="34" charset="0"/>
                <a:cs typeface="Times New Roman" panose="02020603050405020304" pitchFamily="18" charset="0"/>
              </a:rPr>
              <a:t>Android</a:t>
            </a:r>
            <a:r>
              <a:rPr lang="tr-TR" dirty="0">
                <a:effectLst/>
                <a:ea typeface="Calibri" panose="020F0502020204030204" pitchFamily="34" charset="0"/>
                <a:cs typeface="Times New Roman" panose="02020603050405020304" pitchFamily="18" charset="0"/>
              </a:rPr>
              <a:t> </a:t>
            </a:r>
            <a:r>
              <a:rPr lang="tr-TR" dirty="0" err="1">
                <a:effectLst/>
                <a:ea typeface="Calibri" panose="020F0502020204030204" pitchFamily="34" charset="0"/>
                <a:cs typeface="Times New Roman" panose="02020603050405020304" pitchFamily="18" charset="0"/>
              </a:rPr>
              <a:t>Studioda</a:t>
            </a:r>
            <a:r>
              <a:rPr lang="tr-TR" dirty="0">
                <a:effectLst/>
                <a:ea typeface="Calibri" panose="020F0502020204030204" pitchFamily="34" charset="0"/>
                <a:cs typeface="Times New Roman" panose="02020603050405020304" pitchFamily="18" charset="0"/>
              </a:rPr>
              <a:t> bulunan </a:t>
            </a:r>
            <a:r>
              <a:rPr lang="tr-TR" dirty="0" err="1">
                <a:effectLst/>
                <a:ea typeface="Calibri" panose="020F0502020204030204" pitchFamily="34" charset="0"/>
                <a:cs typeface="Times New Roman" panose="02020603050405020304" pitchFamily="18" charset="0"/>
              </a:rPr>
              <a:t>LocationL</a:t>
            </a:r>
            <a:r>
              <a:rPr lang="tr-TR" dirty="0" err="1">
                <a:ea typeface="Calibri" panose="020F0502020204030204" pitchFamily="34" charset="0"/>
                <a:cs typeface="Times New Roman" panose="02020603050405020304" pitchFamily="18" charset="0"/>
              </a:rPr>
              <a:t>istener</a:t>
            </a:r>
            <a:r>
              <a:rPr lang="tr-TR" dirty="0">
                <a:ea typeface="Calibri" panose="020F0502020204030204" pitchFamily="34" charset="0"/>
                <a:cs typeface="Times New Roman" panose="02020603050405020304" pitchFamily="18" charset="0"/>
              </a:rPr>
              <a:t> ve </a:t>
            </a:r>
            <a:r>
              <a:rPr lang="tr-TR" dirty="0" err="1">
                <a:ea typeface="Calibri" panose="020F0502020204030204" pitchFamily="34" charset="0"/>
                <a:cs typeface="Times New Roman" panose="02020603050405020304" pitchFamily="18" charset="0"/>
              </a:rPr>
              <a:t>LocationManager</a:t>
            </a:r>
            <a:r>
              <a:rPr lang="tr-TR" dirty="0">
                <a:ea typeface="Calibri" panose="020F0502020204030204" pitchFamily="34" charset="0"/>
                <a:cs typeface="Times New Roman" panose="02020603050405020304" pitchFamily="18" charset="0"/>
              </a:rPr>
              <a:t> ile konumu öğrenebiliriz. gene </a:t>
            </a:r>
            <a:r>
              <a:rPr lang="tr-TR" dirty="0" err="1">
                <a:ea typeface="Calibri" panose="020F0502020204030204" pitchFamily="34" charset="0"/>
                <a:cs typeface="Times New Roman" panose="02020603050405020304" pitchFamily="18" charset="0"/>
              </a:rPr>
              <a:t>android</a:t>
            </a:r>
            <a:r>
              <a:rPr lang="tr-TR" dirty="0">
                <a:ea typeface="Calibri" panose="020F0502020204030204" pitchFamily="34" charset="0"/>
                <a:cs typeface="Times New Roman" panose="02020603050405020304" pitchFamily="18" charset="0"/>
              </a:rPr>
              <a:t> </a:t>
            </a:r>
            <a:r>
              <a:rPr lang="tr-TR" dirty="0" err="1">
                <a:ea typeface="Calibri" panose="020F0502020204030204" pitchFamily="34" charset="0"/>
                <a:cs typeface="Times New Roman" panose="02020603050405020304" pitchFamily="18" charset="0"/>
              </a:rPr>
              <a:t>studionun</a:t>
            </a:r>
            <a:r>
              <a:rPr lang="tr-TR" dirty="0">
                <a:ea typeface="Calibri" panose="020F0502020204030204" pitchFamily="34" charset="0"/>
                <a:cs typeface="Times New Roman" panose="02020603050405020304" pitchFamily="18" charset="0"/>
              </a:rPr>
              <a:t> içinde bulunan </a:t>
            </a:r>
            <a:r>
              <a:rPr lang="tr-TR" dirty="0" err="1">
                <a:ea typeface="Calibri" panose="020F0502020204030204" pitchFamily="34" charset="0"/>
                <a:cs typeface="Times New Roman" panose="02020603050405020304" pitchFamily="18" charset="0"/>
              </a:rPr>
              <a:t>BarcodeDetector</a:t>
            </a:r>
            <a:r>
              <a:rPr lang="tr-TR" dirty="0">
                <a:ea typeface="Calibri" panose="020F0502020204030204" pitchFamily="34" charset="0"/>
                <a:cs typeface="Times New Roman" panose="02020603050405020304" pitchFamily="18" charset="0"/>
              </a:rPr>
              <a:t> ve </a:t>
            </a:r>
            <a:r>
              <a:rPr lang="tr-TR" dirty="0" err="1">
                <a:ea typeface="Calibri" panose="020F0502020204030204" pitchFamily="34" charset="0"/>
                <a:cs typeface="Times New Roman" panose="02020603050405020304" pitchFamily="18" charset="0"/>
              </a:rPr>
              <a:t>BarcodeBuilder</a:t>
            </a:r>
            <a:r>
              <a:rPr lang="tr-TR" dirty="0">
                <a:ea typeface="Calibri" panose="020F0502020204030204" pitchFamily="34" charset="0"/>
                <a:cs typeface="Times New Roman" panose="02020603050405020304" pitchFamily="18" charset="0"/>
              </a:rPr>
              <a:t> ile barkod taramasını oluşturup </a:t>
            </a:r>
            <a:r>
              <a:rPr lang="tr-TR" dirty="0" err="1">
                <a:ea typeface="Calibri" panose="020F0502020204030204" pitchFamily="34" charset="0"/>
                <a:cs typeface="Times New Roman" panose="02020603050405020304" pitchFamily="18" charset="0"/>
              </a:rPr>
              <a:t>upc</a:t>
            </a:r>
            <a:r>
              <a:rPr lang="tr-TR" dirty="0">
                <a:ea typeface="Calibri" panose="020F0502020204030204" pitchFamily="34" charset="0"/>
                <a:cs typeface="Times New Roman" panose="02020603050405020304" pitchFamily="18" charset="0"/>
              </a:rPr>
              <a:t> </a:t>
            </a:r>
            <a:r>
              <a:rPr lang="tr-TR" dirty="0" err="1">
                <a:ea typeface="Calibri" panose="020F0502020204030204" pitchFamily="34" charset="0"/>
                <a:cs typeface="Times New Roman" panose="02020603050405020304" pitchFamily="18" charset="0"/>
              </a:rPr>
              <a:t>api</a:t>
            </a:r>
            <a:r>
              <a:rPr lang="tr-TR" dirty="0">
                <a:ea typeface="Calibri" panose="020F0502020204030204" pitchFamily="34" charset="0"/>
                <a:cs typeface="Times New Roman" panose="02020603050405020304" pitchFamily="18" charset="0"/>
              </a:rPr>
              <a:t> ile ürün verilerini alacağız.</a:t>
            </a:r>
            <a:endParaRPr lang="tr-TR" b="1" dirty="0">
              <a:effectLst/>
              <a:ea typeface="Calibri" panose="020F0502020204030204" pitchFamily="34" charset="0"/>
              <a:cs typeface="Times New Roman" panose="02020603050405020304" pitchFamily="18" charset="0"/>
            </a:endParaRPr>
          </a:p>
          <a:p>
            <a:pPr marL="114300" indent="0">
              <a:spcAft>
                <a:spcPts val="800"/>
              </a:spcAft>
              <a:buNone/>
            </a:pPr>
            <a:endParaRPr lang="tr-TR" dirty="0">
              <a:effectLst/>
              <a:ea typeface="Calibri" panose="020F0502020204030204" pitchFamily="34" charset="0"/>
              <a:cs typeface="Times New Roman" panose="02020603050405020304" pitchFamily="18" charset="0"/>
            </a:endParaRPr>
          </a:p>
          <a:p>
            <a:pPr>
              <a:lnSpc>
                <a:spcPct val="106000"/>
              </a:lnSpc>
              <a:spcAft>
                <a:spcPts val="800"/>
              </a:spcAft>
              <a:buSzPts val="1200"/>
              <a:buFont typeface="Arial" panose="020B0604020202020204" pitchFamily="34" charset="0"/>
              <a:buChar char="•"/>
            </a:pPr>
            <a:r>
              <a:rPr lang="tr-TR" sz="1800" b="1" dirty="0">
                <a:effectLst/>
                <a:ea typeface="Calibri" panose="020F0502020204030204" pitchFamily="34" charset="0"/>
                <a:cs typeface="Times New Roman" panose="02020603050405020304" pitchFamily="18" charset="0"/>
              </a:rPr>
              <a:t> </a:t>
            </a:r>
            <a:r>
              <a:rPr lang="tr-TR" sz="1800" b="1" dirty="0" err="1">
                <a:effectLst/>
                <a:ea typeface="Calibri" panose="020F0502020204030204" pitchFamily="34" charset="0"/>
                <a:cs typeface="Times New Roman" panose="02020603050405020304" pitchFamily="18" charset="0"/>
              </a:rPr>
              <a:t>Firebase</a:t>
            </a:r>
            <a:r>
              <a:rPr lang="tr-TR" sz="1800" b="1" dirty="0">
                <a:effectLst/>
                <a:ea typeface="Calibri" panose="020F0502020204030204" pitchFamily="34" charset="0"/>
                <a:cs typeface="Times New Roman" panose="02020603050405020304" pitchFamily="18" charset="0"/>
              </a:rPr>
              <a:t> </a:t>
            </a:r>
            <a:r>
              <a:rPr lang="tr-TR" sz="1800" b="1" dirty="0" err="1">
                <a:effectLst/>
                <a:ea typeface="Calibri" panose="020F0502020204030204" pitchFamily="34" charset="0"/>
                <a:cs typeface="Times New Roman" panose="02020603050405020304" pitchFamily="18" charset="0"/>
              </a:rPr>
              <a:t>Cloud</a:t>
            </a:r>
            <a:r>
              <a:rPr lang="tr-TR" sz="1800" b="1" dirty="0">
                <a:effectLst/>
                <a:ea typeface="Calibri" panose="020F0502020204030204" pitchFamily="34" charset="0"/>
                <a:cs typeface="Times New Roman" panose="02020603050405020304" pitchFamily="18" charset="0"/>
              </a:rPr>
              <a:t> Service</a:t>
            </a:r>
          </a:p>
          <a:p>
            <a:pPr marL="457200">
              <a:lnSpc>
                <a:spcPct val="107000"/>
              </a:lnSpc>
              <a:spcAft>
                <a:spcPts val="800"/>
              </a:spcAft>
            </a:pPr>
            <a:r>
              <a:rPr lang="tr-TR" sz="1800" dirty="0">
                <a:effectLst/>
                <a:latin typeface="Trebuchet MS" panose="020B0603020202020204" pitchFamily="34" charset="0"/>
                <a:ea typeface="Calibri" panose="020F0502020204030204" pitchFamily="34" charset="0"/>
                <a:cs typeface="Times New Roman" panose="02020603050405020304" pitchFamily="18" charset="0"/>
              </a:rPr>
              <a:t>Verilerimizi depolamak için ve gerçek zamanlı veri çekebilmek için </a:t>
            </a:r>
            <a:r>
              <a:rPr lang="tr-TR" dirty="0">
                <a:latin typeface="Trebuchet MS" panose="020B0603020202020204" pitchFamily="34" charset="0"/>
                <a:ea typeface="Calibri" panose="020F0502020204030204" pitchFamily="34" charset="0"/>
                <a:cs typeface="Times New Roman" panose="02020603050405020304" pitchFamily="18" charset="0"/>
              </a:rPr>
              <a:t>F</a:t>
            </a:r>
            <a:r>
              <a:rPr lang="tr-TR" sz="1800" dirty="0">
                <a:effectLst/>
                <a:latin typeface="Trebuchet MS" panose="020B0603020202020204" pitchFamily="34" charset="0"/>
                <a:ea typeface="Calibri" panose="020F0502020204030204" pitchFamily="34" charset="0"/>
                <a:cs typeface="Times New Roman" panose="02020603050405020304" pitchFamily="18" charset="0"/>
              </a:rPr>
              <a:t>irebase Cloud service kullanmak istedik. Seçmemizin sebebi yapacağımız mobil uygulamada kullanıma uyumlu bir yapıya sahip olmasıdır. </a:t>
            </a:r>
          </a:p>
          <a:p>
            <a:endParaRPr lang="tr-TR" dirty="0"/>
          </a:p>
        </p:txBody>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5" name="Resim 4">
            <a:extLst>
              <a:ext uri="{FF2B5EF4-FFF2-40B4-BE49-F238E27FC236}">
                <a16:creationId xmlns:a16="http://schemas.microsoft.com/office/drawing/2014/main" id="{AF92FE89-A285-4F17-867D-3D37A1DD74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0675782">
            <a:off x="965129" y="5178438"/>
            <a:ext cx="1559322" cy="779661"/>
          </a:xfrm>
          <a:prstGeom prst="ellipse">
            <a:avLst/>
          </a:prstGeom>
          <a:ln>
            <a:noFill/>
          </a:ln>
          <a:effectLst>
            <a:softEdge rad="112500"/>
          </a:effectLst>
        </p:spPr>
      </p:pic>
    </p:spTree>
    <p:extLst>
      <p:ext uri="{BB962C8B-B14F-4D97-AF65-F5344CB8AC3E}">
        <p14:creationId xmlns:p14="http://schemas.microsoft.com/office/powerpoint/2010/main" val="30325287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49744E2F-BA47-4E6E-B82F-8D6CDA44EA25}"/>
              </a:ext>
            </a:extLst>
          </p:cNvPr>
          <p:cNvSpPr>
            <a:spLocks noGrp="1"/>
          </p:cNvSpPr>
          <p:nvPr>
            <p:ph type="title"/>
          </p:nvPr>
        </p:nvSpPr>
        <p:spPr>
          <a:xfrm>
            <a:off x="1333502" y="609600"/>
            <a:ext cx="8596668" cy="726831"/>
          </a:xfrm>
        </p:spPr>
        <p:txBody>
          <a:bodyPr>
            <a:normAutofit/>
          </a:bodyPr>
          <a:lstStyle/>
          <a:p>
            <a:r>
              <a:rPr lang="tr-TR" dirty="0"/>
              <a:t>Proje Ekip Yapısı</a:t>
            </a:r>
          </a:p>
        </p:txBody>
      </p:sp>
      <p:sp>
        <p:nvSpPr>
          <p:cNvPr id="28" name="Isosceles Triangle 27">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İçerik Yer Tutucusu 2">
            <a:extLst>
              <a:ext uri="{FF2B5EF4-FFF2-40B4-BE49-F238E27FC236}">
                <a16:creationId xmlns:a16="http://schemas.microsoft.com/office/drawing/2014/main" id="{45E24105-9C60-4063-BB09-7E2B75E0D6BA}"/>
              </a:ext>
            </a:extLst>
          </p:cNvPr>
          <p:cNvSpPr>
            <a:spLocks noGrp="1"/>
          </p:cNvSpPr>
          <p:nvPr>
            <p:ph idx="1"/>
          </p:nvPr>
        </p:nvSpPr>
        <p:spPr>
          <a:xfrm>
            <a:off x="1333501" y="1336431"/>
            <a:ext cx="9765907" cy="5050301"/>
          </a:xfrm>
        </p:spPr>
        <p:txBody>
          <a:bodyPr>
            <a:normAutofit/>
          </a:bodyPr>
          <a:lstStyle/>
          <a:p>
            <a:r>
              <a:rPr lang="tr-TR" dirty="0"/>
              <a:t>Proje ekibimiz proje lideri, proje yöneticisi, yazılım lideri, yazılım mimarı ve kalite yöneticisinden oluşmaktadır. </a:t>
            </a:r>
          </a:p>
          <a:p>
            <a:r>
              <a:rPr lang="tr-TR" dirty="0"/>
              <a:t>Proje sınırlarını ve ekip sorumluluklarını belirleyerek proje ekibinin toplam 72 iş gününde projeyi tamamlayacağı hesaplanmıştır. Hafta sonları ve bayram tatilleri hesaba katılmamıştır. Mesai saati 8 saat olarak hesaplanmıştır.</a:t>
            </a:r>
          </a:p>
          <a:p>
            <a:endParaRPr lang="tr-TR" dirty="0"/>
          </a:p>
          <a:p>
            <a:endParaRPr lang="tr-TR" dirty="0"/>
          </a:p>
          <a:p>
            <a:endParaRPr lang="tr-TR" dirty="0"/>
          </a:p>
          <a:p>
            <a:endParaRPr lang="tr-TR" dirty="0"/>
          </a:p>
          <a:p>
            <a:endParaRPr lang="tr-TR" dirty="0"/>
          </a:p>
          <a:p>
            <a:endParaRPr lang="tr-TR" dirty="0"/>
          </a:p>
          <a:p>
            <a:endParaRPr lang="tr-TR" dirty="0"/>
          </a:p>
          <a:p>
            <a:r>
              <a:rPr lang="tr-TR" dirty="0">
                <a:solidFill>
                  <a:schemeClr val="bg2">
                    <a:lumMod val="50000"/>
                  </a:schemeClr>
                </a:solidFill>
              </a:rPr>
              <a:t>                                              </a:t>
            </a:r>
            <a:r>
              <a:rPr lang="tr-TR" sz="1100" i="1" dirty="0">
                <a:solidFill>
                  <a:schemeClr val="bg2">
                    <a:lumMod val="50000"/>
                  </a:schemeClr>
                </a:solidFill>
              </a:rPr>
              <a:t>Proje Analiz Aşaması </a:t>
            </a:r>
            <a:r>
              <a:rPr lang="tr-TR" sz="1100" i="1" dirty="0" err="1">
                <a:solidFill>
                  <a:schemeClr val="bg2">
                    <a:lumMod val="50000"/>
                  </a:schemeClr>
                </a:solidFill>
              </a:rPr>
              <a:t>Gantt</a:t>
            </a:r>
            <a:r>
              <a:rPr lang="tr-TR" sz="1100" i="1" dirty="0">
                <a:solidFill>
                  <a:schemeClr val="bg2">
                    <a:lumMod val="50000"/>
                  </a:schemeClr>
                </a:solidFill>
              </a:rPr>
              <a:t> Şeması</a:t>
            </a:r>
          </a:p>
        </p:txBody>
      </p:sp>
      <p:sp>
        <p:nvSpPr>
          <p:cNvPr id="30" name="Isosceles Triangle 29">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29" name="Resim 28">
            <a:extLst>
              <a:ext uri="{FF2B5EF4-FFF2-40B4-BE49-F238E27FC236}">
                <a16:creationId xmlns:a16="http://schemas.microsoft.com/office/drawing/2014/main" id="{88F13E78-94CE-4501-8062-8A2F5134D934}"/>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7416" y="3012855"/>
            <a:ext cx="8908616" cy="2508714"/>
          </a:xfrm>
          <a:prstGeom prst="rect">
            <a:avLst/>
          </a:prstGeom>
        </p:spPr>
      </p:pic>
    </p:spTree>
    <p:extLst>
      <p:ext uri="{BB962C8B-B14F-4D97-AF65-F5344CB8AC3E}">
        <p14:creationId xmlns:p14="http://schemas.microsoft.com/office/powerpoint/2010/main" val="97619199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6245FFA6-07F3-4553-B7DD-71A109ADCE8A}"/>
              </a:ext>
            </a:extLst>
          </p:cNvPr>
          <p:cNvSpPr>
            <a:spLocks noGrp="1"/>
          </p:cNvSpPr>
          <p:nvPr>
            <p:ph type="title"/>
          </p:nvPr>
        </p:nvSpPr>
        <p:spPr>
          <a:xfrm>
            <a:off x="1797666" y="531223"/>
            <a:ext cx="8596668" cy="1320800"/>
          </a:xfrm>
        </p:spPr>
        <p:txBody>
          <a:bodyPr>
            <a:normAutofit/>
          </a:bodyPr>
          <a:lstStyle/>
          <a:p>
            <a:r>
              <a:rPr lang="tr-TR" dirty="0"/>
              <a:t>Bütçe Hesabı</a:t>
            </a:r>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İçerik Yer Tutucusu 2">
            <a:extLst>
              <a:ext uri="{FF2B5EF4-FFF2-40B4-BE49-F238E27FC236}">
                <a16:creationId xmlns:a16="http://schemas.microsoft.com/office/drawing/2014/main" id="{D85E500A-EE91-489C-B797-EED1354FC38A}"/>
              </a:ext>
            </a:extLst>
          </p:cNvPr>
          <p:cNvSpPr>
            <a:spLocks noGrp="1"/>
          </p:cNvSpPr>
          <p:nvPr>
            <p:ph idx="1"/>
          </p:nvPr>
        </p:nvSpPr>
        <p:spPr>
          <a:xfrm>
            <a:off x="1482513" y="1646890"/>
            <a:ext cx="8596668" cy="3880773"/>
          </a:xfrm>
        </p:spPr>
        <p:txBody>
          <a:bodyPr>
            <a:normAutofit/>
          </a:bodyPr>
          <a:lstStyle/>
          <a:p>
            <a:r>
              <a:rPr lang="tr-TR" dirty="0"/>
              <a:t>İnsan kaynakları ve malzeme kaynakları detaylıca tanımlanarak bütçe hesabında kullanıldı.</a:t>
            </a:r>
          </a:p>
          <a:p>
            <a:r>
              <a:rPr lang="tr-TR" dirty="0"/>
              <a:t>Planlama, analiz, tasarım, uygulama yazılım kalite yönetimi ve test aşamalarının mesai saatlerini belirlenip bu projede sarf edilen efor fiyatlandırması saatx68₺’dan hesaplandı.</a:t>
            </a:r>
          </a:p>
          <a:p>
            <a:r>
              <a:rPr lang="tr-TR" dirty="0"/>
              <a:t>Seyahat, gündelik, genel yönetim giderleri ve ek maliyetleri de eklenerek toplam maliyet 189,241.42₺ olarak hesaplandı.</a:t>
            </a:r>
          </a:p>
        </p:txBody>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5" name="Resim 4">
            <a:extLst>
              <a:ext uri="{FF2B5EF4-FFF2-40B4-BE49-F238E27FC236}">
                <a16:creationId xmlns:a16="http://schemas.microsoft.com/office/drawing/2014/main" id="{804FF1C9-C5A5-4811-B3AE-A318BDCCF0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701" y="4462022"/>
            <a:ext cx="2573624" cy="2131282"/>
          </a:xfrm>
          <a:prstGeom prst="rect">
            <a:avLst/>
          </a:prstGeom>
        </p:spPr>
      </p:pic>
    </p:spTree>
    <p:extLst>
      <p:ext uri="{BB962C8B-B14F-4D97-AF65-F5344CB8AC3E}">
        <p14:creationId xmlns:p14="http://schemas.microsoft.com/office/powerpoint/2010/main" val="9760253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DF4D7F6-81B5-452A-9CE6-76D81F91D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90DFC502-690C-4B3B-BB78-D11AC31A066E}"/>
              </a:ext>
            </a:extLst>
          </p:cNvPr>
          <p:cNvSpPr>
            <a:spLocks noGrp="1"/>
          </p:cNvSpPr>
          <p:nvPr>
            <p:ph type="title"/>
          </p:nvPr>
        </p:nvSpPr>
        <p:spPr>
          <a:xfrm>
            <a:off x="1333502" y="609600"/>
            <a:ext cx="8596668" cy="1320800"/>
          </a:xfrm>
        </p:spPr>
        <p:txBody>
          <a:bodyPr>
            <a:normAutofit/>
          </a:bodyPr>
          <a:lstStyle/>
          <a:p>
            <a:r>
              <a:rPr lang="tr-TR" dirty="0"/>
              <a:t>Risk Analizi</a:t>
            </a:r>
          </a:p>
        </p:txBody>
      </p:sp>
      <p:sp>
        <p:nvSpPr>
          <p:cNvPr id="10" name="Isosceles Triangle 9">
            <a:extLst>
              <a:ext uri="{FF2B5EF4-FFF2-40B4-BE49-F238E27FC236}">
                <a16:creationId xmlns:a16="http://schemas.microsoft.com/office/drawing/2014/main" id="{4600514D-20FB-4559-97DC-D1DC39E6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Isosceles Triangle 11">
            <a:extLst>
              <a:ext uri="{FF2B5EF4-FFF2-40B4-BE49-F238E27FC236}">
                <a16:creationId xmlns:a16="http://schemas.microsoft.com/office/drawing/2014/main" id="{266F638A-E405-4AC0-B984-72E5813B0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8534" y="3818467"/>
            <a:ext cx="4450292" cy="3039533"/>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cxnSp>
        <p:nvCxnSpPr>
          <p:cNvPr id="14" name="Straight Connector 13">
            <a:extLst>
              <a:ext uri="{FF2B5EF4-FFF2-40B4-BE49-F238E27FC236}">
                <a16:creationId xmlns:a16="http://schemas.microsoft.com/office/drawing/2014/main" id="{7D1CBE93-B17D-4509-843C-82287C3803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134600" y="0"/>
            <a:ext cx="1727200" cy="6858000"/>
          </a:xfrm>
          <a:prstGeom prst="line">
            <a:avLst/>
          </a:prstGeom>
          <a:ln w="15875" cap="sq">
            <a:solidFill>
              <a:schemeClr val="accent2"/>
            </a:solidFill>
            <a:beve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AE6277B4-6A43-48AB-89B2-3442221619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15875">
            <a:solidFill>
              <a:schemeClr val="accent1"/>
            </a:solidFill>
          </a:ln>
        </p:spPr>
        <p:style>
          <a:lnRef idx="2">
            <a:schemeClr val="accent1"/>
          </a:lnRef>
          <a:fillRef idx="0">
            <a:schemeClr val="accent1"/>
          </a:fillRef>
          <a:effectRef idx="1">
            <a:schemeClr val="accent1"/>
          </a:effectRef>
          <a:fontRef idx="minor">
            <a:schemeClr val="tx1"/>
          </a:fontRef>
        </p:style>
      </p:cxnSp>
      <p:sp>
        <p:nvSpPr>
          <p:cNvPr id="3" name="İçerik Yer Tutucusu 2">
            <a:extLst>
              <a:ext uri="{FF2B5EF4-FFF2-40B4-BE49-F238E27FC236}">
                <a16:creationId xmlns:a16="http://schemas.microsoft.com/office/drawing/2014/main" id="{197FFA1F-D474-4528-9FEA-DC6FB123FC84}"/>
              </a:ext>
            </a:extLst>
          </p:cNvPr>
          <p:cNvSpPr>
            <a:spLocks noGrp="1"/>
          </p:cNvSpPr>
          <p:nvPr>
            <p:ph idx="1"/>
          </p:nvPr>
        </p:nvSpPr>
        <p:spPr>
          <a:xfrm>
            <a:off x="1104114" y="1714370"/>
            <a:ext cx="4762498" cy="3429260"/>
          </a:xfrm>
        </p:spPr>
        <p:txBody>
          <a:bodyPr>
            <a:normAutofit/>
          </a:bodyPr>
          <a:lstStyle/>
          <a:p>
            <a:r>
              <a:rPr lang="tr-TR" dirty="0"/>
              <a:t>Misyon ve vizyon, organizasyon ve yönetim, müşteri, finansal ve ekonomik, kapsam, teknik ve personel başlıkları altında risk faktörleri belirlenip bu risk faktörlerinin nedenleri ve önlemleri belirtildi.</a:t>
            </a:r>
          </a:p>
          <a:p>
            <a:r>
              <a:rPr lang="tr-TR" dirty="0"/>
              <a:t>Belirlenen risklerin proje esnasında gerçekleşme olasılığı ve projeye etkisini ölçmek için risk skoru belirleme matrisi kullanılmıştır.</a:t>
            </a:r>
          </a:p>
          <a:p>
            <a:endParaRPr lang="tr-TR" dirty="0"/>
          </a:p>
        </p:txBody>
      </p:sp>
      <p:sp>
        <p:nvSpPr>
          <p:cNvPr id="18" name="Rectangle 27">
            <a:extLst>
              <a:ext uri="{FF2B5EF4-FFF2-40B4-BE49-F238E27FC236}">
                <a16:creationId xmlns:a16="http://schemas.microsoft.com/office/drawing/2014/main" id="{27B538D5-95DB-47ED-9CB4-34AE5BF78E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25641" y="0"/>
            <a:ext cx="1766359" cy="685800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pic>
        <p:nvPicPr>
          <p:cNvPr id="15" name="Picture 2" descr="Rİsk değerlendirme karar matriSİ ( Rİsk assessment deciSİon matriX)">
            <a:extLst>
              <a:ext uri="{FF2B5EF4-FFF2-40B4-BE49-F238E27FC236}">
                <a16:creationId xmlns:a16="http://schemas.microsoft.com/office/drawing/2014/main" id="{F9E5C3B0-CA41-4FCD-BE46-82CDDE6879F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474" r="3" b="3"/>
          <a:stretch/>
        </p:blipFill>
        <p:spPr bwMode="auto">
          <a:xfrm>
            <a:off x="6030391" y="1422400"/>
            <a:ext cx="3899779" cy="34292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614102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010564E8-C5AB-40E8-85FD-4AFE8CC87129}"/>
              </a:ext>
            </a:extLst>
          </p:cNvPr>
          <p:cNvSpPr>
            <a:spLocks noGrp="1"/>
          </p:cNvSpPr>
          <p:nvPr>
            <p:ph type="title"/>
          </p:nvPr>
        </p:nvSpPr>
        <p:spPr>
          <a:xfrm>
            <a:off x="1333502" y="609600"/>
            <a:ext cx="8596668" cy="1320800"/>
          </a:xfrm>
        </p:spPr>
        <p:txBody>
          <a:bodyPr>
            <a:normAutofit/>
          </a:bodyPr>
          <a:lstStyle/>
          <a:p>
            <a:r>
              <a:rPr lang="tr-TR" dirty="0"/>
              <a:t>Risk Analizi Devam</a:t>
            </a:r>
          </a:p>
        </p:txBody>
      </p:sp>
      <p:sp>
        <p:nvSpPr>
          <p:cNvPr id="25" name="Isosceles Triangle 24">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İçerik Yer Tutucusu 2">
            <a:extLst>
              <a:ext uri="{FF2B5EF4-FFF2-40B4-BE49-F238E27FC236}">
                <a16:creationId xmlns:a16="http://schemas.microsoft.com/office/drawing/2014/main" id="{C80FF90F-3011-4A11-AAE4-46655DFAFDD0}"/>
              </a:ext>
            </a:extLst>
          </p:cNvPr>
          <p:cNvSpPr>
            <a:spLocks noGrp="1"/>
          </p:cNvSpPr>
          <p:nvPr>
            <p:ph idx="1"/>
          </p:nvPr>
        </p:nvSpPr>
        <p:spPr>
          <a:xfrm>
            <a:off x="1333502" y="2160589"/>
            <a:ext cx="8596668" cy="3880773"/>
          </a:xfrm>
        </p:spPr>
        <p:txBody>
          <a:bodyPr>
            <a:normAutofit/>
          </a:bodyPr>
          <a:lstStyle/>
          <a:p>
            <a:r>
              <a:rPr lang="tr-TR"/>
              <a:t>Hesaplanan risk faktörüne göre en yüksek skorlu riskler maliyet denetimleri eksikliği, yeni teknolojilerin kullanımı ve ürün geliştirme ortamı güvenliği olarak hesaplanmıştır.</a:t>
            </a:r>
          </a:p>
          <a:p>
            <a:r>
              <a:rPr lang="tr-TR"/>
              <a:t>Risklere karşı alınabilecek riske yanıt verme stratejilerinin belirlenmesi ve kaydının yapılmasında risk stratejileri belirlenirken her bir alternatifin öncelikle ekonomik olması ve zamanlama dikkate alınarak kullanılacak kaynaklar analiz edilmiştir. Çıkarılan maliyet ek maliyete eklenmiştir. </a:t>
            </a:r>
          </a:p>
        </p:txBody>
      </p:sp>
      <p:sp>
        <p:nvSpPr>
          <p:cNvPr id="27" name="Isosceles Triangle 26">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37" name="Resim 36">
            <a:extLst>
              <a:ext uri="{FF2B5EF4-FFF2-40B4-BE49-F238E27FC236}">
                <a16:creationId xmlns:a16="http://schemas.microsoft.com/office/drawing/2014/main" id="{274FCF7C-C719-4576-9F93-5E566C7509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77531" y="4262511"/>
            <a:ext cx="3661116" cy="2440744"/>
          </a:xfrm>
          <a:prstGeom prst="rect">
            <a:avLst/>
          </a:prstGeom>
        </p:spPr>
      </p:pic>
    </p:spTree>
    <p:extLst>
      <p:ext uri="{BB962C8B-B14F-4D97-AF65-F5344CB8AC3E}">
        <p14:creationId xmlns:p14="http://schemas.microsoft.com/office/powerpoint/2010/main" val="69281798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676E3AAA-E47B-466E-A9A8-11F20DC4A05D}"/>
              </a:ext>
            </a:extLst>
          </p:cNvPr>
          <p:cNvSpPr>
            <a:spLocks noGrp="1"/>
          </p:cNvSpPr>
          <p:nvPr>
            <p:ph type="title"/>
          </p:nvPr>
        </p:nvSpPr>
        <p:spPr>
          <a:xfrm>
            <a:off x="1333502" y="609600"/>
            <a:ext cx="8596668" cy="1320800"/>
          </a:xfrm>
        </p:spPr>
        <p:txBody>
          <a:bodyPr>
            <a:normAutofit/>
          </a:bodyPr>
          <a:lstStyle/>
          <a:p>
            <a:r>
              <a:rPr lang="tr-TR"/>
              <a:t>Projemizden Bazı Kullanıcı Arayüz Tasarımları</a:t>
            </a:r>
            <a:endParaRPr lang="tr-TR" dirty="0"/>
          </a:p>
        </p:txBody>
      </p:sp>
      <p:sp>
        <p:nvSpPr>
          <p:cNvPr id="16" name="Isosceles Triangle 15">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23" name="İçerik Yer Tutucusu 22">
            <a:extLst>
              <a:ext uri="{FF2B5EF4-FFF2-40B4-BE49-F238E27FC236}">
                <a16:creationId xmlns:a16="http://schemas.microsoft.com/office/drawing/2014/main" id="{0C0831C0-F8DF-46E4-9EAE-727F9F859309}"/>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37622" y="1930400"/>
            <a:ext cx="2654778" cy="4318000"/>
          </a:xfrm>
          <a:prstGeom prst="rect">
            <a:avLst/>
          </a:prstGeom>
          <a:noFill/>
          <a:ln>
            <a:noFill/>
          </a:ln>
        </p:spPr>
      </p:pic>
      <p:pic>
        <p:nvPicPr>
          <p:cNvPr id="25" name="Resim 24">
            <a:extLst>
              <a:ext uri="{FF2B5EF4-FFF2-40B4-BE49-F238E27FC236}">
                <a16:creationId xmlns:a16="http://schemas.microsoft.com/office/drawing/2014/main" id="{363ED3C8-7B96-4562-BCEA-9D19D379B249}"/>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654380" y="1930400"/>
            <a:ext cx="2766695" cy="4791075"/>
          </a:xfrm>
          <a:prstGeom prst="rect">
            <a:avLst/>
          </a:prstGeom>
          <a:noFill/>
          <a:ln>
            <a:noFill/>
          </a:ln>
        </p:spPr>
      </p:pic>
      <p:pic>
        <p:nvPicPr>
          <p:cNvPr id="26" name="Resim 25">
            <a:extLst>
              <a:ext uri="{FF2B5EF4-FFF2-40B4-BE49-F238E27FC236}">
                <a16:creationId xmlns:a16="http://schemas.microsoft.com/office/drawing/2014/main" id="{F4504849-31CD-42A6-90FF-05ED377CC08E}"/>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303517" y="1930400"/>
            <a:ext cx="2743200" cy="4844415"/>
          </a:xfrm>
          <a:prstGeom prst="rect">
            <a:avLst/>
          </a:prstGeom>
          <a:noFill/>
          <a:ln>
            <a:noFill/>
          </a:ln>
        </p:spPr>
      </p:pic>
    </p:spTree>
    <p:extLst>
      <p:ext uri="{BB962C8B-B14F-4D97-AF65-F5344CB8AC3E}">
        <p14:creationId xmlns:p14="http://schemas.microsoft.com/office/powerpoint/2010/main" val="99000725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0B5F7E3B-C5F1-40E0-A491-558BAFBC1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41804" y="1460500"/>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2" name="Başlık 1">
            <a:extLst>
              <a:ext uri="{FF2B5EF4-FFF2-40B4-BE49-F238E27FC236}">
                <a16:creationId xmlns:a16="http://schemas.microsoft.com/office/drawing/2014/main" id="{F0740BAF-475C-4DAC-ABFB-BCF663938311}"/>
              </a:ext>
            </a:extLst>
          </p:cNvPr>
          <p:cNvSpPr>
            <a:spLocks noGrp="1"/>
          </p:cNvSpPr>
          <p:nvPr>
            <p:ph type="title"/>
          </p:nvPr>
        </p:nvSpPr>
        <p:spPr>
          <a:xfrm>
            <a:off x="643467" y="816638"/>
            <a:ext cx="3367359" cy="5224724"/>
          </a:xfrm>
        </p:spPr>
        <p:txBody>
          <a:bodyPr anchor="ctr">
            <a:normAutofit/>
          </a:bodyPr>
          <a:lstStyle/>
          <a:p>
            <a:r>
              <a:rPr lang="tr-TR" dirty="0"/>
              <a:t>Projede Kullanılan Uygulamalar </a:t>
            </a:r>
          </a:p>
        </p:txBody>
      </p:sp>
      <p:sp>
        <p:nvSpPr>
          <p:cNvPr id="3" name="İçerik Yer Tutucusu 2">
            <a:extLst>
              <a:ext uri="{FF2B5EF4-FFF2-40B4-BE49-F238E27FC236}">
                <a16:creationId xmlns:a16="http://schemas.microsoft.com/office/drawing/2014/main" id="{0A852F24-6759-4CBD-8C6B-6FCF7E4D62AB}"/>
              </a:ext>
            </a:extLst>
          </p:cNvPr>
          <p:cNvSpPr>
            <a:spLocks noGrp="1"/>
          </p:cNvSpPr>
          <p:nvPr>
            <p:ph idx="1"/>
          </p:nvPr>
        </p:nvSpPr>
        <p:spPr>
          <a:xfrm>
            <a:off x="4654294" y="816638"/>
            <a:ext cx="5881182" cy="5224724"/>
          </a:xfrm>
        </p:spPr>
        <p:txBody>
          <a:bodyPr anchor="ctr">
            <a:normAutofit/>
          </a:bodyPr>
          <a:lstStyle/>
          <a:p>
            <a:pPr>
              <a:buFont typeface="Arial" panose="020B0604020202020204" pitchFamily="34" charset="0"/>
              <a:buChar char="•"/>
            </a:pPr>
            <a:r>
              <a:rPr lang="tr-TR" b="1" dirty="0"/>
              <a:t>Grup Toplantıları ve Görevlendirme: </a:t>
            </a:r>
          </a:p>
          <a:p>
            <a:pPr>
              <a:buFont typeface="Arial" panose="020B0604020202020204" pitchFamily="34" charset="0"/>
              <a:buChar char="•"/>
            </a:pPr>
            <a:r>
              <a:rPr lang="tr-TR" dirty="0"/>
              <a:t>Microsoft </a:t>
            </a:r>
            <a:r>
              <a:rPr lang="tr-TR" dirty="0" err="1"/>
              <a:t>Teams</a:t>
            </a:r>
            <a:endParaRPr lang="tr-TR" dirty="0"/>
          </a:p>
          <a:p>
            <a:pPr>
              <a:buFont typeface="Arial" panose="020B0604020202020204" pitchFamily="34" charset="0"/>
              <a:buChar char="•"/>
            </a:pPr>
            <a:r>
              <a:rPr lang="tr-TR" dirty="0" err="1"/>
              <a:t>Discord</a:t>
            </a:r>
            <a:endParaRPr lang="tr-TR" dirty="0"/>
          </a:p>
          <a:p>
            <a:pPr>
              <a:buFont typeface="Arial" panose="020B0604020202020204" pitchFamily="34" charset="0"/>
              <a:buChar char="•"/>
            </a:pPr>
            <a:r>
              <a:rPr lang="tr-TR" dirty="0" err="1"/>
              <a:t>Clickup</a:t>
            </a:r>
            <a:endParaRPr lang="tr-TR" dirty="0"/>
          </a:p>
          <a:p>
            <a:pPr>
              <a:buFont typeface="Arial" panose="020B0604020202020204" pitchFamily="34" charset="0"/>
              <a:buChar char="•"/>
            </a:pPr>
            <a:r>
              <a:rPr lang="tr-TR" b="1" dirty="0"/>
              <a:t>Diyagramlar, İş Yapısı Dağılımı ve </a:t>
            </a:r>
            <a:r>
              <a:rPr lang="tr-TR" b="1" dirty="0" err="1"/>
              <a:t>Arayüz</a:t>
            </a:r>
            <a:r>
              <a:rPr lang="tr-TR" b="1" dirty="0"/>
              <a:t> Tasarımı: </a:t>
            </a:r>
          </a:p>
          <a:p>
            <a:pPr>
              <a:buFont typeface="Arial" panose="020B0604020202020204" pitchFamily="34" charset="0"/>
              <a:buChar char="•"/>
            </a:pPr>
            <a:r>
              <a:rPr lang="tr-TR" dirty="0" err="1"/>
              <a:t>StarUML</a:t>
            </a:r>
            <a:endParaRPr lang="tr-TR" dirty="0"/>
          </a:p>
          <a:p>
            <a:pPr>
              <a:buFont typeface="Arial" panose="020B0604020202020204" pitchFamily="34" charset="0"/>
              <a:buChar char="•"/>
            </a:pPr>
            <a:r>
              <a:rPr lang="tr-TR" dirty="0" err="1"/>
              <a:t>Lucidchart</a:t>
            </a:r>
            <a:r>
              <a:rPr lang="tr-TR" dirty="0"/>
              <a:t> </a:t>
            </a:r>
          </a:p>
          <a:p>
            <a:pPr>
              <a:buFont typeface="Arial" panose="020B0604020202020204" pitchFamily="34" charset="0"/>
              <a:buChar char="•"/>
            </a:pPr>
            <a:r>
              <a:rPr lang="tr-TR" dirty="0" err="1"/>
              <a:t>UXPin</a:t>
            </a:r>
            <a:endParaRPr lang="tr-TR" dirty="0"/>
          </a:p>
          <a:p>
            <a:pPr>
              <a:buFont typeface="Arial" panose="020B0604020202020204" pitchFamily="34" charset="0"/>
              <a:buChar char="•"/>
            </a:pPr>
            <a:r>
              <a:rPr lang="tr-TR" b="1" dirty="0"/>
              <a:t>Kodlar: </a:t>
            </a:r>
          </a:p>
          <a:p>
            <a:pPr>
              <a:buFont typeface="Arial" panose="020B0604020202020204" pitchFamily="34" charset="0"/>
              <a:buChar char="•"/>
            </a:pPr>
            <a:r>
              <a:rPr lang="tr-TR" dirty="0" err="1"/>
              <a:t>Android</a:t>
            </a:r>
            <a:r>
              <a:rPr lang="tr-TR" dirty="0"/>
              <a:t> </a:t>
            </a:r>
            <a:r>
              <a:rPr lang="tr-TR" dirty="0" err="1"/>
              <a:t>studio</a:t>
            </a:r>
            <a:r>
              <a:rPr lang="tr-TR" dirty="0"/>
              <a:t> SDK</a:t>
            </a:r>
          </a:p>
          <a:p>
            <a:pPr>
              <a:buFont typeface="Arial" panose="020B0604020202020204" pitchFamily="34" charset="0"/>
              <a:buChar char="•"/>
            </a:pPr>
            <a:r>
              <a:rPr lang="tr-TR" dirty="0" err="1"/>
              <a:t>IntelliJ</a:t>
            </a:r>
            <a:r>
              <a:rPr lang="tr-TR" dirty="0"/>
              <a:t> IDEA</a:t>
            </a:r>
          </a:p>
          <a:p>
            <a:pPr>
              <a:buFont typeface="Arial" panose="020B0604020202020204" pitchFamily="34" charset="0"/>
              <a:buChar char="•"/>
            </a:pPr>
            <a:endParaRPr lang="tr-TR" dirty="0"/>
          </a:p>
          <a:p>
            <a:endParaRPr lang="tr-TR" dirty="0"/>
          </a:p>
        </p:txBody>
      </p:sp>
    </p:spTree>
    <p:extLst>
      <p:ext uri="{BB962C8B-B14F-4D97-AF65-F5344CB8AC3E}">
        <p14:creationId xmlns:p14="http://schemas.microsoft.com/office/powerpoint/2010/main" val="2276364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DF4D7F6-81B5-452A-9CE6-76D81F91D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3C472FF7-4502-47D1-834F-55C9D1A1691B}"/>
              </a:ext>
            </a:extLst>
          </p:cNvPr>
          <p:cNvSpPr>
            <a:spLocks noGrp="1"/>
          </p:cNvSpPr>
          <p:nvPr>
            <p:ph type="title"/>
          </p:nvPr>
        </p:nvSpPr>
        <p:spPr>
          <a:xfrm>
            <a:off x="1333502" y="609600"/>
            <a:ext cx="8596668" cy="1320800"/>
          </a:xfrm>
        </p:spPr>
        <p:txBody>
          <a:bodyPr>
            <a:normAutofit/>
          </a:bodyPr>
          <a:lstStyle/>
          <a:p>
            <a:r>
              <a:rPr lang="tr-TR" dirty="0"/>
              <a:t>Proje Problemi</a:t>
            </a:r>
          </a:p>
        </p:txBody>
      </p:sp>
      <p:sp>
        <p:nvSpPr>
          <p:cNvPr id="10" name="Isosceles Triangle 9">
            <a:extLst>
              <a:ext uri="{FF2B5EF4-FFF2-40B4-BE49-F238E27FC236}">
                <a16:creationId xmlns:a16="http://schemas.microsoft.com/office/drawing/2014/main" id="{4600514D-20FB-4559-97DC-D1DC39E6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Isosceles Triangle 11">
            <a:extLst>
              <a:ext uri="{FF2B5EF4-FFF2-40B4-BE49-F238E27FC236}">
                <a16:creationId xmlns:a16="http://schemas.microsoft.com/office/drawing/2014/main" id="{266F638A-E405-4AC0-B984-72E5813B0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8534" y="3818467"/>
            <a:ext cx="4450292" cy="3039533"/>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cxnSp>
        <p:nvCxnSpPr>
          <p:cNvPr id="14" name="Straight Connector 13">
            <a:extLst>
              <a:ext uri="{FF2B5EF4-FFF2-40B4-BE49-F238E27FC236}">
                <a16:creationId xmlns:a16="http://schemas.microsoft.com/office/drawing/2014/main" id="{7D1CBE93-B17D-4509-843C-82287C3803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134600" y="0"/>
            <a:ext cx="1727200" cy="6858000"/>
          </a:xfrm>
          <a:prstGeom prst="line">
            <a:avLst/>
          </a:prstGeom>
          <a:ln w="15875" cap="sq">
            <a:solidFill>
              <a:schemeClr val="accent2"/>
            </a:solidFill>
            <a:beve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AE6277B4-6A43-48AB-89B2-3442221619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15875">
            <a:solidFill>
              <a:schemeClr val="accent1"/>
            </a:solidFill>
          </a:ln>
        </p:spPr>
        <p:style>
          <a:lnRef idx="2">
            <a:schemeClr val="accent1"/>
          </a:lnRef>
          <a:fillRef idx="0">
            <a:schemeClr val="accent1"/>
          </a:fillRef>
          <a:effectRef idx="1">
            <a:schemeClr val="accent1"/>
          </a:effectRef>
          <a:fontRef idx="minor">
            <a:schemeClr val="tx1"/>
          </a:fontRef>
        </p:style>
      </p:cxnSp>
      <p:sp>
        <p:nvSpPr>
          <p:cNvPr id="3" name="İçerik Yer Tutucusu 2">
            <a:extLst>
              <a:ext uri="{FF2B5EF4-FFF2-40B4-BE49-F238E27FC236}">
                <a16:creationId xmlns:a16="http://schemas.microsoft.com/office/drawing/2014/main" id="{9F2A0DD0-43BF-4EC9-AD73-C417253BA9AB}"/>
              </a:ext>
            </a:extLst>
          </p:cNvPr>
          <p:cNvSpPr>
            <a:spLocks noGrp="1"/>
          </p:cNvSpPr>
          <p:nvPr>
            <p:ph idx="1"/>
          </p:nvPr>
        </p:nvSpPr>
        <p:spPr>
          <a:xfrm>
            <a:off x="1333502" y="2160590"/>
            <a:ext cx="8470898" cy="3429260"/>
          </a:xfrm>
        </p:spPr>
        <p:txBody>
          <a:bodyPr>
            <a:normAutofit/>
          </a:bodyPr>
          <a:lstStyle/>
          <a:p>
            <a:pPr>
              <a:spcAft>
                <a:spcPts val="800"/>
              </a:spcAft>
            </a:pPr>
            <a:r>
              <a:rPr lang="tr-TR" dirty="0">
                <a:ea typeface="Times New Roman" panose="02020603050405020304" pitchFamily="18" charset="0"/>
                <a:cs typeface="Calibri" panose="020F0502020204030204" pitchFamily="34" charset="0"/>
              </a:rPr>
              <a:t>İlk sorun ,</a:t>
            </a:r>
            <a:r>
              <a:rPr lang="tr-TR" dirty="0">
                <a:effectLst/>
                <a:ea typeface="Times New Roman" panose="02020603050405020304" pitchFamily="18" charset="0"/>
                <a:cs typeface="Calibri" panose="020F0502020204030204" pitchFamily="34" charset="0"/>
              </a:rPr>
              <a:t>belirli ürünleri aramak için gereken zamandır. Kullanıcılar belirli bir ürünü ararken web siteleri arasında benzer ürünler ve farklı isimlendirmeden dolayı sorunlarla karşılaşıyorlar. Bunun nedeni, birçok web sitesinin ürünleri kolayca ayırt etmek amacıyla kullandıkları barkod faktörü ile biraz farklı isimlendiriliyorlar.</a:t>
            </a:r>
            <a:endParaRPr lang="tr-TR" dirty="0">
              <a:effectLst/>
              <a:ea typeface="Calibri" panose="020F0502020204030204" pitchFamily="34" charset="0"/>
              <a:cs typeface="Times New Roman" panose="02020603050405020304" pitchFamily="18" charset="0"/>
            </a:endParaRPr>
          </a:p>
          <a:p>
            <a:pPr>
              <a:spcAft>
                <a:spcPts val="800"/>
              </a:spcAft>
            </a:pPr>
            <a:r>
              <a:rPr lang="tr-TR" dirty="0">
                <a:ea typeface="Times New Roman" panose="02020603050405020304" pitchFamily="18" charset="0"/>
                <a:cs typeface="Calibri" panose="020F0502020204030204" pitchFamily="34" charset="0"/>
              </a:rPr>
              <a:t>İkincisi</a:t>
            </a:r>
            <a:r>
              <a:rPr lang="tr-TR" dirty="0">
                <a:effectLst/>
                <a:ea typeface="Times New Roman" panose="02020603050405020304" pitchFamily="18" charset="0"/>
                <a:cs typeface="Calibri" panose="020F0502020204030204" pitchFamily="34" charset="0"/>
              </a:rPr>
              <a:t>, fiyatlandırma bilgilerini toplamak veya merkezileştirmek olacaktır. Web sitesinde ürünler için birçok fiyat listesi olmasına rağmen satıcılar veya firmalar tarafından fiyatlar nadiren karşılaştırıldığından fiyatlandırma bilgileri dağınıktır. Müşteriler, siteler arasında uygun fiyatları bulmak için fazladan çalışma yapmak zorunda kalıyor.</a:t>
            </a:r>
            <a:endParaRPr lang="tr-TR" dirty="0">
              <a:effectLst/>
              <a:ea typeface="Calibri" panose="020F0502020204030204" pitchFamily="34" charset="0"/>
              <a:cs typeface="Times New Roman" panose="02020603050405020304" pitchFamily="18" charset="0"/>
            </a:endParaRPr>
          </a:p>
          <a:p>
            <a:endParaRPr lang="tr-TR" dirty="0"/>
          </a:p>
        </p:txBody>
      </p:sp>
      <p:sp>
        <p:nvSpPr>
          <p:cNvPr id="18" name="Rectangle 27">
            <a:extLst>
              <a:ext uri="{FF2B5EF4-FFF2-40B4-BE49-F238E27FC236}">
                <a16:creationId xmlns:a16="http://schemas.microsoft.com/office/drawing/2014/main" id="{27B538D5-95DB-47ED-9CB4-34AE5BF78E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25641" y="0"/>
            <a:ext cx="1766359" cy="685800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01403162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6D387613-E065-41B5-8E28-BBB3F2B19DDC}"/>
              </a:ext>
            </a:extLst>
          </p:cNvPr>
          <p:cNvSpPr>
            <a:spLocks noGrp="1"/>
          </p:cNvSpPr>
          <p:nvPr>
            <p:ph idx="1"/>
          </p:nvPr>
        </p:nvSpPr>
        <p:spPr>
          <a:xfrm>
            <a:off x="1165015" y="1175658"/>
            <a:ext cx="8675671" cy="1001485"/>
          </a:xfrm>
        </p:spPr>
        <p:txBody>
          <a:bodyPr>
            <a:normAutofit/>
          </a:bodyPr>
          <a:lstStyle/>
          <a:p>
            <a:pPr marL="0" indent="0">
              <a:buNone/>
            </a:pPr>
            <a:r>
              <a:rPr lang="tr-TR" sz="3600" b="1" dirty="0"/>
              <a:t>DİNLEDİĞİNİZ İÇİN TEŞEKKÜRLER…</a:t>
            </a:r>
          </a:p>
        </p:txBody>
      </p:sp>
      <p:pic>
        <p:nvPicPr>
          <p:cNvPr id="7" name="Resim 6">
            <a:extLst>
              <a:ext uri="{FF2B5EF4-FFF2-40B4-BE49-F238E27FC236}">
                <a16:creationId xmlns:a16="http://schemas.microsoft.com/office/drawing/2014/main" id="{F418FFFF-55B3-4BFC-8AFB-DBB8B43D47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1727" y="2840181"/>
            <a:ext cx="1628855" cy="2699245"/>
          </a:xfrm>
          <a:prstGeom prst="rect">
            <a:avLst/>
          </a:prstGeom>
        </p:spPr>
      </p:pic>
      <p:pic>
        <p:nvPicPr>
          <p:cNvPr id="4" name="Resim 3" descr="oyuncak içeren bir resim&#10;&#10;Açıklama otomatik olarak oluşturuldu">
            <a:extLst>
              <a:ext uri="{FF2B5EF4-FFF2-40B4-BE49-F238E27FC236}">
                <a16:creationId xmlns:a16="http://schemas.microsoft.com/office/drawing/2014/main" id="{BE6C35CB-B3E9-4A73-BDAF-81CEA48926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16395" y="3006969"/>
            <a:ext cx="1771440" cy="2532457"/>
          </a:xfrm>
          <a:prstGeom prst="rect">
            <a:avLst/>
          </a:prstGeom>
        </p:spPr>
      </p:pic>
      <p:pic>
        <p:nvPicPr>
          <p:cNvPr id="9" name="Resim 8" descr="kıyafet, takım içeren bir resim&#10;&#10;Açıklama otomatik olarak oluşturuldu">
            <a:extLst>
              <a:ext uri="{FF2B5EF4-FFF2-40B4-BE49-F238E27FC236}">
                <a16:creationId xmlns:a16="http://schemas.microsoft.com/office/drawing/2014/main" id="{E3A0CEAA-B6D5-4B4C-8CFC-4DCF6CB935D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17757" y="3003958"/>
            <a:ext cx="1771781" cy="2538478"/>
          </a:xfrm>
          <a:prstGeom prst="rect">
            <a:avLst/>
          </a:prstGeom>
        </p:spPr>
      </p:pic>
      <p:pic>
        <p:nvPicPr>
          <p:cNvPr id="11" name="Resim 10">
            <a:extLst>
              <a:ext uri="{FF2B5EF4-FFF2-40B4-BE49-F238E27FC236}">
                <a16:creationId xmlns:a16="http://schemas.microsoft.com/office/drawing/2014/main" id="{8C445332-7850-458B-8C73-09013BBE104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04167" y="3003958"/>
            <a:ext cx="2416631" cy="2538478"/>
          </a:xfrm>
          <a:prstGeom prst="rect">
            <a:avLst/>
          </a:prstGeom>
        </p:spPr>
      </p:pic>
    </p:spTree>
    <p:extLst>
      <p:ext uri="{BB962C8B-B14F-4D97-AF65-F5344CB8AC3E}">
        <p14:creationId xmlns:p14="http://schemas.microsoft.com/office/powerpoint/2010/main" val="329402998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8DF4D7F6-81B5-452A-9CE6-76D81F91D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Isosceles Triangle 24">
            <a:extLst>
              <a:ext uri="{FF2B5EF4-FFF2-40B4-BE49-F238E27FC236}">
                <a16:creationId xmlns:a16="http://schemas.microsoft.com/office/drawing/2014/main" id="{4600514D-20FB-4559-97DC-D1DC39E6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a:extLst>
              <a:ext uri="{FF2B5EF4-FFF2-40B4-BE49-F238E27FC236}">
                <a16:creationId xmlns:a16="http://schemas.microsoft.com/office/drawing/2014/main" id="{266F638A-E405-4AC0-B984-72E5813B0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8534" y="3818467"/>
            <a:ext cx="4450292" cy="3039533"/>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cxnSp>
        <p:nvCxnSpPr>
          <p:cNvPr id="29" name="Straight Connector 28">
            <a:extLst>
              <a:ext uri="{FF2B5EF4-FFF2-40B4-BE49-F238E27FC236}">
                <a16:creationId xmlns:a16="http://schemas.microsoft.com/office/drawing/2014/main" id="{7D1CBE93-B17D-4509-843C-82287C3803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134600" y="0"/>
            <a:ext cx="1727200" cy="6858000"/>
          </a:xfrm>
          <a:prstGeom prst="line">
            <a:avLst/>
          </a:prstGeom>
          <a:ln w="15875" cap="sq">
            <a:solidFill>
              <a:schemeClr val="accent2"/>
            </a:solidFill>
            <a:bevel/>
          </a:ln>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AE6277B4-6A43-48AB-89B2-3442221619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15875">
            <a:solidFill>
              <a:schemeClr val="accent1"/>
            </a:solidFill>
          </a:ln>
        </p:spPr>
        <p:style>
          <a:lnRef idx="2">
            <a:schemeClr val="accent1"/>
          </a:lnRef>
          <a:fillRef idx="0">
            <a:schemeClr val="accent1"/>
          </a:fillRef>
          <a:effectRef idx="1">
            <a:schemeClr val="accent1"/>
          </a:effectRef>
          <a:fontRef idx="minor">
            <a:schemeClr val="tx1"/>
          </a:fontRef>
        </p:style>
      </p:cxnSp>
      <p:sp>
        <p:nvSpPr>
          <p:cNvPr id="3" name="İçerik Yer Tutucusu 2">
            <a:extLst>
              <a:ext uri="{FF2B5EF4-FFF2-40B4-BE49-F238E27FC236}">
                <a16:creationId xmlns:a16="http://schemas.microsoft.com/office/drawing/2014/main" id="{4FF0879E-CD5B-49D9-AA10-73437DDC1324}"/>
              </a:ext>
            </a:extLst>
          </p:cNvPr>
          <p:cNvSpPr>
            <a:spLocks noGrp="1"/>
          </p:cNvSpPr>
          <p:nvPr>
            <p:ph idx="1"/>
          </p:nvPr>
        </p:nvSpPr>
        <p:spPr>
          <a:xfrm>
            <a:off x="1333502" y="2160590"/>
            <a:ext cx="8470898" cy="3429260"/>
          </a:xfrm>
        </p:spPr>
        <p:txBody>
          <a:bodyPr>
            <a:normAutofit/>
          </a:bodyPr>
          <a:lstStyle/>
          <a:p>
            <a:r>
              <a:rPr lang="tr-TR" dirty="0">
                <a:ea typeface="Times New Roman" panose="02020603050405020304" pitchFamily="18" charset="0"/>
                <a:cs typeface="Calibri" panose="020F0502020204030204" pitchFamily="34" charset="0"/>
              </a:rPr>
              <a:t>Üçüncüsü</a:t>
            </a:r>
            <a:r>
              <a:rPr lang="tr-TR" dirty="0">
                <a:effectLst/>
                <a:ea typeface="Times New Roman" panose="02020603050405020304" pitchFamily="18" charset="0"/>
                <a:cs typeface="Calibri" panose="020F0502020204030204" pitchFamily="34" charset="0"/>
              </a:rPr>
              <a:t>, kullanıcılar ve mağazalar arasındaki mesafe. Örneğin, uygun fiyatlı bir ürünün satış noktası ile alıcı arasında anlamsız bir konum farkı. Yani fiyatları karşılaştıran mağazaların, kullanıcıların yakınında olmalı ya da kolay ulaşılabilir olmalı.</a:t>
            </a:r>
            <a:endParaRPr lang="tr-TR" dirty="0">
              <a:effectLst/>
              <a:ea typeface="Calibri" panose="020F0502020204030204" pitchFamily="34" charset="0"/>
              <a:cs typeface="Times New Roman" panose="02020603050405020304" pitchFamily="18" charset="0"/>
            </a:endParaRPr>
          </a:p>
          <a:p>
            <a:endParaRPr lang="tr-TR" dirty="0"/>
          </a:p>
        </p:txBody>
      </p:sp>
      <p:sp>
        <p:nvSpPr>
          <p:cNvPr id="33" name="Rectangle 27">
            <a:extLst>
              <a:ext uri="{FF2B5EF4-FFF2-40B4-BE49-F238E27FC236}">
                <a16:creationId xmlns:a16="http://schemas.microsoft.com/office/drawing/2014/main" id="{27B538D5-95DB-47ED-9CB4-34AE5BF78E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25641" y="0"/>
            <a:ext cx="1766359" cy="685800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77387655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603AE127-802C-459A-A612-DB85B67F0D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B9BAD025-A341-4C44-BFB3-38F7BF152BBA}"/>
              </a:ext>
            </a:extLst>
          </p:cNvPr>
          <p:cNvSpPr>
            <a:spLocks noGrp="1"/>
          </p:cNvSpPr>
          <p:nvPr>
            <p:ph type="title"/>
          </p:nvPr>
        </p:nvSpPr>
        <p:spPr>
          <a:xfrm>
            <a:off x="1043950" y="1179151"/>
            <a:ext cx="3300646" cy="4463889"/>
          </a:xfrm>
        </p:spPr>
        <p:txBody>
          <a:bodyPr anchor="ctr">
            <a:normAutofit/>
          </a:bodyPr>
          <a:lstStyle/>
          <a:p>
            <a:r>
              <a:rPr lang="tr-TR" dirty="0"/>
              <a:t>Proje hakkında kısa bilgilendirme</a:t>
            </a:r>
          </a:p>
        </p:txBody>
      </p:sp>
      <p:sp>
        <p:nvSpPr>
          <p:cNvPr id="23" name="Isosceles Triangle 22">
            <a:extLst>
              <a:ext uri="{FF2B5EF4-FFF2-40B4-BE49-F238E27FC236}">
                <a16:creationId xmlns:a16="http://schemas.microsoft.com/office/drawing/2014/main" id="{9323D83D-50D6-4040-A58B-FCEA340F88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cxnSp>
        <p:nvCxnSpPr>
          <p:cNvPr id="25" name="Straight Connector 24">
            <a:extLst>
              <a:ext uri="{FF2B5EF4-FFF2-40B4-BE49-F238E27FC236}">
                <a16:creationId xmlns:a16="http://schemas.microsoft.com/office/drawing/2014/main" id="{1A1FE6BB-DFB2-4080-9B5E-076EF5DDE6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6670" y="1442595"/>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3" name="İçerik Yer Tutucusu 2">
            <a:extLst>
              <a:ext uri="{FF2B5EF4-FFF2-40B4-BE49-F238E27FC236}">
                <a16:creationId xmlns:a16="http://schemas.microsoft.com/office/drawing/2014/main" id="{CC2E3BAE-DC6B-47EA-8904-3526B234F12A}"/>
              </a:ext>
            </a:extLst>
          </p:cNvPr>
          <p:cNvSpPr>
            <a:spLocks noGrp="1"/>
          </p:cNvSpPr>
          <p:nvPr>
            <p:ph idx="1"/>
          </p:nvPr>
        </p:nvSpPr>
        <p:spPr>
          <a:xfrm>
            <a:off x="4978918" y="1109145"/>
            <a:ext cx="6341016" cy="4603900"/>
          </a:xfrm>
        </p:spPr>
        <p:txBody>
          <a:bodyPr anchor="ctr">
            <a:normAutofit/>
          </a:bodyPr>
          <a:lstStyle/>
          <a:p>
            <a:pPr marL="0" indent="0">
              <a:buNone/>
            </a:pPr>
            <a:r>
              <a:rPr lang="tr-TR" dirty="0">
                <a:ea typeface="Calibri" panose="020F0502020204030204" pitchFamily="34" charset="0"/>
                <a:cs typeface="Times New Roman" panose="02020603050405020304" pitchFamily="18" charset="0"/>
              </a:rPr>
              <a:t>Projemiz</a:t>
            </a:r>
            <a:r>
              <a:rPr lang="tr-TR" dirty="0">
                <a:effectLst/>
                <a:ea typeface="Calibri" panose="020F0502020204030204" pitchFamily="34" charset="0"/>
                <a:cs typeface="Times New Roman" panose="02020603050405020304" pitchFamily="18" charset="0"/>
              </a:rPr>
              <a:t>  herhangi bir ürün hakkında bilgi edinmek ya da ürünü almak istediğimizde zaman kaybını en makul düzeyde azaltarak  pratik bir şekilde ürüne ulaşmak için uygulamamız üzerinden  ürünü ismi ile  veya  barkodunu okutarak arama yapıp kullanıcıların şartları doğrultusunda </a:t>
            </a:r>
            <a:r>
              <a:rPr lang="tr-TR" dirty="0" err="1">
                <a:effectLst/>
                <a:ea typeface="Calibri" panose="020F0502020204030204" pitchFamily="34" charset="0"/>
                <a:cs typeface="Times New Roman" panose="02020603050405020304" pitchFamily="18" charset="0"/>
              </a:rPr>
              <a:t>lokasyon</a:t>
            </a:r>
            <a:r>
              <a:rPr lang="tr-TR" dirty="0">
                <a:effectLst/>
                <a:ea typeface="Calibri" panose="020F0502020204030204" pitchFamily="34" charset="0"/>
                <a:cs typeface="Times New Roman" panose="02020603050405020304" pitchFamily="18" charset="0"/>
              </a:rPr>
              <a:t>, fiyat aralığı gibi filtrelemeler ile o </a:t>
            </a:r>
            <a:r>
              <a:rPr lang="tr-TR" dirty="0" err="1">
                <a:effectLst/>
                <a:ea typeface="Calibri" panose="020F0502020204030204" pitchFamily="34" charset="0"/>
                <a:cs typeface="Times New Roman" panose="02020603050405020304" pitchFamily="18" charset="0"/>
              </a:rPr>
              <a:t>lokasyondaki</a:t>
            </a:r>
            <a:r>
              <a:rPr lang="tr-TR" dirty="0">
                <a:effectLst/>
                <a:ea typeface="Calibri" panose="020F0502020204030204" pitchFamily="34" charset="0"/>
                <a:cs typeface="Times New Roman" panose="02020603050405020304" pitchFamily="18" charset="0"/>
              </a:rPr>
              <a:t> marketlerde fiyatlara erişebilme, fiyat karşılaştırma, fiyat grafiğini görüntüleyebilme, ürünün yorumlarını inceleme, ürüne yorum yapma gibi işlevleri yerine getirmesi amacı ile tasarlanmıştır.</a:t>
            </a:r>
          </a:p>
          <a:p>
            <a:pPr marL="0" indent="0">
              <a:buNone/>
            </a:pPr>
            <a:endParaRPr lang="tr-TR" dirty="0"/>
          </a:p>
        </p:txBody>
      </p:sp>
      <p:sp>
        <p:nvSpPr>
          <p:cNvPr id="27" name="Isosceles Triangle 26">
            <a:extLst>
              <a:ext uri="{FF2B5EF4-FFF2-40B4-BE49-F238E27FC236}">
                <a16:creationId xmlns:a16="http://schemas.microsoft.com/office/drawing/2014/main" id="{F10FD715-4DCE-4779-B634-EC78315EA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1364139" y="0"/>
            <a:ext cx="842596" cy="4616289"/>
          </a:xfrm>
          <a:prstGeom prst="triangle">
            <a:avLst>
              <a:gd name="adj" fmla="val 10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76135189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22">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Isosceles Triangle 24">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İçerik Yer Tutucusu 2">
            <a:extLst>
              <a:ext uri="{FF2B5EF4-FFF2-40B4-BE49-F238E27FC236}">
                <a16:creationId xmlns:a16="http://schemas.microsoft.com/office/drawing/2014/main" id="{65739E67-71E6-4AA1-A975-56D0DF923FFF}"/>
              </a:ext>
            </a:extLst>
          </p:cNvPr>
          <p:cNvSpPr>
            <a:spLocks noGrp="1"/>
          </p:cNvSpPr>
          <p:nvPr>
            <p:ph idx="1"/>
          </p:nvPr>
        </p:nvSpPr>
        <p:spPr>
          <a:xfrm>
            <a:off x="1797666" y="781955"/>
            <a:ext cx="8596668" cy="3880773"/>
          </a:xfrm>
        </p:spPr>
        <p:txBody>
          <a:bodyPr>
            <a:normAutofit/>
          </a:bodyPr>
          <a:lstStyle/>
          <a:p>
            <a:pPr marL="0" indent="0">
              <a:lnSpc>
                <a:spcPct val="90000"/>
              </a:lnSpc>
              <a:buNone/>
            </a:pPr>
            <a:r>
              <a:rPr lang="tr-TR" sz="1700" dirty="0">
                <a:ea typeface="Calibri" panose="020F0502020204030204" pitchFamily="34" charset="0"/>
                <a:cs typeface="Times New Roman" panose="02020603050405020304" pitchFamily="18" charset="0"/>
              </a:rPr>
              <a:t>Projemizin var olan diğer projelerle var olmasını istediğimiz farklar:</a:t>
            </a:r>
          </a:p>
          <a:p>
            <a:pPr>
              <a:lnSpc>
                <a:spcPct val="90000"/>
              </a:lnSpc>
            </a:pPr>
            <a:r>
              <a:rPr lang="tr-TR" sz="1700" dirty="0">
                <a:effectLst/>
                <a:ea typeface="Calibri" panose="020F0502020204030204" pitchFamily="34" charset="0"/>
                <a:cs typeface="Times New Roman" panose="02020603050405020304" pitchFamily="18" charset="0"/>
              </a:rPr>
              <a:t>Projenin uygulanacağı ortamları ve mekanları da bilinen diğer uygulamalardan farklı olarak sadece bilinir süpermarketler ve web siteleri değil,</a:t>
            </a:r>
            <a:r>
              <a:rPr lang="tr-TR" sz="1700" dirty="0">
                <a:ea typeface="Calibri" panose="020F0502020204030204" pitchFamily="34" charset="0"/>
                <a:cs typeface="Times New Roman" panose="02020603050405020304" pitchFamily="18" charset="0"/>
              </a:rPr>
              <a:t> sisteme kayıtlı</a:t>
            </a:r>
            <a:r>
              <a:rPr lang="tr-TR" sz="1700" dirty="0">
                <a:effectLst/>
                <a:ea typeface="Calibri" panose="020F0502020204030204" pitchFamily="34" charset="0"/>
                <a:cs typeface="Times New Roman" panose="02020603050405020304" pitchFamily="18" charset="0"/>
              </a:rPr>
              <a:t> bulunduğunuz konuma yakın </a:t>
            </a:r>
            <a:r>
              <a:rPr lang="tr-TR" sz="1700" dirty="0" err="1">
                <a:effectLst/>
                <a:ea typeface="Calibri" panose="020F0502020204030204" pitchFamily="34" charset="0"/>
                <a:cs typeface="Times New Roman" panose="02020603050405020304" pitchFamily="18" charset="0"/>
              </a:rPr>
              <a:t>lokasyondaki</a:t>
            </a:r>
            <a:r>
              <a:rPr lang="tr-TR" sz="1700" dirty="0">
                <a:effectLst/>
                <a:ea typeface="Calibri" panose="020F0502020204030204" pitchFamily="34" charset="0"/>
                <a:cs typeface="Times New Roman" panose="02020603050405020304" pitchFamily="18" charset="0"/>
              </a:rPr>
              <a:t> mini marketler ve bakkallardaki fiyatlar da görüntülenecektir.</a:t>
            </a:r>
          </a:p>
          <a:p>
            <a:pPr>
              <a:lnSpc>
                <a:spcPct val="90000"/>
              </a:lnSpc>
            </a:pPr>
            <a:r>
              <a:rPr lang="tr-TR" sz="1700" dirty="0" err="1">
                <a:effectLst/>
                <a:ea typeface="Calibri" panose="020F0502020204030204" pitchFamily="34" charset="0"/>
                <a:cs typeface="Times New Roman" panose="02020603050405020304" pitchFamily="18" charset="0"/>
              </a:rPr>
              <a:t>Pandemi</a:t>
            </a:r>
            <a:r>
              <a:rPr lang="tr-TR" sz="1700" dirty="0">
                <a:effectLst/>
                <a:ea typeface="Calibri" panose="020F0502020204030204" pitchFamily="34" charset="0"/>
                <a:cs typeface="Times New Roman" panose="02020603050405020304" pitchFamily="18" charset="0"/>
              </a:rPr>
              <a:t> dolayısıyla artan fiyatlar, ekonomik şartlar sebebiyle alım gücü azalan, işsiz kalıp zor geçinen kimseler süper market, mini market, mahalle bakkalı gibi yerlerde beklenmedik fiyatlarla karşılaşıp zor durumda kalmaktadır. Amacımız bunun önüne geçmektir.</a:t>
            </a:r>
          </a:p>
          <a:p>
            <a:pPr>
              <a:lnSpc>
                <a:spcPct val="90000"/>
              </a:lnSpc>
            </a:pPr>
            <a:r>
              <a:rPr lang="tr-TR" sz="1700" dirty="0">
                <a:effectLst/>
                <a:ea typeface="Calibri" panose="020F0502020204030204" pitchFamily="34" charset="0"/>
                <a:cs typeface="Times New Roman" panose="02020603050405020304" pitchFamily="18" charset="0"/>
              </a:rPr>
              <a:t>Marketlerdeki inandırıcı olmayan kafa karışıklığına sebep olan indirimlere bir çözüm gelecek. Kullanıcı ürünü ve marketi seçtikten sonra fiyat grafiğine ulaşacak ve gerçekten indirim olup olmadığını görebilecek.</a:t>
            </a:r>
          </a:p>
          <a:p>
            <a:pPr>
              <a:lnSpc>
                <a:spcPct val="90000"/>
              </a:lnSpc>
            </a:pPr>
            <a:r>
              <a:rPr lang="tr-TR" sz="1700" dirty="0">
                <a:effectLst/>
                <a:ea typeface="Calibri" panose="020F0502020204030204" pitchFamily="34" charset="0"/>
                <a:cs typeface="Times New Roman" panose="02020603050405020304" pitchFamily="18" charset="0"/>
              </a:rPr>
              <a:t>Acımasızca değil daha sağlıklı bir rekabet ortamı yaratmaya yardımcı olabilir. Her şey erişilebilir olduğundan satıcılar , fiyatları belirlerken buna göre davranabilir.</a:t>
            </a:r>
          </a:p>
          <a:p>
            <a:pPr>
              <a:lnSpc>
                <a:spcPct val="90000"/>
              </a:lnSpc>
            </a:pPr>
            <a:endParaRPr lang="tr-TR" sz="1700" dirty="0"/>
          </a:p>
        </p:txBody>
      </p:sp>
      <p:sp>
        <p:nvSpPr>
          <p:cNvPr id="37" name="Isosceles Triangle 26">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19" name="Resim 18">
            <a:extLst>
              <a:ext uri="{FF2B5EF4-FFF2-40B4-BE49-F238E27FC236}">
                <a16:creationId xmlns:a16="http://schemas.microsoft.com/office/drawing/2014/main" id="{00994A82-2FE3-4F3E-98F8-F683CD7EA9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220" y="4153898"/>
            <a:ext cx="2163282" cy="2704102"/>
          </a:xfrm>
          <a:prstGeom prst="rect">
            <a:avLst/>
          </a:prstGeom>
        </p:spPr>
      </p:pic>
    </p:spTree>
    <p:extLst>
      <p:ext uri="{BB962C8B-B14F-4D97-AF65-F5344CB8AC3E}">
        <p14:creationId xmlns:p14="http://schemas.microsoft.com/office/powerpoint/2010/main" val="1220846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B6D354A0-06A1-4BFE-AD92-6364FA84A1B6}"/>
              </a:ext>
            </a:extLst>
          </p:cNvPr>
          <p:cNvSpPr>
            <a:spLocks noGrp="1"/>
          </p:cNvSpPr>
          <p:nvPr>
            <p:ph idx="1"/>
          </p:nvPr>
        </p:nvSpPr>
        <p:spPr>
          <a:xfrm>
            <a:off x="760460" y="923637"/>
            <a:ext cx="8946958" cy="5246253"/>
          </a:xfrm>
        </p:spPr>
        <p:txBody>
          <a:bodyPr>
            <a:noAutofit/>
          </a:bodyPr>
          <a:lstStyle/>
          <a:p>
            <a:pPr algn="just">
              <a:spcAft>
                <a:spcPts val="800"/>
              </a:spcAft>
            </a:pPr>
            <a:r>
              <a:rPr lang="tr-TR" dirty="0">
                <a:effectLst/>
                <a:ea typeface="Calibri" panose="020F0502020204030204" pitchFamily="34" charset="0"/>
                <a:cs typeface="Times New Roman" panose="02020603050405020304" pitchFamily="18" charset="0"/>
              </a:rPr>
              <a:t>Uygulamamızın sahip olduğu özellikler ;</a:t>
            </a:r>
          </a:p>
          <a:p>
            <a:pPr marL="342900" lvl="0" indent="-342900" algn="just">
              <a:buFont typeface="Symbol" panose="05050102010706020507" pitchFamily="18" charset="2"/>
              <a:buChar char=""/>
            </a:pPr>
            <a:r>
              <a:rPr lang="tr-TR" b="1" dirty="0">
                <a:effectLst/>
                <a:ea typeface="Calibri" panose="020F0502020204030204" pitchFamily="34" charset="0"/>
                <a:cs typeface="Times New Roman" panose="02020603050405020304" pitchFamily="18" charset="0"/>
              </a:rPr>
              <a:t>Scanner:</a:t>
            </a:r>
            <a:r>
              <a:rPr lang="tr-TR" dirty="0">
                <a:effectLst/>
                <a:ea typeface="Calibri" panose="020F0502020204030204" pitchFamily="34" charset="0"/>
                <a:cs typeface="Times New Roman" panose="02020603050405020304" pitchFamily="18" charset="0"/>
              </a:rPr>
              <a:t> Ürün ismi aratmak ile yaşanacak zaman kaybının önüne geçmek için barkod sistemi kullanacağız. Bu özellik için uygulama telefonun sadece arka kamerası ile entegre olacak.</a:t>
            </a:r>
          </a:p>
          <a:p>
            <a:pPr marL="342900" lvl="0" indent="-342900" algn="just">
              <a:spcAft>
                <a:spcPts val="800"/>
              </a:spcAft>
              <a:buFont typeface="Symbol" panose="05050102010706020507" pitchFamily="18" charset="2"/>
              <a:buChar char=""/>
            </a:pPr>
            <a:r>
              <a:rPr lang="tr-TR" b="1" dirty="0">
                <a:effectLst/>
                <a:ea typeface="Calibri" panose="020F0502020204030204" pitchFamily="34" charset="0"/>
                <a:cs typeface="Times New Roman" panose="02020603050405020304" pitchFamily="18" charset="0"/>
              </a:rPr>
              <a:t>Karşılaştırma:</a:t>
            </a:r>
            <a:r>
              <a:rPr lang="tr-TR" dirty="0">
                <a:effectLst/>
                <a:ea typeface="Calibri" panose="020F0502020204030204" pitchFamily="34" charset="0"/>
                <a:cs typeface="Times New Roman" panose="02020603050405020304" pitchFamily="18" charset="0"/>
              </a:rPr>
              <a:t> Belirli bir ürün seçilip detaylı karşılaştırma yapılacak. Çevredeki satıcılardaki fiyatlar ve gramajlar gösterilecek.</a:t>
            </a:r>
          </a:p>
          <a:p>
            <a:pPr marL="342900" lvl="0" indent="-342900" algn="just">
              <a:buFont typeface="Symbol" panose="05050102010706020507" pitchFamily="18" charset="2"/>
              <a:buChar char=""/>
            </a:pPr>
            <a:r>
              <a:rPr lang="tr-TR" b="1" dirty="0">
                <a:effectLst/>
                <a:ea typeface="Calibri" panose="020F0502020204030204" pitchFamily="34" charset="0"/>
                <a:cs typeface="Times New Roman" panose="02020603050405020304" pitchFamily="18" charset="0"/>
              </a:rPr>
              <a:t>Grafik:</a:t>
            </a:r>
            <a:r>
              <a:rPr lang="tr-TR" dirty="0">
                <a:effectLst/>
                <a:ea typeface="Calibri" panose="020F0502020204030204" pitchFamily="34" charset="0"/>
                <a:cs typeface="Times New Roman" panose="02020603050405020304" pitchFamily="18" charset="0"/>
              </a:rPr>
              <a:t> Seçtiğimiz bir marketteki herhangi bir ürünün fiyat değişikliğine ait grafik ekleyeceğiz.</a:t>
            </a:r>
          </a:p>
          <a:p>
            <a:pPr marL="342900" lvl="0" indent="-342900" algn="just">
              <a:spcAft>
                <a:spcPts val="800"/>
              </a:spcAft>
              <a:buFont typeface="Symbol" panose="05050102010706020507" pitchFamily="18" charset="2"/>
              <a:buChar char=""/>
            </a:pPr>
            <a:r>
              <a:rPr lang="tr-TR" b="1" dirty="0">
                <a:effectLst/>
                <a:ea typeface="Calibri" panose="020F0502020204030204" pitchFamily="34" charset="0"/>
                <a:cs typeface="Times New Roman" panose="02020603050405020304" pitchFamily="18" charset="0"/>
              </a:rPr>
              <a:t>Ürün yorumu:</a:t>
            </a:r>
            <a:r>
              <a:rPr lang="tr-TR" dirty="0">
                <a:effectLst/>
                <a:ea typeface="Calibri" panose="020F0502020204030204" pitchFamily="34" charset="0"/>
                <a:cs typeface="Times New Roman" panose="02020603050405020304" pitchFamily="18" charset="0"/>
              </a:rPr>
              <a:t> Markette ilk defa görülen veya denenmek istenen bir ürün için çok büyük avantaj sağlanacak. Kullanıcı herhangi bir ürünü arattıktan veya barkodunu okuttuktan sonra üyelerin yaptıkları yorumlara ulaşabilecek.</a:t>
            </a:r>
          </a:p>
          <a:p>
            <a:endParaRPr lang="tr-TR" dirty="0"/>
          </a:p>
        </p:txBody>
      </p:sp>
    </p:spTree>
    <p:extLst>
      <p:ext uri="{BB962C8B-B14F-4D97-AF65-F5344CB8AC3E}">
        <p14:creationId xmlns:p14="http://schemas.microsoft.com/office/powerpoint/2010/main" val="267707904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76135E01-E9AE-409E-BDC5-7B44B3375BF7}"/>
              </a:ext>
            </a:extLst>
          </p:cNvPr>
          <p:cNvSpPr>
            <a:spLocks noGrp="1"/>
          </p:cNvSpPr>
          <p:nvPr>
            <p:ph idx="1"/>
          </p:nvPr>
        </p:nvSpPr>
        <p:spPr>
          <a:xfrm>
            <a:off x="677334" y="1560226"/>
            <a:ext cx="8596668" cy="3880773"/>
          </a:xfrm>
        </p:spPr>
        <p:txBody>
          <a:bodyPr/>
          <a:lstStyle/>
          <a:p>
            <a:r>
              <a:rPr lang="tr-TR" b="1" dirty="0">
                <a:latin typeface="+mj-lt"/>
              </a:rPr>
              <a:t>Ürün arama: </a:t>
            </a:r>
            <a:r>
              <a:rPr lang="tr-TR" sz="1800" dirty="0">
                <a:effectLst/>
                <a:latin typeface="+mj-lt"/>
                <a:ea typeface="Calibri" panose="020F0502020204030204" pitchFamily="34" charset="0"/>
                <a:cs typeface="Times New Roman" panose="02020603050405020304" pitchFamily="18" charset="0"/>
              </a:rPr>
              <a:t>Kullanıcı barkod veya urun ismi girişi yaparak arama yapabilir. </a:t>
            </a:r>
            <a:r>
              <a:rPr lang="tr-TR" dirty="0">
                <a:latin typeface="+mj-lt"/>
                <a:ea typeface="Calibri" panose="020F0502020204030204" pitchFamily="34" charset="0"/>
                <a:cs typeface="Times New Roman" panose="02020603050405020304" pitchFamily="18" charset="0"/>
              </a:rPr>
              <a:t>K</a:t>
            </a:r>
            <a:r>
              <a:rPr lang="tr-TR" sz="1800" dirty="0">
                <a:effectLst/>
                <a:latin typeface="+mj-lt"/>
                <a:ea typeface="Calibri" panose="020F0502020204030204" pitchFamily="34" charset="0"/>
                <a:cs typeface="Times New Roman" panose="02020603050405020304" pitchFamily="18" charset="0"/>
              </a:rPr>
              <a:t>ayıtlı ürünler  arama sonunda kullanıcıya raporlanır.</a:t>
            </a:r>
            <a:endParaRPr lang="tr-TR" dirty="0">
              <a:latin typeface="+mj-lt"/>
            </a:endParaRPr>
          </a:p>
          <a:p>
            <a:endParaRPr lang="tr-TR" dirty="0">
              <a:latin typeface="+mj-lt"/>
            </a:endParaRPr>
          </a:p>
          <a:p>
            <a:r>
              <a:rPr lang="tr-TR" b="1" dirty="0">
                <a:latin typeface="+mj-lt"/>
              </a:rPr>
              <a:t>Konum bilgisi: </a:t>
            </a:r>
            <a:r>
              <a:rPr lang="tr-TR" sz="1800" dirty="0">
                <a:effectLst/>
                <a:latin typeface="+mj-lt"/>
                <a:ea typeface="Calibri" panose="020F0502020204030204" pitchFamily="34" charset="0"/>
                <a:cs typeface="Times New Roman" panose="02020603050405020304" pitchFamily="18" charset="0"/>
              </a:rPr>
              <a:t>Sistem </a:t>
            </a:r>
            <a:r>
              <a:rPr lang="tr-TR" dirty="0">
                <a:latin typeface="+mj-lt"/>
                <a:ea typeface="Calibri" panose="020F0502020204030204" pitchFamily="34" charset="0"/>
                <a:cs typeface="Times New Roman" panose="02020603050405020304" pitchFamily="18" charset="0"/>
              </a:rPr>
              <a:t>k</a:t>
            </a:r>
            <a:r>
              <a:rPr lang="tr-TR" sz="1800" dirty="0">
                <a:effectLst/>
                <a:latin typeface="+mj-lt"/>
                <a:ea typeface="Calibri" panose="020F0502020204030204" pitchFamily="34" charset="0"/>
                <a:cs typeface="Times New Roman" panose="02020603050405020304" pitchFamily="18" charset="0"/>
              </a:rPr>
              <a:t>ullanıcının konumun bilgisini alacak  ve kullanıcının konumuna göre arama yapacaktır. Konumdan arama yapılabilmesi için ilk olarak uygulamaya girilen cihazın konum servisinin açık olması gerekmektedir.</a:t>
            </a:r>
            <a:endParaRPr lang="tr-TR" dirty="0">
              <a:latin typeface="+mj-lt"/>
            </a:endParaRPr>
          </a:p>
        </p:txBody>
      </p:sp>
      <p:pic>
        <p:nvPicPr>
          <p:cNvPr id="5" name="Resim 4">
            <a:extLst>
              <a:ext uri="{FF2B5EF4-FFF2-40B4-BE49-F238E27FC236}">
                <a16:creationId xmlns:a16="http://schemas.microsoft.com/office/drawing/2014/main" id="{8C3A6260-0D31-4D77-B05A-5B81D80AD5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84693" y="5010150"/>
            <a:ext cx="2466975" cy="1847850"/>
          </a:xfrm>
          <a:prstGeom prst="rect">
            <a:avLst/>
          </a:prstGeom>
          <a:ln>
            <a:noFill/>
          </a:ln>
          <a:effectLst>
            <a:softEdge rad="112500"/>
          </a:effectLst>
        </p:spPr>
      </p:pic>
    </p:spTree>
    <p:extLst>
      <p:ext uri="{BB962C8B-B14F-4D97-AF65-F5344CB8AC3E}">
        <p14:creationId xmlns:p14="http://schemas.microsoft.com/office/powerpoint/2010/main" val="10682438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A5AFB369-4673-4727-A7CD-D86AFE0AE06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11" name="Freeform 14">
              <a:extLst>
                <a:ext uri="{FF2B5EF4-FFF2-40B4-BE49-F238E27FC236}">
                  <a16:creationId xmlns:a16="http://schemas.microsoft.com/office/drawing/2014/main" id="{50709826-4D6B-4A97-8DB3-5DA1666262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2" name="Straight Connector 11">
              <a:extLst>
                <a:ext uri="{FF2B5EF4-FFF2-40B4-BE49-F238E27FC236}">
                  <a16:creationId xmlns:a16="http://schemas.microsoft.com/office/drawing/2014/main" id="{47263F58-6EE6-45B3-9BF2-C0BD5D30A5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5197CE03-EB81-4718-BEA1-C2D488961E5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A3451629-72D6-4E33-A99A-40FAF7445D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E04F0FD4-BCD5-4435-A6B5-A2E69303B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DE110F09-1C81-4E73-B5E9-D857CD879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273A9C01-06BD-4E8E-8BBF-2E2A9ECF49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id="{B206C9B2-27BE-4B6F-A4D0-485FBBEB58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2E7D673E-0C5C-4F2B-B46E-3E9286B9E8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F0F78B34-9B26-4CA9-B8F0-B9638730F9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Başlık 1">
            <a:extLst>
              <a:ext uri="{FF2B5EF4-FFF2-40B4-BE49-F238E27FC236}">
                <a16:creationId xmlns:a16="http://schemas.microsoft.com/office/drawing/2014/main" id="{DB311324-7F81-48BB-8D09-FE8B98E284B4}"/>
              </a:ext>
            </a:extLst>
          </p:cNvPr>
          <p:cNvSpPr>
            <a:spLocks noGrp="1"/>
          </p:cNvSpPr>
          <p:nvPr>
            <p:ph type="title"/>
          </p:nvPr>
        </p:nvSpPr>
        <p:spPr>
          <a:xfrm>
            <a:off x="6612111" y="1657391"/>
            <a:ext cx="3179146" cy="2367559"/>
          </a:xfrm>
        </p:spPr>
        <p:txBody>
          <a:bodyPr vert="horz" lIns="91440" tIns="45720" rIns="91440" bIns="45720" rtlCol="0" anchor="b">
            <a:normAutofit/>
          </a:bodyPr>
          <a:lstStyle/>
          <a:p>
            <a:pPr algn="r">
              <a:lnSpc>
                <a:spcPct val="90000"/>
              </a:lnSpc>
            </a:pPr>
            <a:r>
              <a:rPr lang="en-US" sz="5000" dirty="0"/>
              <a:t>Class </a:t>
            </a:r>
            <a:r>
              <a:rPr lang="en-US" sz="5000" dirty="0" err="1"/>
              <a:t>Diyagramı</a:t>
            </a:r>
            <a:r>
              <a:rPr lang="en-US" sz="5000" dirty="0"/>
              <a:t> </a:t>
            </a:r>
            <a:br>
              <a:rPr lang="en-US" sz="5000" dirty="0"/>
            </a:br>
            <a:endParaRPr lang="en-US" sz="5000" dirty="0"/>
          </a:p>
        </p:txBody>
      </p:sp>
      <p:pic>
        <p:nvPicPr>
          <p:cNvPr id="5" name="İçerik Yer Tutucusu 4">
            <a:extLst>
              <a:ext uri="{FF2B5EF4-FFF2-40B4-BE49-F238E27FC236}">
                <a16:creationId xmlns:a16="http://schemas.microsoft.com/office/drawing/2014/main" id="{38CCA142-4D8C-4761-8503-C44430A52B6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7589" r="7521" b="-3"/>
          <a:stretch/>
        </p:blipFill>
        <p:spPr>
          <a:xfrm>
            <a:off x="919981" y="892712"/>
            <a:ext cx="5809206" cy="5064108"/>
          </a:xfrm>
          <a:prstGeom prst="rect">
            <a:avLst/>
          </a:prstGeom>
        </p:spPr>
      </p:pic>
    </p:spTree>
    <p:extLst>
      <p:ext uri="{BB962C8B-B14F-4D97-AF65-F5344CB8AC3E}">
        <p14:creationId xmlns:p14="http://schemas.microsoft.com/office/powerpoint/2010/main" val="54673902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4B3E65A-7783-460E-AD98-04785A075ADD}"/>
              </a:ext>
            </a:extLst>
          </p:cNvPr>
          <p:cNvSpPr>
            <a:spLocks noGrp="1"/>
          </p:cNvSpPr>
          <p:nvPr>
            <p:ph type="title"/>
          </p:nvPr>
        </p:nvSpPr>
        <p:spPr/>
        <p:txBody>
          <a:bodyPr/>
          <a:lstStyle/>
          <a:p>
            <a:r>
              <a:rPr lang="tr-TR" dirty="0" err="1"/>
              <a:t>Classlar</a:t>
            </a:r>
            <a:endParaRPr lang="tr-TR" dirty="0"/>
          </a:p>
        </p:txBody>
      </p:sp>
      <p:sp>
        <p:nvSpPr>
          <p:cNvPr id="3" name="İçerik Yer Tutucusu 2">
            <a:extLst>
              <a:ext uri="{FF2B5EF4-FFF2-40B4-BE49-F238E27FC236}">
                <a16:creationId xmlns:a16="http://schemas.microsoft.com/office/drawing/2014/main" id="{8ABA61C0-4B97-4F28-BF00-6B68D2792F53}"/>
              </a:ext>
            </a:extLst>
          </p:cNvPr>
          <p:cNvSpPr>
            <a:spLocks noGrp="1"/>
          </p:cNvSpPr>
          <p:nvPr>
            <p:ph idx="1"/>
          </p:nvPr>
        </p:nvSpPr>
        <p:spPr/>
        <p:txBody>
          <a:bodyPr>
            <a:normAutofit lnSpcReduction="10000"/>
          </a:bodyPr>
          <a:lstStyle/>
          <a:p>
            <a:r>
              <a:rPr lang="tr-TR" dirty="0"/>
              <a:t>Projemizde 5 tane </a:t>
            </a:r>
            <a:r>
              <a:rPr lang="tr-TR" dirty="0" err="1"/>
              <a:t>classımız</a:t>
            </a:r>
            <a:r>
              <a:rPr lang="tr-TR" dirty="0"/>
              <a:t> vardır.</a:t>
            </a:r>
          </a:p>
          <a:p>
            <a:r>
              <a:rPr lang="tr-TR" dirty="0"/>
              <a:t>Kullanıcı </a:t>
            </a:r>
            <a:r>
              <a:rPr lang="tr-TR" dirty="0" err="1"/>
              <a:t>classında</a:t>
            </a:r>
            <a:r>
              <a:rPr lang="tr-TR" dirty="0"/>
              <a:t> kullanıcı adı ve şifre bilgileri tutulur. Kullanıcı hem barkod hem ürün adı ile arama yapabilir ürünlere yorum yapabilir ve konumunun yakınındaki satıcıları görebilir.</a:t>
            </a:r>
          </a:p>
          <a:p>
            <a:r>
              <a:rPr lang="tr-TR" dirty="0"/>
              <a:t>Satıcı </a:t>
            </a:r>
            <a:r>
              <a:rPr lang="tr-TR" dirty="0" err="1"/>
              <a:t>classında</a:t>
            </a:r>
            <a:r>
              <a:rPr lang="tr-TR" dirty="0"/>
              <a:t> ise satıcının kullanıcı adı ve şifresi tutulur. Ürün kaydı yapabilir ve ürünlerinin barkodunu sisteme yükleyebilir ve ürünlerin durumunu ve fiyatını güncelleyebilir.</a:t>
            </a:r>
          </a:p>
          <a:p>
            <a:r>
              <a:rPr lang="tr-TR" dirty="0"/>
              <a:t>Urun </a:t>
            </a:r>
            <a:r>
              <a:rPr lang="tr-TR" dirty="0" err="1"/>
              <a:t>classında</a:t>
            </a:r>
            <a:r>
              <a:rPr lang="tr-TR" dirty="0"/>
              <a:t> ürün bilgileri tutulur. Fiyat bilgisi</a:t>
            </a:r>
            <a:r>
              <a:rPr lang="en-US" dirty="0"/>
              <a:t>,</a:t>
            </a:r>
            <a:r>
              <a:rPr lang="tr-TR" dirty="0"/>
              <a:t> barkod bilgisi ve ürün adı bilgisi tutulan bilgilerdir.</a:t>
            </a:r>
          </a:p>
          <a:p>
            <a:r>
              <a:rPr lang="tr-TR" dirty="0" err="1"/>
              <a:t>Urun_bilgi</a:t>
            </a:r>
            <a:r>
              <a:rPr lang="tr-TR" dirty="0"/>
              <a:t> </a:t>
            </a:r>
            <a:r>
              <a:rPr lang="tr-TR" dirty="0" err="1"/>
              <a:t>classı</a:t>
            </a:r>
            <a:r>
              <a:rPr lang="tr-TR" dirty="0"/>
              <a:t> arama yapmak için gerekli ürün bilgilerini tutar.</a:t>
            </a:r>
          </a:p>
          <a:p>
            <a:r>
              <a:rPr lang="tr-TR" dirty="0"/>
              <a:t>Arama </a:t>
            </a:r>
            <a:r>
              <a:rPr lang="tr-TR" dirty="0" err="1"/>
              <a:t>classı</a:t>
            </a:r>
            <a:r>
              <a:rPr lang="tr-TR" dirty="0"/>
              <a:t> arama fonksiyonu çağırıldığında ürün kayıtlarına göre ürünleri listeleyip fiyatına göre sıralayan işlemleri yapar.</a:t>
            </a:r>
            <a:endParaRPr lang="en-US" dirty="0"/>
          </a:p>
          <a:p>
            <a:endParaRPr lang="tr-TR" dirty="0"/>
          </a:p>
        </p:txBody>
      </p:sp>
    </p:spTree>
    <p:extLst>
      <p:ext uri="{BB962C8B-B14F-4D97-AF65-F5344CB8AC3E}">
        <p14:creationId xmlns:p14="http://schemas.microsoft.com/office/powerpoint/2010/main" val="1943232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theme/theme1.xml><?xml version="1.0" encoding="utf-8"?>
<a:theme xmlns:a="http://schemas.openxmlformats.org/drawingml/2006/main" name="Yüzeyler">
  <a:themeElements>
    <a:clrScheme name="Yüzeyler">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Yüzeyler">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Yüzeyler">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658</TotalTime>
  <Words>1074</Words>
  <Application>Microsoft Office PowerPoint</Application>
  <PresentationFormat>Geniş ekran</PresentationFormat>
  <Paragraphs>83</Paragraphs>
  <Slides>20</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20</vt:i4>
      </vt:variant>
    </vt:vector>
  </HeadingPairs>
  <TitlesOfParts>
    <vt:vector size="25" baseType="lpstr">
      <vt:lpstr>Arial</vt:lpstr>
      <vt:lpstr>Symbol</vt:lpstr>
      <vt:lpstr>Trebuchet MS</vt:lpstr>
      <vt:lpstr>Wingdings 3</vt:lpstr>
      <vt:lpstr>Yüzeyler</vt:lpstr>
      <vt:lpstr>Fiyat Karşılaştırma Uygulaması</vt:lpstr>
      <vt:lpstr>Proje Problemi</vt:lpstr>
      <vt:lpstr>PowerPoint Sunusu</vt:lpstr>
      <vt:lpstr>Proje hakkında kısa bilgilendirme</vt:lpstr>
      <vt:lpstr>PowerPoint Sunusu</vt:lpstr>
      <vt:lpstr>PowerPoint Sunusu</vt:lpstr>
      <vt:lpstr>PowerPoint Sunusu</vt:lpstr>
      <vt:lpstr>Class Diyagramı  </vt:lpstr>
      <vt:lpstr>Classlar</vt:lpstr>
      <vt:lpstr>Entity-Relationship Diyagramı</vt:lpstr>
      <vt:lpstr>Entity-Relationships</vt:lpstr>
      <vt:lpstr>Projede Kullanılan Teknolojiler</vt:lpstr>
      <vt:lpstr>PowerPoint Sunusu</vt:lpstr>
      <vt:lpstr>Proje Ekip Yapısı</vt:lpstr>
      <vt:lpstr>Bütçe Hesabı</vt:lpstr>
      <vt:lpstr>Risk Analizi</vt:lpstr>
      <vt:lpstr>Risk Analizi Devam</vt:lpstr>
      <vt:lpstr>Projemizden Bazı Kullanıcı Arayüz Tasarımları</vt:lpstr>
      <vt:lpstr>Projede Kullanılan Uygulamalar </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Gizem TIRAŞ</dc:creator>
  <cp:lastModifiedBy>İhsan Büyükurvay</cp:lastModifiedBy>
  <cp:revision>57</cp:revision>
  <dcterms:created xsi:type="dcterms:W3CDTF">2021-05-12T10:44:45Z</dcterms:created>
  <dcterms:modified xsi:type="dcterms:W3CDTF">2021-05-23T23:46:43Z</dcterms:modified>
</cp:coreProperties>
</file>