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erriweather Light"/>
      <p:regular r:id="rId21"/>
      <p:bold r:id="rId22"/>
      <p:italic r:id="rId23"/>
      <p:boldItalic r:id="rId24"/>
    </p:embeddedFont>
    <p:embeddedFont>
      <p:font typeface="Merriweather Black"/>
      <p:bold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erriweatherLight-bold.fntdata"/><Relationship Id="rId21" Type="http://schemas.openxmlformats.org/officeDocument/2006/relationships/font" Target="fonts/MerriweatherLight-regular.fntdata"/><Relationship Id="rId24" Type="http://schemas.openxmlformats.org/officeDocument/2006/relationships/font" Target="fonts/MerriweatherLight-boldItalic.fntdata"/><Relationship Id="rId23" Type="http://schemas.openxmlformats.org/officeDocument/2006/relationships/font" Target="fonts/Merriweather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lack-boldItalic.fntdata"/><Relationship Id="rId25" Type="http://schemas.openxmlformats.org/officeDocument/2006/relationships/font" Target="fonts/MerriweatherBlack-bold.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5f5279ac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5f5279ac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f5279ac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f5279ac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5f5279ac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5f5279ac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5f5279ac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5f5279ac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5f5279ac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5f5279ac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5f5279a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5f5279a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5f5279ac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5f5279ac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5f5279ac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5f5279ac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f5279ac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f5279ac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5f5279ac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5f5279ac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1" name="Shape 111"/>
        <p:cNvGrpSpPr/>
        <p:nvPr/>
      </p:nvGrpSpPr>
      <p:grpSpPr>
        <a:xfrm>
          <a:off x="0" y="0"/>
          <a:ext cx="0" cy="0"/>
          <a:chOff x="0" y="0"/>
          <a:chExt cx="0" cy="0"/>
        </a:xfrm>
      </p:grpSpPr>
      <p:sp>
        <p:nvSpPr>
          <p:cNvPr id="112" name="Google Shape;112;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1"/>
          <p:cNvGrpSpPr/>
          <p:nvPr/>
        </p:nvGrpSpPr>
        <p:grpSpPr>
          <a:xfrm>
            <a:off x="5959222" y="4119576"/>
            <a:ext cx="2520952" cy="1024165"/>
            <a:chOff x="6917201" y="0"/>
            <a:chExt cx="2227777" cy="863400"/>
          </a:xfrm>
        </p:grpSpPr>
        <p:sp>
          <p:nvSpPr>
            <p:cNvPr id="114" name="Google Shape;114;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1"/>
          <p:cNvGrpSpPr/>
          <p:nvPr/>
        </p:nvGrpSpPr>
        <p:grpSpPr>
          <a:xfrm>
            <a:off x="199149" y="2"/>
            <a:ext cx="2795414" cy="1083308"/>
            <a:chOff x="6917201" y="0"/>
            <a:chExt cx="2227777" cy="863400"/>
          </a:xfrm>
        </p:grpSpPr>
        <p:sp>
          <p:nvSpPr>
            <p:cNvPr id="118" name="Google Shape;118;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2" name="Google Shape;122;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3" name="Google Shape;123;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
        <p:nvSpPr>
          <p:cNvPr id="64" name="Google Shape;64;p5"/>
          <p:cNvSpPr/>
          <p:nvPr/>
        </p:nvSpPr>
        <p:spPr>
          <a:xfrm>
            <a:off x="837950" y="2053125"/>
            <a:ext cx="3686100" cy="2218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4642000" y="1967400"/>
            <a:ext cx="3686100" cy="23040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6" name="Shape 66"/>
        <p:cNvGrpSpPr/>
        <p:nvPr/>
      </p:nvGrpSpPr>
      <p:grpSpPr>
        <a:xfrm>
          <a:off x="0" y="0"/>
          <a:ext cx="0" cy="0"/>
          <a:chOff x="0" y="0"/>
          <a:chExt cx="0" cy="0"/>
        </a:xfrm>
      </p:grpSpPr>
      <p:sp>
        <p:nvSpPr>
          <p:cNvPr id="67" name="Google Shape;67;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1" name="Google Shape;71;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2" name="Shape 72"/>
        <p:cNvGrpSpPr/>
        <p:nvPr/>
      </p:nvGrpSpPr>
      <p:grpSpPr>
        <a:xfrm>
          <a:off x="0" y="0"/>
          <a:ext cx="0" cy="0"/>
          <a:chOff x="0" y="0"/>
          <a:chExt cx="0" cy="0"/>
        </a:xfrm>
      </p:grpSpPr>
      <p:sp>
        <p:nvSpPr>
          <p:cNvPr id="73" name="Google Shape;73;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8" name="Google Shape;78;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9" name="Shape 79"/>
        <p:cNvGrpSpPr/>
        <p:nvPr/>
      </p:nvGrpSpPr>
      <p:grpSpPr>
        <a:xfrm>
          <a:off x="0" y="0"/>
          <a:ext cx="0" cy="0"/>
          <a:chOff x="0" y="0"/>
          <a:chExt cx="0" cy="0"/>
        </a:xfrm>
      </p:grpSpPr>
      <p:sp>
        <p:nvSpPr>
          <p:cNvPr id="80" name="Google Shape;80;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8"/>
          <p:cNvGrpSpPr/>
          <p:nvPr/>
        </p:nvGrpSpPr>
        <p:grpSpPr>
          <a:xfrm>
            <a:off x="255991" y="-118"/>
            <a:ext cx="2251347" cy="1043408"/>
            <a:chOff x="3961956" y="4383950"/>
            <a:chExt cx="1160548" cy="548700"/>
          </a:xfrm>
        </p:grpSpPr>
        <p:sp>
          <p:nvSpPr>
            <p:cNvPr id="83" name="Google Shape;83;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8"/>
          <p:cNvGrpSpPr/>
          <p:nvPr/>
        </p:nvGrpSpPr>
        <p:grpSpPr>
          <a:xfrm>
            <a:off x="34934" y="4522125"/>
            <a:ext cx="1593306" cy="617072"/>
            <a:chOff x="6917201" y="0"/>
            <a:chExt cx="2227777" cy="863400"/>
          </a:xfrm>
        </p:grpSpPr>
        <p:sp>
          <p:nvSpPr>
            <p:cNvPr id="88" name="Google Shape;88;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8"/>
          <p:cNvGrpSpPr/>
          <p:nvPr/>
        </p:nvGrpSpPr>
        <p:grpSpPr>
          <a:xfrm>
            <a:off x="5886353" y="1243"/>
            <a:ext cx="3257455" cy="1261514"/>
            <a:chOff x="6917201" y="0"/>
            <a:chExt cx="2227777" cy="863400"/>
          </a:xfrm>
        </p:grpSpPr>
        <p:sp>
          <p:nvSpPr>
            <p:cNvPr id="92" name="Google Shape;92;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6" name="Google Shape;96;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7" name="Shape 97"/>
        <p:cNvGrpSpPr/>
        <p:nvPr/>
      </p:nvGrpSpPr>
      <p:grpSpPr>
        <a:xfrm>
          <a:off x="0" y="0"/>
          <a:ext cx="0" cy="0"/>
          <a:chOff x="0" y="0"/>
          <a:chExt cx="0" cy="0"/>
        </a:xfrm>
      </p:grpSpPr>
      <p:sp>
        <p:nvSpPr>
          <p:cNvPr id="98" name="Google Shape;98;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2" name="Google Shape;102;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 name="Google Shape;104;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5" name="Shape 105"/>
        <p:cNvGrpSpPr/>
        <p:nvPr/>
      </p:nvGrpSpPr>
      <p:grpSpPr>
        <a:xfrm>
          <a:off x="0" y="0"/>
          <a:ext cx="0" cy="0"/>
          <a:chOff x="0" y="0"/>
          <a:chExt cx="0" cy="0"/>
        </a:xfrm>
      </p:grpSpPr>
      <p:sp>
        <p:nvSpPr>
          <p:cNvPr id="106" name="Google Shape;106;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0" name="Google Shape;110;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eeksforgeeks.org/implementing-apriori-algorithm-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ctrTitle"/>
          </p:nvPr>
        </p:nvSpPr>
        <p:spPr>
          <a:xfrm>
            <a:off x="1783703" y="14370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o" sz="3900"/>
              <a:t>Market </a:t>
            </a:r>
            <a:r>
              <a:rPr b="1" lang="ro" sz="3900"/>
              <a:t>Basket </a:t>
            </a:r>
            <a:r>
              <a:rPr b="1" lang="ro" sz="3900"/>
              <a:t>Analysis</a:t>
            </a:r>
            <a:endParaRPr b="1" sz="4000"/>
          </a:p>
        </p:txBody>
      </p:sp>
      <p:sp>
        <p:nvSpPr>
          <p:cNvPr id="131" name="Google Shape;131;p13"/>
          <p:cNvSpPr txBox="1"/>
          <p:nvPr>
            <p:ph idx="1" type="subTitle"/>
          </p:nvPr>
        </p:nvSpPr>
        <p:spPr>
          <a:xfrm>
            <a:off x="1880125" y="3263123"/>
            <a:ext cx="5762400" cy="858000"/>
          </a:xfrm>
          <a:prstGeom prst="rect">
            <a:avLst/>
          </a:prstGeom>
        </p:spPr>
        <p:txBody>
          <a:bodyPr anchorCtr="0" anchor="t" bIns="91425" lIns="91425" spcFirstLastPara="1" rIns="91425" wrap="square" tIns="91425">
            <a:noAutofit/>
          </a:bodyPr>
          <a:lstStyle/>
          <a:p>
            <a:pPr indent="0" lvl="0" marL="0" rtl="0" algn="r">
              <a:lnSpc>
                <a:spcPct val="70000"/>
              </a:lnSpc>
              <a:spcBef>
                <a:spcPts val="1200"/>
              </a:spcBef>
              <a:spcAft>
                <a:spcPts val="0"/>
              </a:spcAft>
              <a:buSzPts val="770"/>
              <a:buNone/>
            </a:pPr>
            <a:r>
              <a:rPr lang="ro" sz="1340">
                <a:solidFill>
                  <a:srgbClr val="000000"/>
                </a:solidFill>
                <a:latin typeface="Merriweather"/>
                <a:ea typeface="Merriweather"/>
                <a:cs typeface="Merriweather"/>
                <a:sym typeface="Merriweather"/>
              </a:rPr>
              <a:t>Student: Iulia Hurloi</a:t>
            </a:r>
            <a:endParaRPr sz="1340">
              <a:solidFill>
                <a:srgbClr val="000000"/>
              </a:solidFill>
              <a:latin typeface="Merriweather"/>
              <a:ea typeface="Merriweather"/>
              <a:cs typeface="Merriweather"/>
              <a:sym typeface="Merriweather"/>
            </a:endParaRPr>
          </a:p>
          <a:p>
            <a:pPr indent="0" lvl="0" marL="0" rtl="0" algn="r">
              <a:lnSpc>
                <a:spcPct val="70000"/>
              </a:lnSpc>
              <a:spcBef>
                <a:spcPts val="1200"/>
              </a:spcBef>
              <a:spcAft>
                <a:spcPts val="0"/>
              </a:spcAft>
              <a:buSzPts val="770"/>
              <a:buNone/>
            </a:pPr>
            <a:r>
              <a:rPr lang="ro" sz="1340">
                <a:solidFill>
                  <a:srgbClr val="000000"/>
                </a:solidFill>
                <a:latin typeface="Merriweather"/>
                <a:ea typeface="Merriweather"/>
                <a:cs typeface="Merriweather"/>
                <a:sym typeface="Merriweather"/>
              </a:rPr>
              <a:t>Supervisor: Lect. Dr. Gabriel Iuhasz</a:t>
            </a:r>
            <a:endParaRPr sz="1340">
              <a:solidFill>
                <a:srgbClr val="000000"/>
              </a:solidFill>
              <a:latin typeface="Merriweather"/>
              <a:ea typeface="Merriweather"/>
              <a:cs typeface="Merriweather"/>
              <a:sym typeface="Merriweather"/>
            </a:endParaRPr>
          </a:p>
          <a:p>
            <a:pPr indent="0" lvl="0" marL="0" rtl="0" algn="ctr">
              <a:lnSpc>
                <a:spcPct val="80000"/>
              </a:lnSpc>
              <a:spcBef>
                <a:spcPts val="0"/>
              </a:spcBef>
              <a:spcAft>
                <a:spcPts val="0"/>
              </a:spcAft>
              <a:buSzPts val="770"/>
              <a:buNone/>
            </a:pPr>
            <a:r>
              <a:t/>
            </a:r>
            <a:endParaRPr sz="92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o">
                <a:latin typeface="Merriweather Black"/>
                <a:ea typeface="Merriweather Black"/>
                <a:cs typeface="Merriweather Black"/>
                <a:sym typeface="Merriweather Black"/>
              </a:rPr>
              <a:t>Thanks!</a:t>
            </a:r>
            <a:endParaRPr>
              <a:latin typeface="Merriweather Black"/>
              <a:ea typeface="Merriweather Black"/>
              <a:cs typeface="Merriweather Black"/>
              <a:sym typeface="Merriweather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Bibliography</a:t>
            </a:r>
            <a:r>
              <a:rPr lang="ro"/>
              <a:t> </a:t>
            </a:r>
            <a:endParaRPr/>
          </a:p>
        </p:txBody>
      </p:sp>
      <p:sp>
        <p:nvSpPr>
          <p:cNvPr id="193" name="Google Shape;193;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erriweather"/>
              <a:buAutoNum type="arabicPeriod"/>
            </a:pPr>
            <a:r>
              <a:rPr lang="ro" u="sng">
                <a:solidFill>
                  <a:schemeClr val="hlink"/>
                </a:solidFill>
                <a:latin typeface="Merriweather"/>
                <a:ea typeface="Merriweather"/>
                <a:cs typeface="Merriweather"/>
                <a:sym typeface="Merriweather"/>
                <a:hlinkClick r:id="rId3"/>
              </a:rPr>
              <a:t>https://www.geeksforgeeks.org/implementing-apriori-algorithm-in-python/</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AutoNum type="arabicPeriod"/>
            </a:pPr>
            <a:r>
              <a:rPr lang="ro">
                <a:latin typeface="Merriweather"/>
                <a:ea typeface="Merriweather"/>
                <a:cs typeface="Merriweather"/>
                <a:sym typeface="Merriweather"/>
              </a:rPr>
              <a:t>https://spark.apache.org/docs/latest/ml-frequent-pattern-mining.html</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Black"/>
                <a:ea typeface="Merriweather Black"/>
                <a:cs typeface="Merriweather Black"/>
                <a:sym typeface="Merriweather Black"/>
              </a:rPr>
              <a:t>Market Basket Analysis</a:t>
            </a:r>
            <a:endParaRPr>
              <a:latin typeface="Merriweather Black"/>
              <a:ea typeface="Merriweather Black"/>
              <a:cs typeface="Merriweather Black"/>
              <a:sym typeface="Merriweather Black"/>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sz="1900">
                <a:latin typeface="Merriweather"/>
                <a:ea typeface="Merriweather"/>
                <a:cs typeface="Merriweather"/>
                <a:sym typeface="Merriweather"/>
              </a:rPr>
              <a:t>Market Basket Analysis is a analysis technique which identifies the strength of association between pairs of products purchased together and identify patterns of co-occurrence.</a:t>
            </a:r>
            <a:endParaRPr sz="19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latin typeface="Merriweather Black"/>
                <a:ea typeface="Merriweather Black"/>
                <a:cs typeface="Merriweather Black"/>
                <a:sym typeface="Merriweather Black"/>
              </a:rPr>
              <a:t>Approaches in Python</a:t>
            </a:r>
            <a:endParaRPr>
              <a:latin typeface="Merriweather Black"/>
              <a:ea typeface="Merriweather Black"/>
              <a:cs typeface="Merriweather Black"/>
              <a:sym typeface="Merriweather Black"/>
            </a:endParaRPr>
          </a:p>
          <a:p>
            <a:pPr indent="0" lvl="0" marL="0" rtl="0" algn="ctr">
              <a:spcBef>
                <a:spcPts val="0"/>
              </a:spcBef>
              <a:spcAft>
                <a:spcPts val="0"/>
              </a:spcAft>
              <a:buNone/>
            </a:pPr>
            <a:r>
              <a:t/>
            </a:r>
            <a:endParaRPr/>
          </a:p>
        </p:txBody>
      </p:sp>
      <p:sp>
        <p:nvSpPr>
          <p:cNvPr id="143" name="Google Shape;143;p15"/>
          <p:cNvSpPr txBox="1"/>
          <p:nvPr>
            <p:ph idx="1" type="body"/>
          </p:nvPr>
        </p:nvSpPr>
        <p:spPr>
          <a:xfrm>
            <a:off x="819150" y="2108600"/>
            <a:ext cx="3686100" cy="20688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ro" sz="1200">
                <a:latin typeface="Merriweather"/>
                <a:ea typeface="Merriweather"/>
                <a:cs typeface="Merriweather"/>
                <a:sym typeface="Merriweather"/>
              </a:rPr>
              <a:t>Classic Apriori approach to identify if-then association rules. Association rules are created by searching data for frequent if-then patterns and using the criteria support and confidence to identify the most important relationships. Support is an indication of how frequently the items appear in the data. Confidence indicates the number of times the if-then statements are found true.</a:t>
            </a:r>
            <a:endParaRPr sz="1200">
              <a:latin typeface="Merriweather"/>
              <a:ea typeface="Merriweather"/>
              <a:cs typeface="Merriweather"/>
              <a:sym typeface="Merriweather"/>
            </a:endParaRPr>
          </a:p>
        </p:txBody>
      </p:sp>
      <p:sp>
        <p:nvSpPr>
          <p:cNvPr id="144" name="Google Shape;144;p15"/>
          <p:cNvSpPr txBox="1"/>
          <p:nvPr>
            <p:ph idx="2" type="body"/>
          </p:nvPr>
        </p:nvSpPr>
        <p:spPr>
          <a:xfrm>
            <a:off x="4692250" y="2600175"/>
            <a:ext cx="3686100" cy="145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ro">
                <a:latin typeface="Merriweather"/>
                <a:ea typeface="Merriweather"/>
                <a:cs typeface="Merriweather"/>
                <a:sym typeface="Merriweather"/>
              </a:rPr>
              <a:t> Using PySpark’s algorithm Frequent Pattern Growth. FP Growth is a method of mining frequent itemsets using support, lift, and confidence.</a:t>
            </a:r>
            <a:endParaRPr>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Black"/>
                <a:ea typeface="Merriweather Black"/>
                <a:cs typeface="Merriweather Black"/>
                <a:sym typeface="Merriweather Black"/>
              </a:rPr>
              <a:t>DataSet</a:t>
            </a:r>
            <a:endParaRPr>
              <a:latin typeface="Merriweather Black"/>
              <a:ea typeface="Merriweather Black"/>
              <a:cs typeface="Merriweather Black"/>
              <a:sym typeface="Merriweather Black"/>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Merriweather"/>
              <a:buChar char="●"/>
            </a:pPr>
            <a:r>
              <a:rPr lang="ro" sz="1500">
                <a:latin typeface="Merriweather"/>
                <a:ea typeface="Merriweather"/>
                <a:cs typeface="Merriweather"/>
                <a:sym typeface="Merriweather"/>
              </a:rPr>
              <a:t>Origin: Kaggle</a:t>
            </a:r>
            <a:endParaRPr sz="1500">
              <a:latin typeface="Merriweather"/>
              <a:ea typeface="Merriweather"/>
              <a:cs typeface="Merriweather"/>
              <a:sym typeface="Merriweather"/>
            </a:endParaRPr>
          </a:p>
          <a:p>
            <a:pPr indent="-323850" lvl="0" marL="457200" rtl="0" algn="l">
              <a:lnSpc>
                <a:spcPct val="100000"/>
              </a:lnSpc>
              <a:spcBef>
                <a:spcPts val="0"/>
              </a:spcBef>
              <a:spcAft>
                <a:spcPts val="0"/>
              </a:spcAft>
              <a:buSzPts val="1500"/>
              <a:buFont typeface="Merriweather"/>
              <a:buChar char="●"/>
            </a:pPr>
            <a:r>
              <a:rPr lang="ro" sz="1500">
                <a:latin typeface="Merriweather"/>
                <a:ea typeface="Merriweather"/>
                <a:cs typeface="Merriweather"/>
                <a:sym typeface="Merriweather"/>
              </a:rPr>
              <a:t>581587 entries</a:t>
            </a:r>
            <a:endParaRPr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ro" sz="1500">
                <a:latin typeface="Merriweather"/>
                <a:ea typeface="Merriweather"/>
                <a:cs typeface="Merriweather"/>
                <a:sym typeface="Merriweather"/>
              </a:rPr>
              <a:t>Columns: InvoiceNo, StockCode, Description, Quantity, InvoiceDate, UnitPrice, CustomerID, Country</a:t>
            </a:r>
            <a:endParaRPr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ro" sz="1500">
                <a:latin typeface="Merriweather"/>
                <a:ea typeface="Merriweather"/>
                <a:cs typeface="Merriweather"/>
                <a:sym typeface="Merriweather"/>
              </a:rPr>
              <a:t>Description contains the name of the item purchased, Quantity the number of products of this type</a:t>
            </a:r>
            <a:endParaRPr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ro" sz="1500">
                <a:latin typeface="Merriweather"/>
                <a:ea typeface="Merriweather"/>
                <a:cs typeface="Merriweather"/>
                <a:sym typeface="Merriweather"/>
              </a:rPr>
              <a:t>22.6 MB </a:t>
            </a:r>
            <a:endParaRPr sz="15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652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Black"/>
                <a:ea typeface="Merriweather Black"/>
                <a:cs typeface="Merriweather Black"/>
                <a:sym typeface="Merriweather Black"/>
              </a:rPr>
              <a:t>Preprocessing </a:t>
            </a:r>
            <a:endParaRPr>
              <a:latin typeface="Merriweather Black"/>
              <a:ea typeface="Merriweather Black"/>
              <a:cs typeface="Merriweather Black"/>
              <a:sym typeface="Merriweather Black"/>
            </a:endParaRPr>
          </a:p>
        </p:txBody>
      </p:sp>
      <p:sp>
        <p:nvSpPr>
          <p:cNvPr id="156" name="Google Shape;156;p17"/>
          <p:cNvSpPr txBox="1"/>
          <p:nvPr>
            <p:ph idx="1" type="body"/>
          </p:nvPr>
        </p:nvSpPr>
        <p:spPr>
          <a:xfrm>
            <a:off x="885900" y="21943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a:ea typeface="Merriweather"/>
                <a:cs typeface="Merriweather"/>
                <a:sym typeface="Merriweather"/>
              </a:rPr>
              <a:t>Apriori: </a:t>
            </a:r>
            <a:endParaRPr>
              <a:latin typeface="Merriweather"/>
              <a:ea typeface="Merriweather"/>
              <a:cs typeface="Merriweather"/>
              <a:sym typeface="Merriweather"/>
            </a:endParaRPr>
          </a:p>
          <a:p>
            <a:pPr indent="-311150" lvl="0" marL="457200" rtl="0" algn="l">
              <a:spcBef>
                <a:spcPts val="1200"/>
              </a:spcBef>
              <a:spcAft>
                <a:spcPts val="0"/>
              </a:spcAft>
              <a:buSzPts val="1300"/>
              <a:buFont typeface="Merriweather"/>
              <a:buChar char="★"/>
            </a:pPr>
            <a:r>
              <a:rPr lang="ro">
                <a:latin typeface="Merriweather"/>
                <a:ea typeface="Merriweather"/>
                <a:cs typeface="Merriweather"/>
                <a:sym typeface="Merriweather"/>
              </a:rPr>
              <a:t>drop transactions with quantity 0 or negative</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drop transactions with empty rows</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create list of  unique produce</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encode the df to 0/1 values per transaction for each item</a:t>
            </a:r>
            <a:endParaRPr>
              <a:latin typeface="Merriweather"/>
              <a:ea typeface="Merriweather"/>
              <a:cs typeface="Merriweather"/>
              <a:sym typeface="Merriweather"/>
            </a:endParaRPr>
          </a:p>
          <a:p>
            <a:pPr indent="0" lvl="0" marL="0" rtl="0" algn="l">
              <a:spcBef>
                <a:spcPts val="1200"/>
              </a:spcBef>
              <a:spcAft>
                <a:spcPts val="1200"/>
              </a:spcAft>
              <a:buNone/>
            </a:pPr>
            <a:r>
              <a:t/>
            </a:r>
            <a:endParaRPr/>
          </a:p>
        </p:txBody>
      </p:sp>
      <p:sp>
        <p:nvSpPr>
          <p:cNvPr id="157" name="Google Shape;157;p17"/>
          <p:cNvSpPr txBox="1"/>
          <p:nvPr>
            <p:ph idx="2" type="body"/>
          </p:nvPr>
        </p:nvSpPr>
        <p:spPr>
          <a:xfrm>
            <a:off x="4638750" y="223720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a:ea typeface="Merriweather"/>
                <a:cs typeface="Merriweather"/>
                <a:sym typeface="Merriweather"/>
              </a:rPr>
              <a:t>FP Growth:</a:t>
            </a:r>
            <a:endParaRPr>
              <a:latin typeface="Merriweather"/>
              <a:ea typeface="Merriweather"/>
              <a:cs typeface="Merriweather"/>
              <a:sym typeface="Merriweather"/>
            </a:endParaRPr>
          </a:p>
          <a:p>
            <a:pPr indent="-311150" lvl="0" marL="457200" rtl="0" algn="l">
              <a:spcBef>
                <a:spcPts val="1200"/>
              </a:spcBef>
              <a:spcAft>
                <a:spcPts val="0"/>
              </a:spcAft>
              <a:buSzPts val="1300"/>
              <a:buFont typeface="Merriweather"/>
              <a:buChar char="★"/>
            </a:pPr>
            <a:r>
              <a:rPr lang="ro">
                <a:latin typeface="Merriweather"/>
                <a:ea typeface="Merriweather"/>
                <a:cs typeface="Merriweather"/>
                <a:sym typeface="Merriweather"/>
              </a:rPr>
              <a:t>drop transactions with quantity 0 or negative</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drop transactions with empty rows</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keep just Description column</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503646" y="283171"/>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o" sz="4700"/>
              <a:t>Implementation </a:t>
            </a:r>
            <a:endParaRPr b="1" sz="4700"/>
          </a:p>
        </p:txBody>
      </p:sp>
      <p:pic>
        <p:nvPicPr>
          <p:cNvPr id="163" name="Google Shape;163;p18"/>
          <p:cNvPicPr preferRelativeResize="0"/>
          <p:nvPr/>
        </p:nvPicPr>
        <p:blipFill>
          <a:blip r:embed="rId3">
            <a:alphaModFix/>
          </a:blip>
          <a:stretch>
            <a:fillRect/>
          </a:stretch>
        </p:blipFill>
        <p:spPr>
          <a:xfrm>
            <a:off x="5223579" y="2220525"/>
            <a:ext cx="2267796" cy="2267796"/>
          </a:xfrm>
          <a:prstGeom prst="rect">
            <a:avLst/>
          </a:prstGeom>
          <a:noFill/>
          <a:ln>
            <a:noFill/>
          </a:ln>
        </p:spPr>
      </p:pic>
      <p:pic>
        <p:nvPicPr>
          <p:cNvPr id="164" name="Google Shape;164;p18"/>
          <p:cNvPicPr preferRelativeResize="0"/>
          <p:nvPr/>
        </p:nvPicPr>
        <p:blipFill>
          <a:blip r:embed="rId4">
            <a:alphaModFix/>
          </a:blip>
          <a:stretch>
            <a:fillRect/>
          </a:stretch>
        </p:blipFill>
        <p:spPr>
          <a:xfrm>
            <a:off x="1978800" y="3116375"/>
            <a:ext cx="2593201" cy="47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Black"/>
                <a:ea typeface="Merriweather Black"/>
                <a:cs typeface="Merriweather Black"/>
                <a:sym typeface="Merriweather Black"/>
              </a:rPr>
              <a:t>Implementation</a:t>
            </a:r>
            <a:endParaRPr>
              <a:latin typeface="Merriweather Black"/>
              <a:ea typeface="Merriweather Black"/>
              <a:cs typeface="Merriweather Black"/>
              <a:sym typeface="Merriweather Black"/>
            </a:endParaRPr>
          </a:p>
        </p:txBody>
      </p:sp>
      <p:sp>
        <p:nvSpPr>
          <p:cNvPr id="170" name="Google Shape;170;p19"/>
          <p:cNvSpPr txBox="1"/>
          <p:nvPr>
            <p:ph idx="1" type="body"/>
          </p:nvPr>
        </p:nvSpPr>
        <p:spPr>
          <a:xfrm>
            <a:off x="819150" y="2571750"/>
            <a:ext cx="3686100" cy="1005300"/>
          </a:xfrm>
          <a:prstGeom prst="rect">
            <a:avLst/>
          </a:prstGeom>
        </p:spPr>
        <p:txBody>
          <a:bodyPr anchorCtr="0" anchor="t" bIns="91425" lIns="91425" spcFirstLastPara="1" rIns="91425" wrap="square" tIns="91425">
            <a:normAutofit fontScale="92500"/>
          </a:bodyPr>
          <a:lstStyle/>
          <a:p>
            <a:pPr indent="0" lvl="0" marL="0" rtl="0" algn="l">
              <a:lnSpc>
                <a:spcPct val="90000"/>
              </a:lnSpc>
              <a:spcBef>
                <a:spcPts val="400"/>
              </a:spcBef>
              <a:spcAft>
                <a:spcPts val="0"/>
              </a:spcAft>
              <a:buNone/>
            </a:pPr>
            <a:r>
              <a:rPr lang="ro" sz="2000">
                <a:solidFill>
                  <a:srgbClr val="000000"/>
                </a:solidFill>
                <a:latin typeface="Merriweather"/>
                <a:ea typeface="Merriweather"/>
                <a:cs typeface="Merriweather"/>
                <a:sym typeface="Merriweather"/>
              </a:rPr>
              <a:t>Run locally on a Window machine, from PyCharm IDE</a:t>
            </a:r>
            <a:endParaRPr sz="2000">
              <a:solidFill>
                <a:srgbClr val="000000"/>
              </a:solidFill>
              <a:latin typeface="Merriweather"/>
              <a:ea typeface="Merriweather"/>
              <a:cs typeface="Merriweather"/>
              <a:sym typeface="Merriweather"/>
            </a:endParaRPr>
          </a:p>
          <a:p>
            <a:pPr indent="0" lvl="0" marL="0" rtl="0" algn="l">
              <a:spcBef>
                <a:spcPts val="200"/>
              </a:spcBef>
              <a:spcAft>
                <a:spcPts val="1200"/>
              </a:spcAft>
              <a:buNone/>
            </a:pPr>
            <a:r>
              <a:t/>
            </a:r>
            <a:endParaRPr/>
          </a:p>
        </p:txBody>
      </p:sp>
      <p:sp>
        <p:nvSpPr>
          <p:cNvPr id="171" name="Google Shape;171;p19"/>
          <p:cNvSpPr txBox="1"/>
          <p:nvPr>
            <p:ph idx="2" type="body"/>
          </p:nvPr>
        </p:nvSpPr>
        <p:spPr>
          <a:xfrm>
            <a:off x="4638750" y="2528850"/>
            <a:ext cx="3686100" cy="1091100"/>
          </a:xfrm>
          <a:prstGeom prst="rect">
            <a:avLst/>
          </a:prstGeom>
        </p:spPr>
        <p:txBody>
          <a:bodyPr anchorCtr="0" anchor="t" bIns="91425" lIns="91425" spcFirstLastPara="1" rIns="91425" wrap="square" tIns="91425">
            <a:normAutofit fontScale="70000" lnSpcReduction="10000"/>
          </a:bodyPr>
          <a:lstStyle/>
          <a:p>
            <a:pPr indent="0" lvl="0" marL="0" rtl="0" algn="l">
              <a:lnSpc>
                <a:spcPct val="90000"/>
              </a:lnSpc>
              <a:spcBef>
                <a:spcPts val="400"/>
              </a:spcBef>
              <a:spcAft>
                <a:spcPts val="0"/>
              </a:spcAft>
              <a:buNone/>
            </a:pPr>
            <a:r>
              <a:rPr lang="ro" sz="2617">
                <a:solidFill>
                  <a:srgbClr val="000000"/>
                </a:solidFill>
                <a:latin typeface="Merriweather"/>
                <a:ea typeface="Merriweather"/>
                <a:cs typeface="Merriweather"/>
                <a:sym typeface="Merriweather"/>
              </a:rPr>
              <a:t>In Python, with Apache Spark, through PySpark interface</a:t>
            </a:r>
            <a:endParaRPr sz="2617">
              <a:solidFill>
                <a:srgbClr val="000000"/>
              </a:solidFill>
              <a:latin typeface="Merriweather"/>
              <a:ea typeface="Merriweather"/>
              <a:cs typeface="Merriweather"/>
              <a:sym typeface="Merriweather"/>
            </a:endParaRPr>
          </a:p>
          <a:p>
            <a:pPr indent="0" lvl="0" marL="0" rtl="0" algn="l">
              <a:lnSpc>
                <a:spcPct val="90000"/>
              </a:lnSpc>
              <a:spcBef>
                <a:spcPts val="400"/>
              </a:spcBef>
              <a:spcAft>
                <a:spcPts val="0"/>
              </a:spcAft>
              <a:buNone/>
            </a:pPr>
            <a:r>
              <a:t/>
            </a:r>
            <a:endParaRPr sz="1800">
              <a:solidFill>
                <a:srgbClr val="000000"/>
              </a:solidFill>
              <a:latin typeface="Arial"/>
              <a:ea typeface="Arial"/>
              <a:cs typeface="Arial"/>
              <a:sym typeface="Arial"/>
            </a:endParaRPr>
          </a:p>
          <a:p>
            <a:pPr indent="0" lvl="0" marL="0" rtl="0" algn="l">
              <a:spcBef>
                <a:spcPts val="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915600" y="727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Black"/>
                <a:ea typeface="Merriweather Black"/>
                <a:cs typeface="Merriweather Black"/>
                <a:sym typeface="Merriweather Black"/>
              </a:rPr>
              <a:t>Evaluation</a:t>
            </a:r>
            <a:endParaRPr>
              <a:latin typeface="Merriweather Black"/>
              <a:ea typeface="Merriweather Black"/>
              <a:cs typeface="Merriweather Black"/>
              <a:sym typeface="Merriweather Black"/>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Merriweather"/>
                <a:ea typeface="Merriweather"/>
                <a:cs typeface="Merriweather"/>
                <a:sym typeface="Merriweather"/>
              </a:rPr>
              <a:t>Apriori, run locally:</a:t>
            </a:r>
            <a:endParaRPr>
              <a:latin typeface="Merriweather"/>
              <a:ea typeface="Merriweather"/>
              <a:cs typeface="Merriweather"/>
              <a:sym typeface="Merriweather"/>
            </a:endParaRPr>
          </a:p>
          <a:p>
            <a:pPr indent="-311150" lvl="0" marL="457200" rtl="0" algn="l">
              <a:spcBef>
                <a:spcPts val="1200"/>
              </a:spcBef>
              <a:spcAft>
                <a:spcPts val="0"/>
              </a:spcAft>
              <a:buSzPts val="1300"/>
              <a:buFont typeface="Merriweather"/>
              <a:buChar char="❏"/>
            </a:pPr>
            <a:r>
              <a:rPr lang="ro">
                <a:latin typeface="Merriweather"/>
                <a:ea typeface="Merriweather"/>
                <a:cs typeface="Merriweather"/>
                <a:sym typeface="Merriweather"/>
              </a:rPr>
              <a:t>Execution time: 671.6397533416748 seconds</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Number of Associations: 498</a:t>
            </a:r>
            <a:endParaRPr>
              <a:latin typeface="Merriweather"/>
              <a:ea typeface="Merriweather"/>
              <a:cs typeface="Merriweather"/>
              <a:sym typeface="Merriweather"/>
            </a:endParaRPr>
          </a:p>
          <a:p>
            <a:pPr indent="0" lvl="0" marL="0" rtl="0" algn="l">
              <a:spcBef>
                <a:spcPts val="1200"/>
              </a:spcBef>
              <a:spcAft>
                <a:spcPts val="0"/>
              </a:spcAft>
              <a:buNone/>
            </a:pPr>
            <a:r>
              <a:rPr lang="ro">
                <a:latin typeface="Merriweather"/>
                <a:ea typeface="Merriweather"/>
                <a:cs typeface="Merriweather"/>
                <a:sym typeface="Merriweather"/>
              </a:rPr>
              <a:t>FP Growth:</a:t>
            </a:r>
            <a:endParaRPr>
              <a:latin typeface="Merriweather"/>
              <a:ea typeface="Merriweather"/>
              <a:cs typeface="Merriweather"/>
              <a:sym typeface="Merriweather"/>
            </a:endParaRPr>
          </a:p>
          <a:p>
            <a:pPr indent="-311150" lvl="0" marL="457200" rtl="0" algn="l">
              <a:spcBef>
                <a:spcPts val="1200"/>
              </a:spcBef>
              <a:spcAft>
                <a:spcPts val="0"/>
              </a:spcAft>
              <a:buSzPts val="1300"/>
              <a:buFont typeface="Merriweather"/>
              <a:buChar char="❏"/>
            </a:pPr>
            <a:r>
              <a:rPr lang="ro">
                <a:latin typeface="Merriweather"/>
                <a:ea typeface="Merriweather"/>
                <a:cs typeface="Merriweather"/>
                <a:sym typeface="Merriweather"/>
              </a:rPr>
              <a:t>Execution time: 7.033256530761719 seconds</a:t>
            </a:r>
            <a:endParaRPr>
              <a:latin typeface="Merriweather"/>
              <a:ea typeface="Merriweather"/>
              <a:cs typeface="Merriweather"/>
              <a:sym typeface="Merriweather"/>
            </a:endParaRPr>
          </a:p>
          <a:p>
            <a:pPr indent="-311150" lvl="0" marL="457200" rtl="0" algn="l">
              <a:spcBef>
                <a:spcPts val="0"/>
              </a:spcBef>
              <a:spcAft>
                <a:spcPts val="0"/>
              </a:spcAft>
              <a:buSzPts val="1300"/>
              <a:buFont typeface="Merriweather"/>
              <a:buChar char="❏"/>
            </a:pPr>
            <a:r>
              <a:rPr lang="ro">
                <a:latin typeface="Merriweather"/>
                <a:ea typeface="Merriweather"/>
                <a:cs typeface="Merriweather"/>
                <a:sym typeface="Merriweather"/>
              </a:rPr>
              <a:t>Number of Associations: 498</a:t>
            </a:r>
            <a:endParaRPr>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633129" y="1397571"/>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o" sz="3600">
                <a:latin typeface="Merriweather Black"/>
                <a:ea typeface="Merriweather Black"/>
                <a:cs typeface="Merriweather Black"/>
                <a:sym typeface="Merriweather Black"/>
              </a:rPr>
              <a:t>Conclusion:</a:t>
            </a:r>
            <a:endParaRPr sz="3600">
              <a:latin typeface="Merriweather Black"/>
              <a:ea typeface="Merriweather Black"/>
              <a:cs typeface="Merriweather Black"/>
              <a:sym typeface="Merriweather Black"/>
            </a:endParaRPr>
          </a:p>
          <a:p>
            <a:pPr indent="0" lvl="0" marL="0" rtl="0" algn="ctr">
              <a:spcBef>
                <a:spcPts val="0"/>
              </a:spcBef>
              <a:spcAft>
                <a:spcPts val="0"/>
              </a:spcAft>
              <a:buNone/>
            </a:pPr>
            <a:r>
              <a:rPr lang="ro" sz="2900">
                <a:solidFill>
                  <a:schemeClr val="dk2"/>
                </a:solidFill>
                <a:latin typeface="Merriweather Light"/>
                <a:ea typeface="Merriweather Light"/>
                <a:cs typeface="Merriweather Light"/>
                <a:sym typeface="Merriweather Light"/>
              </a:rPr>
              <a:t>Better results with PySpark on time of execution</a:t>
            </a:r>
            <a:endParaRPr sz="2900">
              <a:solidFill>
                <a:schemeClr val="dk2"/>
              </a:solidFill>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