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1" r:id="rId4"/>
    <p:sldId id="261" r:id="rId5"/>
    <p:sldId id="275" r:id="rId6"/>
    <p:sldId id="276" r:id="rId7"/>
    <p:sldId id="287" r:id="rId8"/>
    <p:sldId id="262" r:id="rId9"/>
    <p:sldId id="278" r:id="rId10"/>
    <p:sldId id="263" r:id="rId11"/>
    <p:sldId id="279" r:id="rId12"/>
    <p:sldId id="280" r:id="rId13"/>
    <p:sldId id="264" r:id="rId14"/>
    <p:sldId id="265" r:id="rId15"/>
    <p:sldId id="282" r:id="rId16"/>
    <p:sldId id="281" r:id="rId17"/>
    <p:sldId id="267" r:id="rId18"/>
    <p:sldId id="286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B28C7-8C5A-4FE1-8AE4-F3F95F62CBB2}" v="5" dt="2023-10-31T13:13:5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i Sarkar" userId="33524d99-0585-4d94-adba-cdf6769b5514" providerId="ADAL" clId="{90DB28C7-8C5A-4FE1-8AE4-F3F95F62CBB2}"/>
    <pc:docChg chg="custSel delSld modSld">
      <pc:chgData name="Sayani Sarkar" userId="33524d99-0585-4d94-adba-cdf6769b5514" providerId="ADAL" clId="{90DB28C7-8C5A-4FE1-8AE4-F3F95F62CBB2}" dt="2023-10-31T13:14:02.938" v="10" actId="47"/>
      <pc:docMkLst>
        <pc:docMk/>
      </pc:docMkLst>
      <pc:sldChg chg="delSp modSp mod delAnim modAnim">
        <pc:chgData name="Sayani Sarkar" userId="33524d99-0585-4d94-adba-cdf6769b5514" providerId="ADAL" clId="{90DB28C7-8C5A-4FE1-8AE4-F3F95F62CBB2}" dt="2023-10-31T13:13:38.376" v="6" actId="27636"/>
        <pc:sldMkLst>
          <pc:docMk/>
          <pc:sldMk cId="0" sldId="275"/>
        </pc:sldMkLst>
        <pc:spChg chg="mod">
          <ac:chgData name="Sayani Sarkar" userId="33524d99-0585-4d94-adba-cdf6769b5514" providerId="ADAL" clId="{90DB28C7-8C5A-4FE1-8AE4-F3F95F62CBB2}" dt="2023-10-31T13:13:38.376" v="6" actId="27636"/>
          <ac:spMkLst>
            <pc:docMk/>
            <pc:sldMk cId="0" sldId="275"/>
            <ac:spMk id="574467" creationId="{53810693-CA41-12B1-40BC-AD645403539D}"/>
          </ac:spMkLst>
        </pc:spChg>
        <pc:spChg chg="del mod">
          <ac:chgData name="Sayani Sarkar" userId="33524d99-0585-4d94-adba-cdf6769b5514" providerId="ADAL" clId="{90DB28C7-8C5A-4FE1-8AE4-F3F95F62CBB2}" dt="2023-10-31T13:13:26.987" v="4"/>
          <ac:spMkLst>
            <pc:docMk/>
            <pc:sldMk cId="0" sldId="275"/>
            <ac:spMk id="574472" creationId="{D7FC6949-81FC-0FDF-E248-CA40246E06FD}"/>
          </ac:spMkLst>
        </pc:spChg>
        <pc:picChg chg="del">
          <ac:chgData name="Sayani Sarkar" userId="33524d99-0585-4d94-adba-cdf6769b5514" providerId="ADAL" clId="{90DB28C7-8C5A-4FE1-8AE4-F3F95F62CBB2}" dt="2023-10-31T13:13:26.977" v="2" actId="478"/>
          <ac:picMkLst>
            <pc:docMk/>
            <pc:sldMk cId="0" sldId="275"/>
            <ac:picMk id="574471" creationId="{55B3A083-96AB-9706-B377-F48541704FC9}"/>
          </ac:picMkLst>
        </pc:picChg>
      </pc:sldChg>
      <pc:sldChg chg="delSp modSp modAnim">
        <pc:chgData name="Sayani Sarkar" userId="33524d99-0585-4d94-adba-cdf6769b5514" providerId="ADAL" clId="{90DB28C7-8C5A-4FE1-8AE4-F3F95F62CBB2}" dt="2023-10-31T13:13:54.135" v="9" actId="478"/>
        <pc:sldMkLst>
          <pc:docMk/>
          <pc:sldMk cId="0" sldId="276"/>
        </pc:sldMkLst>
        <pc:spChg chg="del mod">
          <ac:chgData name="Sayani Sarkar" userId="33524d99-0585-4d94-adba-cdf6769b5514" providerId="ADAL" clId="{90DB28C7-8C5A-4FE1-8AE4-F3F95F62CBB2}" dt="2023-10-31T13:13:54.135" v="9" actId="478"/>
          <ac:spMkLst>
            <pc:docMk/>
            <pc:sldMk cId="0" sldId="276"/>
            <ac:spMk id="575496" creationId="{80E87090-91B7-5C0D-7F0E-375F520B890B}"/>
          </ac:spMkLst>
        </pc:spChg>
        <pc:picChg chg="del">
          <ac:chgData name="Sayani Sarkar" userId="33524d99-0585-4d94-adba-cdf6769b5514" providerId="ADAL" clId="{90DB28C7-8C5A-4FE1-8AE4-F3F95F62CBB2}" dt="2023-10-31T13:13:50.126" v="7" actId="478"/>
          <ac:picMkLst>
            <pc:docMk/>
            <pc:sldMk cId="0" sldId="276"/>
            <ac:picMk id="575495" creationId="{5B04202C-D05A-EFCC-DD36-E12F3EC0654C}"/>
          </ac:picMkLst>
        </pc:picChg>
      </pc:sldChg>
      <pc:sldChg chg="del">
        <pc:chgData name="Sayani Sarkar" userId="33524d99-0585-4d94-adba-cdf6769b5514" providerId="ADAL" clId="{90DB28C7-8C5A-4FE1-8AE4-F3F95F62CBB2}" dt="2023-10-31T13:14:02.938" v="10" actId="47"/>
        <pc:sldMkLst>
          <pc:docMk/>
          <pc:sldMk cId="0" sldId="277"/>
        </pc:sldMkLst>
      </pc:sldChg>
      <pc:sldChg chg="del">
        <pc:chgData name="Sayani Sarkar" userId="33524d99-0585-4d94-adba-cdf6769b5514" providerId="ADAL" clId="{90DB28C7-8C5A-4FE1-8AE4-F3F95F62CBB2}" dt="2023-10-31T12:47:25.445" v="0" actId="47"/>
        <pc:sldMkLst>
          <pc:docMk/>
          <pc:sldMk cId="2738720566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49665-9B7D-4713-B7F8-76D402A4D3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8076-8504-4EC8-80EE-F3C9F20C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439D-916A-CFD8-D262-664C0DB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71298-21A1-96C0-CDD9-F2960A014FB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922EB-1611-7522-E763-F209E4DA0BC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407E9-B6D5-A3F3-19C7-ED4E88AFF78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BE94AE-5859-FF4A-DB15-9B1871EB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Biostat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7E164B-0DE1-F728-FCD4-BAB531C2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15: Multiple Linear Regression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073E5C-0BA7-C10B-FF21-EF415BC9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852737F-26B0-4164-8159-B02295E7D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19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66C7-0F01-6467-87F1-DB61C7AE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3FF3-3728-B831-29E1-C5A60FDD38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20FE-773C-8705-519B-B5B3CE32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39CC9-8C66-B8FA-C949-5216D19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Biostat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9671E-65E1-393F-55C2-91297019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15: Multiple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9B78-E954-D3EF-5A05-3D48B824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60A8A8D-2950-4519-A639-970BD0B09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15: Multiple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Basic Biostat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15: Multiple Linear Regression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E5BF4-F7C8-8433-7959-4E0619C3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CF137-6BD5-87F6-7656-7A9B1F0B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E766E2-7E3A-D8FB-8D5F-D80A0F40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7AFEE3-9FCE-BEE0-0F87-B086E704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FB22-1C99-417B-969A-920EBCA94B1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6B8DDF05-B67B-E937-C177-09286128C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/>
              <a:t>Illustrative Example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41E3FD4D-4A37-B787-438E-57F97DEBF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9138" y="1443038"/>
            <a:ext cx="8229600" cy="4514850"/>
          </a:xfrm>
        </p:spPr>
        <p:txBody>
          <a:bodyPr/>
          <a:lstStyle/>
          <a:p>
            <a:pPr marL="346075" indent="-346075">
              <a:spcBef>
                <a:spcPct val="50000"/>
              </a:spcBef>
              <a:buNone/>
            </a:pPr>
            <a:r>
              <a:rPr lang="en-US" altLang="en-US" b="1"/>
              <a:t>Childhood respiratory health survey. </a:t>
            </a:r>
          </a:p>
          <a:p>
            <a:pPr marL="346075" indent="-346075">
              <a:spcBef>
                <a:spcPct val="50000"/>
              </a:spcBef>
            </a:pPr>
            <a:r>
              <a:rPr lang="en-US" altLang="en-US"/>
              <a:t>Binary explanatory variable (SMOKE) is coded 0 for non-smoker and 1 for smoker</a:t>
            </a:r>
          </a:p>
          <a:p>
            <a:pPr marL="346075" indent="-346075">
              <a:spcBef>
                <a:spcPct val="50000"/>
              </a:spcBef>
            </a:pPr>
            <a:r>
              <a:rPr lang="en-US" altLang="en-US"/>
              <a:t>Response variable Forced Expiratory Volume (FEV) is measured in liters/second</a:t>
            </a:r>
          </a:p>
          <a:p>
            <a:pPr marL="346075" indent="-346075">
              <a:spcBef>
                <a:spcPct val="50000"/>
              </a:spcBef>
            </a:pPr>
            <a:r>
              <a:rPr lang="en-US" altLang="en-US"/>
              <a:t>The mean FEV in nonsmokers is 2.566 </a:t>
            </a:r>
          </a:p>
          <a:p>
            <a:pPr marL="346075" indent="-346075">
              <a:spcBef>
                <a:spcPct val="50000"/>
              </a:spcBef>
            </a:pPr>
            <a:r>
              <a:rPr lang="en-US" altLang="en-US"/>
              <a:t>The mean FEV in smokers is 3.277 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30B96-893A-514B-CD91-66A7CDF4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AFBD92-B0C2-4AF0-CFAA-EBE9F71F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1B89-B6DD-4852-AF0D-A5F2333D4C5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D5E37C4D-6A00-FE9A-340B-2C04F8CF7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2012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n-US" altLang="en-US" sz="5400"/>
              <a:t>Example, cont.</a:t>
            </a:r>
            <a:r>
              <a:rPr lang="en-US" altLang="en-US" sz="6600"/>
              <a:t> 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9AC35770-3A2D-BF0D-C9A8-681555695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6571" y="1206500"/>
            <a:ext cx="9884229" cy="474345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Regress FEV on SMOKE least squares regression line:</a:t>
            </a:r>
            <a:br>
              <a:rPr lang="en-US" altLang="en-US" sz="2800" dirty="0"/>
            </a:br>
            <a:r>
              <a:rPr lang="en-US" altLang="en-US" sz="2800" dirty="0"/>
              <a:t>ŷ = 2.566 + 0.711X</a:t>
            </a:r>
          </a:p>
          <a:p>
            <a:pPr marL="533400" indent="-533400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Intercept (2.566) = the mean FEV of group 0</a:t>
            </a:r>
          </a:p>
          <a:p>
            <a:pPr marL="533400" indent="-533400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Slope = the mean difference in FEV</a:t>
            </a:r>
            <a:br>
              <a:rPr lang="en-US" altLang="en-US" sz="2800" dirty="0"/>
            </a:br>
            <a:r>
              <a:rPr lang="en-US" altLang="en-US" sz="2800" dirty="0"/>
              <a:t>= 3.277 − 2.566 = 0.711</a:t>
            </a:r>
          </a:p>
          <a:p>
            <a:pPr marL="533400" indent="-533400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i="1" dirty="0" err="1"/>
              <a:t>t</a:t>
            </a:r>
            <a:r>
              <a:rPr lang="en-US" altLang="en-US" sz="2800" baseline="-25000" dirty="0" err="1"/>
              <a:t>stat</a:t>
            </a:r>
            <a:r>
              <a:rPr lang="en-US" altLang="en-US" sz="2800" dirty="0"/>
              <a:t> = 6.464 with 652 </a:t>
            </a:r>
            <a:r>
              <a:rPr lang="en-US" altLang="en-US" sz="2800" i="1" dirty="0" err="1"/>
              <a:t>df</a:t>
            </a:r>
            <a:r>
              <a:rPr lang="en-US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altLang="en-US" sz="2800" dirty="0"/>
              <a:t> ≈ 0.000 (same as equal variance </a:t>
            </a:r>
            <a:r>
              <a:rPr lang="en-US" altLang="en-US" sz="2800" i="1" dirty="0"/>
              <a:t>t </a:t>
            </a:r>
            <a:r>
              <a:rPr lang="en-US" altLang="en-US" sz="2800" dirty="0"/>
              <a:t>test)</a:t>
            </a:r>
          </a:p>
          <a:p>
            <a:pPr marL="533400" indent="-533400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The 95% CI for slope </a:t>
            </a:r>
            <a:r>
              <a:rPr lang="el-GR" altLang="en-US" sz="2800" dirty="0"/>
              <a:t>β</a:t>
            </a:r>
            <a:r>
              <a:rPr lang="en-US" altLang="en-US" sz="2800" dirty="0"/>
              <a:t> is 0.495 to 0.927 (same as the 95% CI for </a:t>
            </a:r>
            <a:r>
              <a:rPr lang="el-GR" altLang="en-US" sz="2800" dirty="0"/>
              <a:t>μ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− </a:t>
            </a:r>
            <a:r>
              <a:rPr lang="el-GR" altLang="en-US" sz="2800" dirty="0"/>
              <a:t>μ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3BEDF6F-E0BD-9804-94F8-3D31E5D0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3B02D2-EBF4-3CBD-B3A5-8479C9D6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937-BFB3-44FA-B3A2-F70B78396FE6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581637" name="Picture 5">
            <a:extLst>
              <a:ext uri="{FF2B5EF4-FFF2-40B4-BE49-F238E27FC236}">
                <a16:creationId xmlns:a16="http://schemas.microsoft.com/office/drawing/2014/main" id="{826CB42C-F269-26C0-9F01-85A59D34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74"/>
          <a:stretch>
            <a:fillRect/>
          </a:stretch>
        </p:blipFill>
        <p:spPr bwMode="auto">
          <a:xfrm>
            <a:off x="1997075" y="852489"/>
            <a:ext cx="64579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1634" name="Rectangle 2">
            <a:extLst>
              <a:ext uri="{FF2B5EF4-FFF2-40B4-BE49-F238E27FC236}">
                <a16:creationId xmlns:a16="http://schemas.microsoft.com/office/drawing/2014/main" id="{AFB18454-779D-D21E-4EA4-4DB9A3F31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1675" y="217489"/>
            <a:ext cx="8229600" cy="896937"/>
          </a:xfrm>
        </p:spPr>
        <p:txBody>
          <a:bodyPr/>
          <a:lstStyle/>
          <a:p>
            <a:pPr marL="838200" indent="-838200"/>
            <a:r>
              <a:rPr lang="en-US" altLang="en-US" sz="5400"/>
              <a:t>Dummy Variable SMOKE</a:t>
            </a:r>
          </a:p>
        </p:txBody>
      </p:sp>
      <p:sp>
        <p:nvSpPr>
          <p:cNvPr id="581639" name="Text Box 7">
            <a:extLst>
              <a:ext uri="{FF2B5EF4-FFF2-40B4-BE49-F238E27FC236}">
                <a16:creationId xmlns:a16="http://schemas.microsoft.com/office/drawing/2014/main" id="{7DF27D83-C81A-3413-FBB1-7F90BE95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3751263"/>
            <a:ext cx="31623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771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200"/>
              <a:t>Regression line passes through group means</a:t>
            </a:r>
          </a:p>
        </p:txBody>
      </p:sp>
      <p:sp>
        <p:nvSpPr>
          <p:cNvPr id="581640" name="Text Box 8">
            <a:extLst>
              <a:ext uri="{FF2B5EF4-FFF2-40B4-BE49-F238E27FC236}">
                <a16:creationId xmlns:a16="http://schemas.microsoft.com/office/drawing/2014/main" id="{B7C1182A-4B89-DE90-E2FC-888869A2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1" y="2317750"/>
            <a:ext cx="2809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i="1"/>
              <a:t>b</a:t>
            </a:r>
            <a:r>
              <a:rPr lang="en-US" altLang="en-US"/>
              <a:t> = 3.277 – 2.566 = 0.711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A021D9-F435-4F2A-2C4D-95A6F281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76E3D5-DED9-7A20-C305-C217654E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ADF0-21C3-4290-A5C0-5040AAB7B8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0341ADCA-02E7-274B-12B4-051E66C65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/>
              <a:t>Smoking increases FEV?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83C49B48-A226-6E93-36C3-1A44BDAF1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19613"/>
          </a:xfrm>
        </p:spPr>
        <p:txBody>
          <a:bodyPr/>
          <a:lstStyle/>
          <a:p>
            <a:pPr marL="533400" indent="-533400"/>
            <a:r>
              <a:rPr lang="en-US" altLang="en-US" sz="2800"/>
              <a:t>Children who smoked had higher mean FEV</a:t>
            </a:r>
          </a:p>
          <a:p>
            <a:pPr marL="533400" indent="-533400"/>
            <a:r>
              <a:rPr lang="en-US" altLang="en-US" sz="2800"/>
              <a:t>How can this be true given what we know about the deleterious respiratory effects of smoking?</a:t>
            </a:r>
          </a:p>
          <a:p>
            <a:pPr marL="533400" indent="-533400"/>
            <a:r>
              <a:rPr lang="en-US" altLang="en-US" sz="2800"/>
              <a:t>ANS: Smokers were older than the nonsmokers</a:t>
            </a:r>
          </a:p>
          <a:p>
            <a:pPr marL="533400" indent="-533400"/>
            <a:r>
              <a:rPr lang="en-US" altLang="en-US" sz="2800"/>
              <a:t>AGE confounded the relationship between SMOKE and FEV</a:t>
            </a:r>
          </a:p>
          <a:p>
            <a:pPr marL="533400" indent="-533400"/>
            <a:r>
              <a:rPr lang="en-US" altLang="en-US" sz="2800"/>
              <a:t>A multiple regression model can be used to adjust for AGE in this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CC8922B-1AE3-F26F-7F85-9E1F384F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A4F5A7-EFB0-9928-70B5-5E24687E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C2DE-EAF3-4DDA-8DD8-868330E39A4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60130" name="Rectangle 2">
            <a:extLst>
              <a:ext uri="{FF2B5EF4-FFF2-40B4-BE49-F238E27FC236}">
                <a16:creationId xmlns:a16="http://schemas.microsoft.com/office/drawing/2014/main" id="{9EBA967C-59E3-5045-7428-704F66409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4350" y="274638"/>
            <a:ext cx="86233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/>
              <a:t>Multiple Regression Coefficients</a:t>
            </a:r>
          </a:p>
        </p:txBody>
      </p:sp>
      <p:sp>
        <p:nvSpPr>
          <p:cNvPr id="560132" name="Rectangle 4">
            <a:extLst>
              <a:ext uri="{FF2B5EF4-FFF2-40B4-BE49-F238E27FC236}">
                <a16:creationId xmlns:a16="http://schemas.microsoft.com/office/drawing/2014/main" id="{F2D58417-08EA-004F-F8B1-CC7BB6522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6113" y="1660526"/>
            <a:ext cx="2366962" cy="476567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Rely on software to calculate multiple regression statistics</a:t>
            </a:r>
          </a:p>
        </p:txBody>
      </p:sp>
      <p:pic>
        <p:nvPicPr>
          <p:cNvPr id="560144" name="Picture 16">
            <a:extLst>
              <a:ext uri="{FF2B5EF4-FFF2-40B4-BE49-F238E27FC236}">
                <a16:creationId xmlns:a16="http://schemas.microsoft.com/office/drawing/2014/main" id="{5612EE1E-3E5B-774F-BEFA-51825DDA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b="3941"/>
          <a:stretch>
            <a:fillRect/>
          </a:stretch>
        </p:blipFill>
        <p:spPr bwMode="auto">
          <a:xfrm>
            <a:off x="4635500" y="1603375"/>
            <a:ext cx="5886450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541D47-8827-FFB6-900F-D12DDDAE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D18828-DB0D-B790-42B5-B49B7B64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F57C-92A7-4E5D-8468-CEA3C32570D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076F36DB-6E84-3DE1-ABA0-9D14EA5AA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sz="5400"/>
              <a:t>Example</a:t>
            </a:r>
          </a:p>
        </p:txBody>
      </p:sp>
      <p:pic>
        <p:nvPicPr>
          <p:cNvPr id="584708" name="Picture 4">
            <a:extLst>
              <a:ext uri="{FF2B5EF4-FFF2-40B4-BE49-F238E27FC236}">
                <a16:creationId xmlns:a16="http://schemas.microsoft.com/office/drawing/2014/main" id="{E612C9F3-4A90-A7F0-D7C7-B0FB0A56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343151"/>
            <a:ext cx="85280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4709" name="Rectangle 5">
            <a:extLst>
              <a:ext uri="{FF2B5EF4-FFF2-40B4-BE49-F238E27FC236}">
                <a16:creationId xmlns:a16="http://schemas.microsoft.com/office/drawing/2014/main" id="{CCCC9442-230D-106B-28F8-2B1BBB7E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272" y="5110163"/>
            <a:ext cx="8140370" cy="1175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en-US" sz="3200"/>
              <a:t>The multiple regression model is: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en-US" sz="3200"/>
              <a:t>FEV = 0.367 + −.209(SMOKE) + .231(AGE)</a:t>
            </a:r>
          </a:p>
        </p:txBody>
      </p:sp>
      <p:sp>
        <p:nvSpPr>
          <p:cNvPr id="584711" name="Text Box 7">
            <a:extLst>
              <a:ext uri="{FF2B5EF4-FFF2-40B4-BE49-F238E27FC236}">
                <a16:creationId xmlns:a16="http://schemas.microsoft.com/office/drawing/2014/main" id="{34DC964D-BCE1-D913-AC49-AE6CD977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271588"/>
            <a:ext cx="49391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sz="2800"/>
              <a:t>SPSS output for our example:</a:t>
            </a:r>
          </a:p>
        </p:txBody>
      </p:sp>
      <p:grpSp>
        <p:nvGrpSpPr>
          <p:cNvPr id="584722" name="Group 18">
            <a:extLst>
              <a:ext uri="{FF2B5EF4-FFF2-40B4-BE49-F238E27FC236}">
                <a16:creationId xmlns:a16="http://schemas.microsoft.com/office/drawing/2014/main" id="{66B12AD3-1814-4F27-1E8B-1A79438B94BA}"/>
              </a:ext>
            </a:extLst>
          </p:cNvPr>
          <p:cNvGrpSpPr>
            <a:grpSpLocks/>
          </p:cNvGrpSpPr>
          <p:nvPr/>
        </p:nvGrpSpPr>
        <p:grpSpPr bwMode="auto">
          <a:xfrm>
            <a:off x="2239963" y="1811338"/>
            <a:ext cx="2800350" cy="2246312"/>
            <a:chOff x="451" y="1141"/>
            <a:chExt cx="1764" cy="1415"/>
          </a:xfrm>
        </p:grpSpPr>
        <p:sp>
          <p:nvSpPr>
            <p:cNvPr id="584712" name="Text Box 8">
              <a:extLst>
                <a:ext uri="{FF2B5EF4-FFF2-40B4-BE49-F238E27FC236}">
                  <a16:creationId xmlns:a16="http://schemas.microsoft.com/office/drawing/2014/main" id="{B46A9393-516A-2E36-EE66-182459F21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" y="1141"/>
              <a:ext cx="1187" cy="3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0" algn="ctr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None/>
              </a:pPr>
              <a:r>
                <a:rPr lang="en-US" altLang="en-US" sz="2800"/>
                <a:t>Intercept</a:t>
              </a:r>
              <a:r>
                <a:rPr lang="en-US" altLang="en-US" sz="2800" i="1"/>
                <a:t> a</a:t>
              </a:r>
            </a:p>
          </p:txBody>
        </p:sp>
        <p:sp>
          <p:nvSpPr>
            <p:cNvPr id="584713" name="Rectangle 9">
              <a:extLst>
                <a:ext uri="{FF2B5EF4-FFF2-40B4-BE49-F238E27FC236}">
                  <a16:creationId xmlns:a16="http://schemas.microsoft.com/office/drawing/2014/main" id="{2C598D6A-F965-4C31-EDA7-A86CBB32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416"/>
              <a:ext cx="339" cy="1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 algn="ctr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721" name="AutoShape 17">
              <a:extLst>
                <a:ext uri="{FF2B5EF4-FFF2-40B4-BE49-F238E27FC236}">
                  <a16:creationId xmlns:a16="http://schemas.microsoft.com/office/drawing/2014/main" id="{DFC154E1-0974-94A5-1950-57521E407F0A}"/>
                </a:ext>
              </a:extLst>
            </p:cNvPr>
            <p:cNvCxnSpPr>
              <a:cxnSpLocks noChangeShapeType="1"/>
              <a:stCxn id="584712" idx="2"/>
              <a:endCxn id="584713" idx="1"/>
            </p:cNvCxnSpPr>
            <p:nvPr/>
          </p:nvCxnSpPr>
          <p:spPr bwMode="auto">
            <a:xfrm rot="16200000" flipH="1">
              <a:off x="953" y="1563"/>
              <a:ext cx="1015" cy="831"/>
            </a:xfrm>
            <a:prstGeom prst="curvedConnector2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4726" name="Group 22">
            <a:extLst>
              <a:ext uri="{FF2B5EF4-FFF2-40B4-BE49-F238E27FC236}">
                <a16:creationId xmlns:a16="http://schemas.microsoft.com/office/drawing/2014/main" id="{E36A1E26-BEFD-BC30-4B49-0F4FC7C69B3B}"/>
              </a:ext>
            </a:extLst>
          </p:cNvPr>
          <p:cNvGrpSpPr>
            <a:grpSpLocks/>
          </p:cNvGrpSpPr>
          <p:nvPr/>
        </p:nvGrpSpPr>
        <p:grpSpPr bwMode="auto">
          <a:xfrm>
            <a:off x="4513264" y="1739901"/>
            <a:ext cx="4494213" cy="2854325"/>
            <a:chOff x="1883" y="1096"/>
            <a:chExt cx="2831" cy="1798"/>
          </a:xfrm>
        </p:grpSpPr>
        <p:sp>
          <p:nvSpPr>
            <p:cNvPr id="584717" name="Rectangle 13">
              <a:extLst>
                <a:ext uri="{FF2B5EF4-FFF2-40B4-BE49-F238E27FC236}">
                  <a16:creationId xmlns:a16="http://schemas.microsoft.com/office/drawing/2014/main" id="{95983DF4-BEBA-776A-5715-897B4410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747"/>
              <a:ext cx="332" cy="147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25400" algn="ctr">
              <a:solidFill>
                <a:srgbClr val="0000FF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20" name="Text Box 16">
              <a:extLst>
                <a:ext uri="{FF2B5EF4-FFF2-40B4-BE49-F238E27FC236}">
                  <a16:creationId xmlns:a16="http://schemas.microsoft.com/office/drawing/2014/main" id="{CB6F3EC8-71EB-A436-A2F9-C118510C7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1096"/>
              <a:ext cx="969" cy="330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31750" algn="ctr">
              <a:solidFill>
                <a:srgbClr val="0000FF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None/>
              </a:pPr>
              <a:r>
                <a:rPr lang="en-US" altLang="en-US" sz="2800"/>
                <a:t>Slope</a:t>
              </a:r>
              <a:r>
                <a:rPr lang="en-US" altLang="en-US" sz="2800" i="1"/>
                <a:t> b</a:t>
              </a:r>
              <a:r>
                <a:rPr lang="en-US" altLang="en-US" sz="2800" baseline="-25000"/>
                <a:t>2</a:t>
              </a:r>
            </a:p>
          </p:txBody>
        </p:sp>
        <p:cxnSp>
          <p:nvCxnSpPr>
            <p:cNvPr id="584723" name="AutoShape 19">
              <a:extLst>
                <a:ext uri="{FF2B5EF4-FFF2-40B4-BE49-F238E27FC236}">
                  <a16:creationId xmlns:a16="http://schemas.microsoft.com/office/drawing/2014/main" id="{947C8225-078C-A060-AC4C-3C23E96772DC}"/>
                </a:ext>
              </a:extLst>
            </p:cNvPr>
            <p:cNvCxnSpPr>
              <a:cxnSpLocks noChangeShapeType="1"/>
              <a:stCxn id="584720" idx="2"/>
              <a:endCxn id="584717" idx="3"/>
            </p:cNvCxnSpPr>
            <p:nvPr/>
          </p:nvCxnSpPr>
          <p:spPr bwMode="auto">
            <a:xfrm rot="5400000">
              <a:off x="2525" y="1116"/>
              <a:ext cx="1395" cy="2014"/>
            </a:xfrm>
            <a:prstGeom prst="curvedConnector2">
              <a:avLst/>
            </a:prstGeom>
            <a:noFill/>
            <a:ln w="31750">
              <a:solidFill>
                <a:srgbClr val="0000FF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4725" name="Group 21">
            <a:extLst>
              <a:ext uri="{FF2B5EF4-FFF2-40B4-BE49-F238E27FC236}">
                <a16:creationId xmlns:a16="http://schemas.microsoft.com/office/drawing/2014/main" id="{78A1F677-661A-6A09-CF33-82D33F11BD0E}"/>
              </a:ext>
            </a:extLst>
          </p:cNvPr>
          <p:cNvGrpSpPr>
            <a:grpSpLocks/>
          </p:cNvGrpSpPr>
          <p:nvPr/>
        </p:nvGrpSpPr>
        <p:grpSpPr bwMode="auto">
          <a:xfrm>
            <a:off x="4513264" y="1785938"/>
            <a:ext cx="2147888" cy="2540000"/>
            <a:chOff x="1883" y="1125"/>
            <a:chExt cx="1353" cy="1600"/>
          </a:xfrm>
        </p:grpSpPr>
        <p:sp>
          <p:nvSpPr>
            <p:cNvPr id="584714" name="Rectangle 10">
              <a:extLst>
                <a:ext uri="{FF2B5EF4-FFF2-40B4-BE49-F238E27FC236}">
                  <a16:creationId xmlns:a16="http://schemas.microsoft.com/office/drawing/2014/main" id="{703676C9-D910-61C2-98FC-771722634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578"/>
              <a:ext cx="332" cy="147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25400" cap="rnd" algn="ctr">
              <a:solidFill>
                <a:srgbClr val="008000"/>
              </a:solidFill>
              <a:prstDash val="sysDot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18" name="Text Box 14">
              <a:extLst>
                <a:ext uri="{FF2B5EF4-FFF2-40B4-BE49-F238E27FC236}">
                  <a16:creationId xmlns:a16="http://schemas.microsoft.com/office/drawing/2014/main" id="{9C6BF058-F7A0-04F7-626A-687F931A1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125"/>
              <a:ext cx="969" cy="330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31750" cap="rnd" algn="ctr">
              <a:solidFill>
                <a:srgbClr val="008000"/>
              </a:solidFill>
              <a:prstDash val="sysDot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None/>
              </a:pPr>
              <a:r>
                <a:rPr lang="en-US" altLang="en-US" sz="2800"/>
                <a:t>Slope</a:t>
              </a:r>
              <a:r>
                <a:rPr lang="en-US" altLang="en-US" sz="2800" i="1"/>
                <a:t> b</a:t>
              </a:r>
              <a:r>
                <a:rPr lang="en-US" altLang="en-US" sz="2800" baseline="-25000"/>
                <a:t>1</a:t>
              </a:r>
            </a:p>
          </p:txBody>
        </p:sp>
        <p:cxnSp>
          <p:nvCxnSpPr>
            <p:cNvPr id="584724" name="AutoShape 20">
              <a:extLst>
                <a:ext uri="{FF2B5EF4-FFF2-40B4-BE49-F238E27FC236}">
                  <a16:creationId xmlns:a16="http://schemas.microsoft.com/office/drawing/2014/main" id="{4BE0B22C-0556-BE6C-0D8D-C61C854C5492}"/>
                </a:ext>
              </a:extLst>
            </p:cNvPr>
            <p:cNvCxnSpPr>
              <a:cxnSpLocks noChangeShapeType="1"/>
              <a:stCxn id="584718" idx="2"/>
              <a:endCxn id="584714" idx="3"/>
            </p:cNvCxnSpPr>
            <p:nvPr/>
          </p:nvCxnSpPr>
          <p:spPr bwMode="auto">
            <a:xfrm rot="5400000">
              <a:off x="1885" y="1785"/>
              <a:ext cx="1197" cy="537"/>
            </a:xfrm>
            <a:prstGeom prst="curvedConnector2">
              <a:avLst/>
            </a:prstGeom>
            <a:noFill/>
            <a:ln w="31750" cap="rnd">
              <a:solidFill>
                <a:srgbClr val="008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DFB788-E14A-69E3-5BB0-D629B0B1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DF8706-F1FC-E2C6-E5CB-9EB5202B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C603-329F-48FC-8AA5-946EBCE3030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53E6902B-92B1-DD6C-C1B9-9589B91FF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sz="3600"/>
              <a:t>Multiple Regression Coefficients, cont.</a:t>
            </a:r>
            <a:r>
              <a:rPr lang="en-US" altLang="en-US" sz="4000"/>
              <a:t> 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A79ED221-C65E-C5B7-6DBD-A5812038A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9900"/>
                </a:solidFill>
              </a:rPr>
              <a:t>The slope coefficient associated for SMOKE is −.206, suggesting that smokers have .206 </a:t>
            </a:r>
            <a:r>
              <a:rPr lang="en-US" altLang="en-US" sz="2800" i="1">
                <a:solidFill>
                  <a:srgbClr val="009900"/>
                </a:solidFill>
              </a:rPr>
              <a:t>less</a:t>
            </a:r>
            <a:r>
              <a:rPr lang="en-US" altLang="en-US" sz="2800">
                <a:solidFill>
                  <a:srgbClr val="009900"/>
                </a:solidFill>
              </a:rPr>
              <a:t> FEV on average compared to non-smokers (after adjusting for age)</a:t>
            </a:r>
          </a:p>
          <a:p>
            <a:pPr>
              <a:buFontTx/>
              <a:buNone/>
            </a:pPr>
            <a:endParaRPr lang="en-US" altLang="en-US" sz="2800"/>
          </a:p>
          <a:p>
            <a:r>
              <a:rPr lang="en-US" altLang="en-US" sz="2800">
                <a:solidFill>
                  <a:srgbClr val="3333FF"/>
                </a:solidFill>
              </a:rPr>
              <a:t>The slope coefficient for AGE is .231, suggesting  that each year of age in associated with an increase of .231 FEV units on average (after adjusting for SMOKE)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0B8F830-CE99-1D28-8CBC-221DFEB9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503E3B-974F-1099-19CE-B8622C75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74BF-5072-46B4-AE31-181B436E131D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563207" name="Picture 7">
            <a:extLst>
              <a:ext uri="{FF2B5EF4-FFF2-40B4-BE49-F238E27FC236}">
                <a16:creationId xmlns:a16="http://schemas.microsoft.com/office/drawing/2014/main" id="{6D7C836E-B0CE-D0EC-A3A0-DA65B58F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3224213"/>
            <a:ext cx="8301037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02" name="Rectangle 2">
            <a:extLst>
              <a:ext uri="{FF2B5EF4-FFF2-40B4-BE49-F238E27FC236}">
                <a16:creationId xmlns:a16="http://schemas.microsoft.com/office/drawing/2014/main" id="{1F473C81-F234-06B3-6BFF-107E36E1A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About the Coefficients</a:t>
            </a: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3EF97CCD-5A23-AF63-4885-28D9DB6FA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4213" y="1333501"/>
            <a:ext cx="8229600" cy="21066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800"/>
              <a:t>Inferential statistics are calculated for each regression coefficient. For example, in testing </a:t>
            </a:r>
          </a:p>
          <a:p>
            <a:pPr marL="0" indent="0" algn="ctr">
              <a:buNone/>
            </a:pPr>
            <a:r>
              <a:rPr lang="en-US" altLang="en-US" sz="2800" i="1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: </a:t>
            </a:r>
            <a:r>
              <a:rPr lang="el-GR" altLang="en-US" sz="2800"/>
              <a:t>β</a:t>
            </a:r>
            <a:r>
              <a:rPr lang="en-US" altLang="en-US" sz="2800" baseline="-25000"/>
              <a:t>1</a:t>
            </a:r>
            <a:r>
              <a:rPr lang="en-US" altLang="en-US" sz="2800"/>
              <a:t> = 0 (SMOKE coefficient controlling for AGE)</a:t>
            </a:r>
          </a:p>
          <a:p>
            <a:pPr marL="0" indent="0" algn="ctr">
              <a:buNone/>
            </a:pPr>
            <a:r>
              <a:rPr lang="en-US" altLang="en-US" sz="2800" i="1"/>
              <a:t>t</a:t>
            </a:r>
            <a:r>
              <a:rPr lang="en-US" altLang="en-US" sz="2800" baseline="-25000"/>
              <a:t>stat</a:t>
            </a:r>
            <a:r>
              <a:rPr lang="en-US" altLang="en-US" sz="2800"/>
              <a:t> = −2.588 and </a:t>
            </a:r>
            <a:r>
              <a:rPr lang="en-US" altLang="en-US" sz="2800" i="1"/>
              <a:t>P </a:t>
            </a:r>
            <a:r>
              <a:rPr lang="en-US" altLang="en-US" sz="2800"/>
              <a:t>= 0.010 </a:t>
            </a:r>
          </a:p>
        </p:txBody>
      </p:sp>
      <p:sp>
        <p:nvSpPr>
          <p:cNvPr id="563208" name="Text Box 8">
            <a:extLst>
              <a:ext uri="{FF2B5EF4-FFF2-40B4-BE49-F238E27FC236}">
                <a16:creationId xmlns:a16="http://schemas.microsoft.com/office/drawing/2014/main" id="{E568DC36-1681-8EA1-DD77-DEB0F918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6" y="5859463"/>
            <a:ext cx="7567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Tx/>
              <a:buNone/>
            </a:pPr>
            <a:r>
              <a:rPr lang="en-US" altLang="en-US" i="1"/>
              <a:t>df </a:t>
            </a:r>
            <a:r>
              <a:rPr lang="en-US" altLang="en-US"/>
              <a:t>= </a:t>
            </a:r>
            <a:r>
              <a:rPr lang="en-US" altLang="en-US" i="1"/>
              <a:t>n</a:t>
            </a:r>
            <a:r>
              <a:rPr lang="en-US" altLang="en-US"/>
              <a:t> – </a:t>
            </a:r>
            <a:r>
              <a:rPr lang="en-US" altLang="en-US" i="1"/>
              <a:t>k</a:t>
            </a:r>
            <a:r>
              <a:rPr lang="en-US" altLang="en-US"/>
              <a:t> – 1 = 654 – 2 – 1 = 651</a:t>
            </a:r>
          </a:p>
        </p:txBody>
      </p:sp>
      <p:grpSp>
        <p:nvGrpSpPr>
          <p:cNvPr id="563213" name="Group 13">
            <a:extLst>
              <a:ext uri="{FF2B5EF4-FFF2-40B4-BE49-F238E27FC236}">
                <a16:creationId xmlns:a16="http://schemas.microsoft.com/office/drawing/2014/main" id="{D7735ED9-C3BA-59FE-A7B3-0170F051523A}"/>
              </a:ext>
            </a:extLst>
          </p:cNvPr>
          <p:cNvGrpSpPr>
            <a:grpSpLocks/>
          </p:cNvGrpSpPr>
          <p:nvPr/>
        </p:nvGrpSpPr>
        <p:grpSpPr bwMode="auto">
          <a:xfrm>
            <a:off x="2882901" y="2695576"/>
            <a:ext cx="7413625" cy="2403475"/>
            <a:chOff x="849" y="1698"/>
            <a:chExt cx="4670" cy="1514"/>
          </a:xfrm>
        </p:grpSpPr>
        <p:sp>
          <p:nvSpPr>
            <p:cNvPr id="563209" name="Oval 9">
              <a:extLst>
                <a:ext uri="{FF2B5EF4-FFF2-40B4-BE49-F238E27FC236}">
                  <a16:creationId xmlns:a16="http://schemas.microsoft.com/office/drawing/2014/main" id="{1DB97782-8F01-273C-E16D-B6BEBA29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698"/>
              <a:ext cx="3043" cy="48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11" name="Rectangle 11">
              <a:extLst>
                <a:ext uri="{FF2B5EF4-FFF2-40B4-BE49-F238E27FC236}">
                  <a16:creationId xmlns:a16="http://schemas.microsoft.com/office/drawing/2014/main" id="{8D25E97D-5874-B173-8337-A1519700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028"/>
              <a:ext cx="4660" cy="18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17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2" name="AutoShape 12">
              <a:extLst>
                <a:ext uri="{FF2B5EF4-FFF2-40B4-BE49-F238E27FC236}">
                  <a16:creationId xmlns:a16="http://schemas.microsoft.com/office/drawing/2014/main" id="{7D628660-D982-EB4D-D08D-69AA72A9C780}"/>
                </a:ext>
              </a:extLst>
            </p:cNvPr>
            <p:cNvCxnSpPr>
              <a:cxnSpLocks noChangeShapeType="1"/>
              <a:stCxn id="563209" idx="6"/>
              <a:endCxn id="563211" idx="3"/>
            </p:cNvCxnSpPr>
            <p:nvPr/>
          </p:nvCxnSpPr>
          <p:spPr bwMode="auto">
            <a:xfrm>
              <a:off x="4367" y="1938"/>
              <a:ext cx="1152" cy="1182"/>
            </a:xfrm>
            <a:prstGeom prst="curvedConnector3">
              <a:avLst>
                <a:gd name="adj1" fmla="val 11163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F50069D-3319-758B-5FF7-65763A93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8E3694-3240-CB27-5E9C-9AFCD7B4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44-0BC3-4DB9-B159-574C802A977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03138" name="Rectangle 2">
            <a:extLst>
              <a:ext uri="{FF2B5EF4-FFF2-40B4-BE49-F238E27FC236}">
                <a16:creationId xmlns:a16="http://schemas.microsoft.com/office/drawing/2014/main" id="{ACEBBD39-05A4-EC58-9CCF-E1B0C244F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About the Coefficients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7D4159E6-8251-AC97-6F73-4572A739B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4213" y="1333501"/>
            <a:ext cx="8229600" cy="10525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/>
              <a:t>The 95% confidence interval for this slope of SMOKE controlling for AGE is −0.368 to − 0.050.</a:t>
            </a:r>
          </a:p>
        </p:txBody>
      </p:sp>
      <p:pic>
        <p:nvPicPr>
          <p:cNvPr id="603140" name="Picture 4">
            <a:extLst>
              <a:ext uri="{FF2B5EF4-FFF2-40B4-BE49-F238E27FC236}">
                <a16:creationId xmlns:a16="http://schemas.microsoft.com/office/drawing/2014/main" id="{12EDFA47-92C3-226C-E8FA-98B57F05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2541589"/>
            <a:ext cx="64389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3142" name="Oval 6">
            <a:extLst>
              <a:ext uri="{FF2B5EF4-FFF2-40B4-BE49-F238E27FC236}">
                <a16:creationId xmlns:a16="http://schemas.microsoft.com/office/drawing/2014/main" id="{32A7FA45-CF90-F658-1C60-F145544A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4" y="1687513"/>
            <a:ext cx="3106737" cy="762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3" name="Rectangle 7">
            <a:extLst>
              <a:ext uri="{FF2B5EF4-FFF2-40B4-BE49-F238E27FC236}">
                <a16:creationId xmlns:a16="http://schemas.microsoft.com/office/drawing/2014/main" id="{99DADD4F-A82C-52E4-016D-B0810526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4313238"/>
            <a:ext cx="5113337" cy="292100"/>
          </a:xfrm>
          <a:prstGeom prst="rect">
            <a:avLst/>
          </a:prstGeom>
          <a:solidFill>
            <a:srgbClr val="FFFF00">
              <a:alpha val="20000"/>
            </a:srgbClr>
          </a:solidFill>
          <a:ln w="317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3144" name="AutoShape 8">
            <a:extLst>
              <a:ext uri="{FF2B5EF4-FFF2-40B4-BE49-F238E27FC236}">
                <a16:creationId xmlns:a16="http://schemas.microsoft.com/office/drawing/2014/main" id="{7813821D-DBBD-20BD-C35B-9F5867524267}"/>
              </a:ext>
            </a:extLst>
          </p:cNvPr>
          <p:cNvCxnSpPr>
            <a:cxnSpLocks noChangeShapeType="1"/>
            <a:stCxn id="603142" idx="6"/>
            <a:endCxn id="603143" idx="3"/>
          </p:cNvCxnSpPr>
          <p:nvPr/>
        </p:nvCxnSpPr>
        <p:spPr bwMode="auto">
          <a:xfrm flipH="1">
            <a:off x="8845551" y="2068514"/>
            <a:ext cx="1063625" cy="2390775"/>
          </a:xfrm>
          <a:prstGeom prst="curvedConnector3">
            <a:avLst>
              <a:gd name="adj1" fmla="val -19852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0854-BFF1-4C43-D963-291CFE6A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9C151-72C7-E49E-97C0-1F05DD58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Basic 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A7263-72A6-4A41-B68D-EBA071A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D7F54CD-336B-A20D-129D-61FB9221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D452F-E7CB-4950-B25A-1652FB5D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5A4E-3E23-4FF4-9920-D6A36CBCEE2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EE4EB53B-FB5D-B458-F829-8E1171A93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The General Idea</a:t>
            </a:r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160E1ACB-2EC4-E1D6-0182-71B407163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909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Simple regression</a:t>
            </a:r>
            <a:r>
              <a:rPr lang="en-US" altLang="en-US"/>
              <a:t> considers the relation between a single explanatory variable and response variable</a:t>
            </a:r>
          </a:p>
        </p:txBody>
      </p:sp>
      <p:pic>
        <p:nvPicPr>
          <p:cNvPr id="543752" name="Picture 8">
            <a:extLst>
              <a:ext uri="{FF2B5EF4-FFF2-40B4-BE49-F238E27FC236}">
                <a16:creationId xmlns:a16="http://schemas.microsoft.com/office/drawing/2014/main" id="{EFA3278C-F0AE-FF2D-4589-41C42750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587751"/>
            <a:ext cx="3821113" cy="2220913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6D5154-DEE9-F583-A8B5-3C769EC5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FB77E5-4383-3D6C-48F4-3EA618BE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3E55-915A-40C6-B16A-505954A965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B56AC42A-27A9-F804-B521-0EE15F0C2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820737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n-US" altLang="en-US" sz="5400"/>
              <a:t>The General Idea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2036042D-DD1B-45E7-C102-9E1D64C22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63638"/>
            <a:ext cx="8229600" cy="14795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/>
              <a:t>Multiple regression</a:t>
            </a:r>
            <a:r>
              <a:rPr lang="en-US" altLang="en-US" sz="2800"/>
              <a:t> simultaneously considers the influence of multiple explanatory variables on a response variable Y</a:t>
            </a:r>
          </a:p>
        </p:txBody>
      </p:sp>
      <p:pic>
        <p:nvPicPr>
          <p:cNvPr id="570373" name="Picture 5">
            <a:extLst>
              <a:ext uri="{FF2B5EF4-FFF2-40B4-BE49-F238E27FC236}">
                <a16:creationId xmlns:a16="http://schemas.microsoft.com/office/drawing/2014/main" id="{96B56428-CB55-AF39-B878-E479795D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722563"/>
            <a:ext cx="2398713" cy="32305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0374" name="Text Box 6">
            <a:extLst>
              <a:ext uri="{FF2B5EF4-FFF2-40B4-BE49-F238E27FC236}">
                <a16:creationId xmlns:a16="http://schemas.microsoft.com/office/drawing/2014/main" id="{303A3130-7125-4FC6-ABE2-EC9AE10C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9" y="2786064"/>
            <a:ext cx="395128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en-US" sz="2800"/>
              <a:t>The intent is to look at the independent effect of each variable while “adjusting out” the influence of potential confounders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>
            <a:extLst>
              <a:ext uri="{FF2B5EF4-FFF2-40B4-BE49-F238E27FC236}">
                <a16:creationId xmlns:a16="http://schemas.microsoft.com/office/drawing/2014/main" id="{7BD5FB65-8B7B-B784-EC63-A14A609F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4112ACDE-8016-E5A5-940C-997E9C7F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7E2-03FD-461D-99A5-7EB9EA59E7A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48477952-B363-0642-23E8-B5EE94F6F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/>
              <a:t>Regression Modeling</a:t>
            </a:r>
          </a:p>
        </p:txBody>
      </p:sp>
      <p:sp>
        <p:nvSpPr>
          <p:cNvPr id="551940" name="Rectangle 4">
            <a:extLst>
              <a:ext uri="{FF2B5EF4-FFF2-40B4-BE49-F238E27FC236}">
                <a16:creationId xmlns:a16="http://schemas.microsoft.com/office/drawing/2014/main" id="{AF4F2AFA-AC74-6FB1-4C38-8B95C9933B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A simple regression model (one independent variable) fits a regression </a:t>
            </a:r>
            <a:r>
              <a:rPr lang="en-US" altLang="en-US" sz="2400" i="1"/>
              <a:t>line</a:t>
            </a:r>
            <a:r>
              <a:rPr lang="en-US" altLang="en-US" sz="2400"/>
              <a:t> in 2-dimensional space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A multiple regression model with two explanatory variables fits a regression plane in </a:t>
            </a:r>
            <a:r>
              <a:rPr lang="en-US" altLang="en-US" sz="2400" i="1"/>
              <a:t>3-</a:t>
            </a:r>
            <a:r>
              <a:rPr lang="en-US" altLang="en-US" sz="2400"/>
              <a:t>dimensional space</a:t>
            </a:r>
          </a:p>
        </p:txBody>
      </p:sp>
      <p:pic>
        <p:nvPicPr>
          <p:cNvPr id="551946" name="Picture 10">
            <a:extLst>
              <a:ext uri="{FF2B5EF4-FFF2-40B4-BE49-F238E27FC236}">
                <a16:creationId xmlns:a16="http://schemas.microsoft.com/office/drawing/2014/main" id="{226F01FA-5BFC-8081-8446-2787924817F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" b="3255"/>
          <a:stretch>
            <a:fillRect/>
          </a:stretch>
        </p:blipFill>
        <p:spPr>
          <a:xfrm>
            <a:off x="6904039" y="3938589"/>
            <a:ext cx="2574925" cy="2187575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948" name="Picture 12">
            <a:extLst>
              <a:ext uri="{FF2B5EF4-FFF2-40B4-BE49-F238E27FC236}">
                <a16:creationId xmlns:a16="http://schemas.microsoft.com/office/drawing/2014/main" id="{B8F9EC57-5ECC-3318-4ABB-D731A8ED03A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21337F-2236-C52B-F53E-8DF36FC7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94EF6F-26FA-3533-D6FF-07019B2A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6628-F927-40C3-8956-0996E6C72B1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2637F560-ADFA-FCDF-7C58-FE617B0EA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sz="4800"/>
              <a:t>Simple Regression Model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53810693-CA41-12B1-40BC-AD6454035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3351"/>
            <a:ext cx="8229600" cy="13684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800" dirty="0"/>
              <a:t>Regression coefficients are estimated by minimizing</a:t>
            </a:r>
          </a:p>
          <a:p>
            <a:pPr marL="0" indent="0">
              <a:buNone/>
            </a:pPr>
            <a:br>
              <a:rPr lang="en-US" altLang="en-US" sz="2800" dirty="0"/>
            </a:br>
            <a:endParaRPr lang="en-US" altLang="en-US" sz="2800" dirty="0"/>
          </a:p>
        </p:txBody>
      </p:sp>
      <p:pic>
        <p:nvPicPr>
          <p:cNvPr id="574470" name="Picture 6">
            <a:extLst>
              <a:ext uri="{FF2B5EF4-FFF2-40B4-BE49-F238E27FC236}">
                <a16:creationId xmlns:a16="http://schemas.microsoft.com/office/drawing/2014/main" id="{0A2D382D-EF2C-8781-6988-B637579D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9" y="2863850"/>
            <a:ext cx="3609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49FA2DA-4B5A-AF4F-9CA3-7D6FC89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424C3F-FF2D-74E7-B2C4-566850EA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A7B4-AEF1-4E21-9EF7-CCF3E54DB8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B55B8CD9-8194-D923-6868-A53C72012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6908"/>
            <a:ext cx="10515600" cy="1325563"/>
          </a:xfrm>
        </p:spPr>
        <p:txBody>
          <a:bodyPr/>
          <a:lstStyle/>
          <a:p>
            <a:pPr marL="838200" indent="-838200"/>
            <a:r>
              <a:rPr lang="en-US" altLang="en-US" sz="4800" dirty="0"/>
              <a:t>Multiple Regression Model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4D969FC1-1CD4-2220-910E-434830FF8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6989"/>
            <a:ext cx="8229600" cy="14811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/>
              <a:t>Again,</a:t>
            </a:r>
            <a:r>
              <a:rPr lang="en-US" altLang="en-US" sz="2800" b="1"/>
              <a:t> estimates for the </a:t>
            </a:r>
            <a:r>
              <a:rPr lang="en-US" altLang="en-US" sz="2800" b="1" i="1"/>
              <a:t>multiple</a:t>
            </a:r>
            <a:r>
              <a:rPr lang="en-US" altLang="en-US" sz="2800" b="1"/>
              <a:t> slope coefficients</a:t>
            </a:r>
            <a:r>
              <a:rPr lang="en-US" altLang="en-US" sz="2800"/>
              <a:t> are derived by minimizing ∑residuals</a:t>
            </a:r>
            <a:r>
              <a:rPr lang="en-US" altLang="en-US" sz="2800" baseline="30000"/>
              <a:t>2</a:t>
            </a:r>
            <a:r>
              <a:rPr lang="en-US" altLang="en-US" sz="2800"/>
              <a:t> to derive this multiple regression model:</a:t>
            </a:r>
          </a:p>
        </p:txBody>
      </p:sp>
      <p:pic>
        <p:nvPicPr>
          <p:cNvPr id="575494" name="Picture 6">
            <a:extLst>
              <a:ext uri="{FF2B5EF4-FFF2-40B4-BE49-F238E27FC236}">
                <a16:creationId xmlns:a16="http://schemas.microsoft.com/office/drawing/2014/main" id="{8FC86C0E-5EA3-D32E-C6F5-91029E30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835275"/>
            <a:ext cx="48577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4F29E3A-A247-0BB3-5466-8DA149D3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DB2D050-A01A-DD81-5EC6-5041E351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86A3-7845-4DF9-933D-9DA6EA39E29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850160A4-F44E-45E3-DF87-E5E3311AB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sz="4800"/>
              <a:t>Multiple Regression Model</a:t>
            </a:r>
          </a:p>
        </p:txBody>
      </p:sp>
      <p:sp>
        <p:nvSpPr>
          <p:cNvPr id="633865" name="Text Box 9">
            <a:extLst>
              <a:ext uri="{FF2B5EF4-FFF2-40B4-BE49-F238E27FC236}">
                <a16:creationId xmlns:a16="http://schemas.microsoft.com/office/drawing/2014/main" id="{6E8BB1FA-931A-5B27-436E-3A6D769D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562100"/>
            <a:ext cx="44831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A multiple regression model with </a:t>
            </a:r>
            <a:r>
              <a:rPr lang="en-US" altLang="en-US" sz="2800" i="1"/>
              <a:t>k</a:t>
            </a:r>
            <a:r>
              <a:rPr lang="en-US" altLang="en-US" sz="2800"/>
              <a:t> independent  variables fits a regression “surface” in k + 1 dimensional space (cannot be visualized)</a:t>
            </a:r>
          </a:p>
        </p:txBody>
      </p:sp>
      <p:pic>
        <p:nvPicPr>
          <p:cNvPr id="633867" name="Picture 11">
            <a:extLst>
              <a:ext uri="{FF2B5EF4-FFF2-40B4-BE49-F238E27FC236}">
                <a16:creationId xmlns:a16="http://schemas.microsoft.com/office/drawing/2014/main" id="{F445BF10-0ABF-50CC-311B-61B54709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2443163"/>
            <a:ext cx="28575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7B2F7D5C-1DB9-8939-6A61-46596ABF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1506511-6CA7-9E33-1564-2FC7C745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CEF5-5A12-4E97-B2DF-160BA4A539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6D6ED0E6-862D-1FD5-64F4-BD02A496C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720850"/>
          </a:xfrm>
        </p:spPr>
        <p:txBody>
          <a:bodyPr/>
          <a:lstStyle/>
          <a:p>
            <a:r>
              <a:rPr lang="en-US" altLang="en-US" sz="4800" dirty="0"/>
              <a:t>Categorical Explanatory Variables </a:t>
            </a:r>
            <a:r>
              <a:rPr lang="en-US" altLang="en-US" sz="4000" dirty="0"/>
              <a:t>in Regression Models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6923FB66-4AE1-5832-763C-34BA1AF242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66913" y="2022476"/>
            <a:ext cx="5122862" cy="4346575"/>
          </a:xfrm>
        </p:spPr>
        <p:txBody>
          <a:bodyPr/>
          <a:lstStyle/>
          <a:p>
            <a:pPr marL="533400" indent="-533400"/>
            <a:r>
              <a:rPr lang="en-US" altLang="en-US" sz="2800"/>
              <a:t>Categorical independent  variables can be incorporated into a regression model by converting them into 0/1  (“dummy”) variables</a:t>
            </a:r>
          </a:p>
          <a:p>
            <a:pPr marL="533400" indent="-533400"/>
            <a:r>
              <a:rPr lang="en-US" altLang="en-US" sz="2800"/>
              <a:t>For binary variables, code dummies “0” for “no” and 1 for “yes”</a:t>
            </a:r>
          </a:p>
        </p:txBody>
      </p:sp>
      <p:pic>
        <p:nvPicPr>
          <p:cNvPr id="553993" name="Picture 9">
            <a:extLst>
              <a:ext uri="{FF2B5EF4-FFF2-40B4-BE49-F238E27FC236}">
                <a16:creationId xmlns:a16="http://schemas.microsoft.com/office/drawing/2014/main" id="{E4A0AA68-0563-3ACE-3356-9F6ECC69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2587626"/>
            <a:ext cx="2811462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E099F-B971-7843-21D6-A72BB93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Basic Biostat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E4052B-7B55-A179-B11D-01DDEDC8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3745-59A4-433D-AB7C-BD1D6EBBEEB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472F6D5E-E13D-3EE2-28EC-3087DAE1F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sz="4000"/>
              <a:t>Dummy Variables, More than two levels</a:t>
            </a:r>
            <a:endParaRPr lang="en-US" altLang="en-US"/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0B361742-A474-E977-3015-D500D1BE8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8257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For categorical variables with </a:t>
            </a:r>
            <a:r>
              <a:rPr lang="en-US" altLang="en-US" sz="2000" i="1"/>
              <a:t>k </a:t>
            </a:r>
            <a:r>
              <a:rPr lang="en-US" altLang="en-US" sz="2000"/>
              <a:t>categories, use </a:t>
            </a:r>
            <a:r>
              <a:rPr lang="en-US" altLang="en-US" sz="2000" i="1"/>
              <a:t>k</a:t>
            </a:r>
            <a:r>
              <a:rPr lang="en-US" altLang="en-US" sz="2000"/>
              <a:t>–1 dummy variables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SMOKE2 has three levels, initially coded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0 = non-smoker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1 = former smoker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2 = current smoker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Use </a:t>
            </a:r>
            <a:r>
              <a:rPr lang="en-US" altLang="en-US" sz="2000" i="1"/>
              <a:t>k</a:t>
            </a:r>
            <a:r>
              <a:rPr lang="en-US" altLang="en-US" sz="2000"/>
              <a:t> – 1 = 3 – 1 = 2 dummy variables to code this information like this:</a:t>
            </a:r>
          </a:p>
        </p:txBody>
      </p:sp>
      <p:pic>
        <p:nvPicPr>
          <p:cNvPr id="578566" name="Picture 6">
            <a:extLst>
              <a:ext uri="{FF2B5EF4-FFF2-40B4-BE49-F238E27FC236}">
                <a16:creationId xmlns:a16="http://schemas.microsoft.com/office/drawing/2014/main" id="{7C8465A4-3660-3E8D-DA58-46252CCB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518025"/>
            <a:ext cx="6992938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720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Multiple Linear Regression</vt:lpstr>
      <vt:lpstr>The General Idea</vt:lpstr>
      <vt:lpstr>The General Idea</vt:lpstr>
      <vt:lpstr>Regression Modeling</vt:lpstr>
      <vt:lpstr>Simple Regression Model</vt:lpstr>
      <vt:lpstr>Multiple Regression Model</vt:lpstr>
      <vt:lpstr>Multiple Regression Model</vt:lpstr>
      <vt:lpstr>Categorical Explanatory Variables in Regression Models</vt:lpstr>
      <vt:lpstr>Dummy Variables, More than two levels</vt:lpstr>
      <vt:lpstr>Illustrative Example</vt:lpstr>
      <vt:lpstr>Example, cont. </vt:lpstr>
      <vt:lpstr>Dummy Variable SMOKE</vt:lpstr>
      <vt:lpstr>Smoking increases FEV?</vt:lpstr>
      <vt:lpstr>Multiple Regression Coefficients</vt:lpstr>
      <vt:lpstr>Example</vt:lpstr>
      <vt:lpstr>Multiple Regression Coefficients, cont. </vt:lpstr>
      <vt:lpstr>Inference About the Coefficients</vt:lpstr>
      <vt:lpstr>Inference About the Coefficients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Sayani Sarkar</cp:lastModifiedBy>
  <cp:revision>11</cp:revision>
  <dcterms:created xsi:type="dcterms:W3CDTF">2020-08-18T13:57:38Z</dcterms:created>
  <dcterms:modified xsi:type="dcterms:W3CDTF">2023-10-31T13:14:09Z</dcterms:modified>
</cp:coreProperties>
</file>