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35CB47-72FF-44B9-8439-95D4244D2231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F3E41FE-6641-403A-9CA4-569011FE0619}">
      <dgm:prSet/>
      <dgm:spPr/>
      <dgm:t>
        <a:bodyPr/>
        <a:lstStyle/>
        <a:p>
          <a:r>
            <a:rPr lang="en-US"/>
            <a:t>RF: ranks feature importance, handles complex, non-linear relationships</a:t>
          </a:r>
        </a:p>
      </dgm:t>
    </dgm:pt>
    <dgm:pt modelId="{BC0869DE-10D2-47FA-92CF-A3A97863E269}" type="parTrans" cxnId="{7C1AFEF3-93FD-46B1-ADBF-D4549B65D59D}">
      <dgm:prSet/>
      <dgm:spPr/>
      <dgm:t>
        <a:bodyPr/>
        <a:lstStyle/>
        <a:p>
          <a:endParaRPr lang="en-US"/>
        </a:p>
      </dgm:t>
    </dgm:pt>
    <dgm:pt modelId="{A8055C6A-4DAB-4DEA-80EB-166AABEAC34B}" type="sibTrans" cxnId="{7C1AFEF3-93FD-46B1-ADBF-D4549B65D59D}">
      <dgm:prSet/>
      <dgm:spPr/>
      <dgm:t>
        <a:bodyPr/>
        <a:lstStyle/>
        <a:p>
          <a:endParaRPr lang="en-US"/>
        </a:p>
      </dgm:t>
    </dgm:pt>
    <dgm:pt modelId="{4ED13B56-9E97-4BB5-956B-AAA58AA1D6DD}">
      <dgm:prSet/>
      <dgm:spPr/>
      <dgm:t>
        <a:bodyPr/>
        <a:lstStyle/>
        <a:p>
          <a:r>
            <a:rPr lang="en-US"/>
            <a:t>GBM: high accuracy, reduces overfitting, handles missing data well.</a:t>
          </a:r>
        </a:p>
      </dgm:t>
    </dgm:pt>
    <dgm:pt modelId="{A5D68793-F152-467D-AAC4-76DA48EA5849}" type="parTrans" cxnId="{BB67E654-E90A-456B-8CD0-0ABD402F00D1}">
      <dgm:prSet/>
      <dgm:spPr/>
      <dgm:t>
        <a:bodyPr/>
        <a:lstStyle/>
        <a:p>
          <a:endParaRPr lang="en-US"/>
        </a:p>
      </dgm:t>
    </dgm:pt>
    <dgm:pt modelId="{3A80BBDD-F4E3-424A-A71D-956EFF1BB73B}" type="sibTrans" cxnId="{BB67E654-E90A-456B-8CD0-0ABD402F00D1}">
      <dgm:prSet/>
      <dgm:spPr/>
      <dgm:t>
        <a:bodyPr/>
        <a:lstStyle/>
        <a:p>
          <a:endParaRPr lang="en-US"/>
        </a:p>
      </dgm:t>
    </dgm:pt>
    <dgm:pt modelId="{5AE86B90-969F-4357-B7DE-CD0AB1CAF7CD}">
      <dgm:prSet/>
      <dgm:spPr/>
      <dgm:t>
        <a:bodyPr/>
        <a:lstStyle/>
        <a:p>
          <a:r>
            <a:rPr lang="en-US"/>
            <a:t>SVR: captures non-linear relationships and works with high-dimensional data</a:t>
          </a:r>
        </a:p>
      </dgm:t>
    </dgm:pt>
    <dgm:pt modelId="{F66024E5-B370-4A9D-8B9B-5286B4DB92A3}" type="parTrans" cxnId="{1CE1303C-918F-4313-B756-8DC6408D9F65}">
      <dgm:prSet/>
      <dgm:spPr/>
      <dgm:t>
        <a:bodyPr/>
        <a:lstStyle/>
        <a:p>
          <a:endParaRPr lang="en-US"/>
        </a:p>
      </dgm:t>
    </dgm:pt>
    <dgm:pt modelId="{C8D3D90A-7D75-4808-9F5B-5A8335A6B1D9}" type="sibTrans" cxnId="{1CE1303C-918F-4313-B756-8DC6408D9F65}">
      <dgm:prSet/>
      <dgm:spPr/>
      <dgm:t>
        <a:bodyPr/>
        <a:lstStyle/>
        <a:p>
          <a:endParaRPr lang="en-US"/>
        </a:p>
      </dgm:t>
    </dgm:pt>
    <dgm:pt modelId="{94F491F6-5843-41DC-8273-19A0D7737B7C}">
      <dgm:prSet/>
      <dgm:spPr/>
      <dgm:t>
        <a:bodyPr/>
        <a:lstStyle/>
        <a:p>
          <a:r>
            <a:rPr lang="en-US" dirty="0"/>
            <a:t>Baseline: MLR due to interpretability and comparison.</a:t>
          </a:r>
        </a:p>
      </dgm:t>
    </dgm:pt>
    <dgm:pt modelId="{D520381B-DF93-4FD0-A962-9198E14E7B51}" type="parTrans" cxnId="{447CA23F-4B2F-4603-AB44-93DB20C3466B}">
      <dgm:prSet/>
      <dgm:spPr/>
      <dgm:t>
        <a:bodyPr/>
        <a:lstStyle/>
        <a:p>
          <a:endParaRPr lang="en-US"/>
        </a:p>
      </dgm:t>
    </dgm:pt>
    <dgm:pt modelId="{9902C008-79F9-4F6F-BA9F-9596159C58D2}" type="sibTrans" cxnId="{447CA23F-4B2F-4603-AB44-93DB20C3466B}">
      <dgm:prSet/>
      <dgm:spPr/>
      <dgm:t>
        <a:bodyPr/>
        <a:lstStyle/>
        <a:p>
          <a:endParaRPr lang="en-US"/>
        </a:p>
      </dgm:t>
    </dgm:pt>
    <dgm:pt modelId="{76C2A463-9329-44BF-BED6-E686AE144F90}" type="pres">
      <dgm:prSet presAssocID="{3535CB47-72FF-44B9-8439-95D4244D2231}" presName="vert0" presStyleCnt="0">
        <dgm:presLayoutVars>
          <dgm:dir/>
          <dgm:animOne val="branch"/>
          <dgm:animLvl val="lvl"/>
        </dgm:presLayoutVars>
      </dgm:prSet>
      <dgm:spPr/>
    </dgm:pt>
    <dgm:pt modelId="{91912921-F277-44AF-A23A-E395C56D6D3F}" type="pres">
      <dgm:prSet presAssocID="{FF3E41FE-6641-403A-9CA4-569011FE0619}" presName="thickLine" presStyleLbl="alignNode1" presStyleIdx="0" presStyleCnt="4"/>
      <dgm:spPr/>
    </dgm:pt>
    <dgm:pt modelId="{7D57C6C7-7BF1-4148-ADDF-CC5AA8B52C4A}" type="pres">
      <dgm:prSet presAssocID="{FF3E41FE-6641-403A-9CA4-569011FE0619}" presName="horz1" presStyleCnt="0"/>
      <dgm:spPr/>
    </dgm:pt>
    <dgm:pt modelId="{FC5517BF-E6BF-4971-8437-2D9944B2C57C}" type="pres">
      <dgm:prSet presAssocID="{FF3E41FE-6641-403A-9CA4-569011FE0619}" presName="tx1" presStyleLbl="revTx" presStyleIdx="0" presStyleCnt="4"/>
      <dgm:spPr/>
    </dgm:pt>
    <dgm:pt modelId="{9CA8CA8A-0D09-48DD-869D-D7D42DD8A908}" type="pres">
      <dgm:prSet presAssocID="{FF3E41FE-6641-403A-9CA4-569011FE0619}" presName="vert1" presStyleCnt="0"/>
      <dgm:spPr/>
    </dgm:pt>
    <dgm:pt modelId="{B097FC0F-3641-40DC-8935-EA640C8538D8}" type="pres">
      <dgm:prSet presAssocID="{4ED13B56-9E97-4BB5-956B-AAA58AA1D6DD}" presName="thickLine" presStyleLbl="alignNode1" presStyleIdx="1" presStyleCnt="4"/>
      <dgm:spPr/>
    </dgm:pt>
    <dgm:pt modelId="{ACA5DD1B-3DA2-490F-BE08-8D7671CAF55F}" type="pres">
      <dgm:prSet presAssocID="{4ED13B56-9E97-4BB5-956B-AAA58AA1D6DD}" presName="horz1" presStyleCnt="0"/>
      <dgm:spPr/>
    </dgm:pt>
    <dgm:pt modelId="{EBD1DC1F-4BF0-4391-9956-74A2E722682F}" type="pres">
      <dgm:prSet presAssocID="{4ED13B56-9E97-4BB5-956B-AAA58AA1D6DD}" presName="tx1" presStyleLbl="revTx" presStyleIdx="1" presStyleCnt="4"/>
      <dgm:spPr/>
    </dgm:pt>
    <dgm:pt modelId="{9BF771A7-ABB6-40B9-9CB4-0EFD9E102F31}" type="pres">
      <dgm:prSet presAssocID="{4ED13B56-9E97-4BB5-956B-AAA58AA1D6DD}" presName="vert1" presStyleCnt="0"/>
      <dgm:spPr/>
    </dgm:pt>
    <dgm:pt modelId="{973D7895-7C07-470A-886E-9C948340664B}" type="pres">
      <dgm:prSet presAssocID="{5AE86B90-969F-4357-B7DE-CD0AB1CAF7CD}" presName="thickLine" presStyleLbl="alignNode1" presStyleIdx="2" presStyleCnt="4"/>
      <dgm:spPr/>
    </dgm:pt>
    <dgm:pt modelId="{DD3721B9-ED2C-4A22-B84B-2FED52080555}" type="pres">
      <dgm:prSet presAssocID="{5AE86B90-969F-4357-B7DE-CD0AB1CAF7CD}" presName="horz1" presStyleCnt="0"/>
      <dgm:spPr/>
    </dgm:pt>
    <dgm:pt modelId="{CFBBF106-437F-4F19-9B0B-E6FC994868D8}" type="pres">
      <dgm:prSet presAssocID="{5AE86B90-969F-4357-B7DE-CD0AB1CAF7CD}" presName="tx1" presStyleLbl="revTx" presStyleIdx="2" presStyleCnt="4"/>
      <dgm:spPr/>
    </dgm:pt>
    <dgm:pt modelId="{BF0CEC9A-6DBF-47AA-8F82-38ECA0DDF2F6}" type="pres">
      <dgm:prSet presAssocID="{5AE86B90-969F-4357-B7DE-CD0AB1CAF7CD}" presName="vert1" presStyleCnt="0"/>
      <dgm:spPr/>
    </dgm:pt>
    <dgm:pt modelId="{2C731F60-6A9C-4814-BBE5-2024C67A6DE5}" type="pres">
      <dgm:prSet presAssocID="{94F491F6-5843-41DC-8273-19A0D7737B7C}" presName="thickLine" presStyleLbl="alignNode1" presStyleIdx="3" presStyleCnt="4"/>
      <dgm:spPr/>
    </dgm:pt>
    <dgm:pt modelId="{C62FECB6-2B9E-4F74-8C3D-CBFCBD360859}" type="pres">
      <dgm:prSet presAssocID="{94F491F6-5843-41DC-8273-19A0D7737B7C}" presName="horz1" presStyleCnt="0"/>
      <dgm:spPr/>
    </dgm:pt>
    <dgm:pt modelId="{9CF43243-DA24-48A3-8D5A-E348FB962EB8}" type="pres">
      <dgm:prSet presAssocID="{94F491F6-5843-41DC-8273-19A0D7737B7C}" presName="tx1" presStyleLbl="revTx" presStyleIdx="3" presStyleCnt="4"/>
      <dgm:spPr/>
    </dgm:pt>
    <dgm:pt modelId="{4DCAC445-1BCC-4D6B-8A53-7C105FFC0A62}" type="pres">
      <dgm:prSet presAssocID="{94F491F6-5843-41DC-8273-19A0D7737B7C}" presName="vert1" presStyleCnt="0"/>
      <dgm:spPr/>
    </dgm:pt>
  </dgm:ptLst>
  <dgm:cxnLst>
    <dgm:cxn modelId="{30B82932-85F4-411E-8E57-0A9558FA84B0}" type="presOf" srcId="{3535CB47-72FF-44B9-8439-95D4244D2231}" destId="{76C2A463-9329-44BF-BED6-E686AE144F90}" srcOrd="0" destOrd="0" presId="urn:microsoft.com/office/officeart/2008/layout/LinedList"/>
    <dgm:cxn modelId="{1CE1303C-918F-4313-B756-8DC6408D9F65}" srcId="{3535CB47-72FF-44B9-8439-95D4244D2231}" destId="{5AE86B90-969F-4357-B7DE-CD0AB1CAF7CD}" srcOrd="2" destOrd="0" parTransId="{F66024E5-B370-4A9D-8B9B-5286B4DB92A3}" sibTransId="{C8D3D90A-7D75-4808-9F5B-5A8335A6B1D9}"/>
    <dgm:cxn modelId="{447CA23F-4B2F-4603-AB44-93DB20C3466B}" srcId="{3535CB47-72FF-44B9-8439-95D4244D2231}" destId="{94F491F6-5843-41DC-8273-19A0D7737B7C}" srcOrd="3" destOrd="0" parTransId="{D520381B-DF93-4FD0-A962-9198E14E7B51}" sibTransId="{9902C008-79F9-4F6F-BA9F-9596159C58D2}"/>
    <dgm:cxn modelId="{BB67E654-E90A-456B-8CD0-0ABD402F00D1}" srcId="{3535CB47-72FF-44B9-8439-95D4244D2231}" destId="{4ED13B56-9E97-4BB5-956B-AAA58AA1D6DD}" srcOrd="1" destOrd="0" parTransId="{A5D68793-F152-467D-AAC4-76DA48EA5849}" sibTransId="{3A80BBDD-F4E3-424A-A71D-956EFF1BB73B}"/>
    <dgm:cxn modelId="{14E18480-195F-471D-832A-355C234D60A5}" type="presOf" srcId="{5AE86B90-969F-4357-B7DE-CD0AB1CAF7CD}" destId="{CFBBF106-437F-4F19-9B0B-E6FC994868D8}" srcOrd="0" destOrd="0" presId="urn:microsoft.com/office/officeart/2008/layout/LinedList"/>
    <dgm:cxn modelId="{65224889-6171-46BB-B3A8-04D2F216FAC8}" type="presOf" srcId="{94F491F6-5843-41DC-8273-19A0D7737B7C}" destId="{9CF43243-DA24-48A3-8D5A-E348FB962EB8}" srcOrd="0" destOrd="0" presId="urn:microsoft.com/office/officeart/2008/layout/LinedList"/>
    <dgm:cxn modelId="{5A134B9E-CF06-4C52-98F0-6C749C6BC208}" type="presOf" srcId="{4ED13B56-9E97-4BB5-956B-AAA58AA1D6DD}" destId="{EBD1DC1F-4BF0-4391-9956-74A2E722682F}" srcOrd="0" destOrd="0" presId="urn:microsoft.com/office/officeart/2008/layout/LinedList"/>
    <dgm:cxn modelId="{2A6A4BD6-CC13-4F91-9E9C-53F2AF473117}" type="presOf" srcId="{FF3E41FE-6641-403A-9CA4-569011FE0619}" destId="{FC5517BF-E6BF-4971-8437-2D9944B2C57C}" srcOrd="0" destOrd="0" presId="urn:microsoft.com/office/officeart/2008/layout/LinedList"/>
    <dgm:cxn modelId="{7C1AFEF3-93FD-46B1-ADBF-D4549B65D59D}" srcId="{3535CB47-72FF-44B9-8439-95D4244D2231}" destId="{FF3E41FE-6641-403A-9CA4-569011FE0619}" srcOrd="0" destOrd="0" parTransId="{BC0869DE-10D2-47FA-92CF-A3A97863E269}" sibTransId="{A8055C6A-4DAB-4DEA-80EB-166AABEAC34B}"/>
    <dgm:cxn modelId="{00ABEBBC-8A83-491B-A857-7464FC67B765}" type="presParOf" srcId="{76C2A463-9329-44BF-BED6-E686AE144F90}" destId="{91912921-F277-44AF-A23A-E395C56D6D3F}" srcOrd="0" destOrd="0" presId="urn:microsoft.com/office/officeart/2008/layout/LinedList"/>
    <dgm:cxn modelId="{F1C1F438-A834-4D23-9778-9C7FA6262A10}" type="presParOf" srcId="{76C2A463-9329-44BF-BED6-E686AE144F90}" destId="{7D57C6C7-7BF1-4148-ADDF-CC5AA8B52C4A}" srcOrd="1" destOrd="0" presId="urn:microsoft.com/office/officeart/2008/layout/LinedList"/>
    <dgm:cxn modelId="{E5B9707E-60E4-4C72-8036-72BE9FBDE2D8}" type="presParOf" srcId="{7D57C6C7-7BF1-4148-ADDF-CC5AA8B52C4A}" destId="{FC5517BF-E6BF-4971-8437-2D9944B2C57C}" srcOrd="0" destOrd="0" presId="urn:microsoft.com/office/officeart/2008/layout/LinedList"/>
    <dgm:cxn modelId="{B5ECD12E-60C9-4ACE-9DF1-E093B3E228BD}" type="presParOf" srcId="{7D57C6C7-7BF1-4148-ADDF-CC5AA8B52C4A}" destId="{9CA8CA8A-0D09-48DD-869D-D7D42DD8A908}" srcOrd="1" destOrd="0" presId="urn:microsoft.com/office/officeart/2008/layout/LinedList"/>
    <dgm:cxn modelId="{DC3D2909-98BD-4ED7-83BC-8A5C3BA7324D}" type="presParOf" srcId="{76C2A463-9329-44BF-BED6-E686AE144F90}" destId="{B097FC0F-3641-40DC-8935-EA640C8538D8}" srcOrd="2" destOrd="0" presId="urn:microsoft.com/office/officeart/2008/layout/LinedList"/>
    <dgm:cxn modelId="{4BF26AC2-FFF6-4ABF-A0E9-3C5214707526}" type="presParOf" srcId="{76C2A463-9329-44BF-BED6-E686AE144F90}" destId="{ACA5DD1B-3DA2-490F-BE08-8D7671CAF55F}" srcOrd="3" destOrd="0" presId="urn:microsoft.com/office/officeart/2008/layout/LinedList"/>
    <dgm:cxn modelId="{423DD991-F64C-412F-AFD7-44FF176D1AA9}" type="presParOf" srcId="{ACA5DD1B-3DA2-490F-BE08-8D7671CAF55F}" destId="{EBD1DC1F-4BF0-4391-9956-74A2E722682F}" srcOrd="0" destOrd="0" presId="urn:microsoft.com/office/officeart/2008/layout/LinedList"/>
    <dgm:cxn modelId="{C912A336-2889-47E8-8FDE-567C25920613}" type="presParOf" srcId="{ACA5DD1B-3DA2-490F-BE08-8D7671CAF55F}" destId="{9BF771A7-ABB6-40B9-9CB4-0EFD9E102F31}" srcOrd="1" destOrd="0" presId="urn:microsoft.com/office/officeart/2008/layout/LinedList"/>
    <dgm:cxn modelId="{A37EA3B9-D0E2-47F0-A9F4-AAE432C8E388}" type="presParOf" srcId="{76C2A463-9329-44BF-BED6-E686AE144F90}" destId="{973D7895-7C07-470A-886E-9C948340664B}" srcOrd="4" destOrd="0" presId="urn:microsoft.com/office/officeart/2008/layout/LinedList"/>
    <dgm:cxn modelId="{965EB0EA-1F76-48BD-BBC3-DAE010A45ED1}" type="presParOf" srcId="{76C2A463-9329-44BF-BED6-E686AE144F90}" destId="{DD3721B9-ED2C-4A22-B84B-2FED52080555}" srcOrd="5" destOrd="0" presId="urn:microsoft.com/office/officeart/2008/layout/LinedList"/>
    <dgm:cxn modelId="{E6C61CD8-32D1-4CB7-9FE3-914FA1082F85}" type="presParOf" srcId="{DD3721B9-ED2C-4A22-B84B-2FED52080555}" destId="{CFBBF106-437F-4F19-9B0B-E6FC994868D8}" srcOrd="0" destOrd="0" presId="urn:microsoft.com/office/officeart/2008/layout/LinedList"/>
    <dgm:cxn modelId="{7ECD6495-67BE-4C8B-A953-AF2D2102B2F6}" type="presParOf" srcId="{DD3721B9-ED2C-4A22-B84B-2FED52080555}" destId="{BF0CEC9A-6DBF-47AA-8F82-38ECA0DDF2F6}" srcOrd="1" destOrd="0" presId="urn:microsoft.com/office/officeart/2008/layout/LinedList"/>
    <dgm:cxn modelId="{4B12ABD7-EADB-427E-A063-C2D280ED7C9A}" type="presParOf" srcId="{76C2A463-9329-44BF-BED6-E686AE144F90}" destId="{2C731F60-6A9C-4814-BBE5-2024C67A6DE5}" srcOrd="6" destOrd="0" presId="urn:microsoft.com/office/officeart/2008/layout/LinedList"/>
    <dgm:cxn modelId="{862121BD-E25F-4F0A-A522-8BA17D8BF62B}" type="presParOf" srcId="{76C2A463-9329-44BF-BED6-E686AE144F90}" destId="{C62FECB6-2B9E-4F74-8C3D-CBFCBD360859}" srcOrd="7" destOrd="0" presId="urn:microsoft.com/office/officeart/2008/layout/LinedList"/>
    <dgm:cxn modelId="{F5212AF2-C690-4146-A72F-77F63D4D77BD}" type="presParOf" srcId="{C62FECB6-2B9E-4F74-8C3D-CBFCBD360859}" destId="{9CF43243-DA24-48A3-8D5A-E348FB962EB8}" srcOrd="0" destOrd="0" presId="urn:microsoft.com/office/officeart/2008/layout/LinedList"/>
    <dgm:cxn modelId="{B76A5E44-4245-4547-B823-66285EE5383D}" type="presParOf" srcId="{C62FECB6-2B9E-4F74-8C3D-CBFCBD360859}" destId="{4DCAC445-1BCC-4D6B-8A53-7C105FFC0A6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12921-F277-44AF-A23A-E395C56D6D3F}">
      <dsp:nvSpPr>
        <dsp:cNvPr id="0" name=""/>
        <dsp:cNvSpPr/>
      </dsp:nvSpPr>
      <dsp:spPr>
        <a:xfrm>
          <a:off x="0" y="0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5517BF-E6BF-4971-8437-2D9944B2C57C}">
      <dsp:nvSpPr>
        <dsp:cNvPr id="0" name=""/>
        <dsp:cNvSpPr/>
      </dsp:nvSpPr>
      <dsp:spPr>
        <a:xfrm>
          <a:off x="0" y="0"/>
          <a:ext cx="5913437" cy="1159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RF: ranks feature importance, handles complex, non-linear relationships</a:t>
          </a:r>
        </a:p>
      </dsp:txBody>
      <dsp:txXfrm>
        <a:off x="0" y="0"/>
        <a:ext cx="5913437" cy="1159272"/>
      </dsp:txXfrm>
    </dsp:sp>
    <dsp:sp modelId="{B097FC0F-3641-40DC-8935-EA640C8538D8}">
      <dsp:nvSpPr>
        <dsp:cNvPr id="0" name=""/>
        <dsp:cNvSpPr/>
      </dsp:nvSpPr>
      <dsp:spPr>
        <a:xfrm>
          <a:off x="0" y="1159272"/>
          <a:ext cx="5913437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D1DC1F-4BF0-4391-9956-74A2E722682F}">
      <dsp:nvSpPr>
        <dsp:cNvPr id="0" name=""/>
        <dsp:cNvSpPr/>
      </dsp:nvSpPr>
      <dsp:spPr>
        <a:xfrm>
          <a:off x="0" y="1159272"/>
          <a:ext cx="5913437" cy="1159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GBM: high accuracy, reduces overfitting, handles missing data well.</a:t>
          </a:r>
        </a:p>
      </dsp:txBody>
      <dsp:txXfrm>
        <a:off x="0" y="1159272"/>
        <a:ext cx="5913437" cy="1159272"/>
      </dsp:txXfrm>
    </dsp:sp>
    <dsp:sp modelId="{973D7895-7C07-470A-886E-9C948340664B}">
      <dsp:nvSpPr>
        <dsp:cNvPr id="0" name=""/>
        <dsp:cNvSpPr/>
      </dsp:nvSpPr>
      <dsp:spPr>
        <a:xfrm>
          <a:off x="0" y="2318544"/>
          <a:ext cx="5913437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BBF106-437F-4F19-9B0B-E6FC994868D8}">
      <dsp:nvSpPr>
        <dsp:cNvPr id="0" name=""/>
        <dsp:cNvSpPr/>
      </dsp:nvSpPr>
      <dsp:spPr>
        <a:xfrm>
          <a:off x="0" y="2318544"/>
          <a:ext cx="5913437" cy="1159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SVR: captures non-linear relationships and works with high-dimensional data</a:t>
          </a:r>
        </a:p>
      </dsp:txBody>
      <dsp:txXfrm>
        <a:off x="0" y="2318544"/>
        <a:ext cx="5913437" cy="1159272"/>
      </dsp:txXfrm>
    </dsp:sp>
    <dsp:sp modelId="{2C731F60-6A9C-4814-BBE5-2024C67A6DE5}">
      <dsp:nvSpPr>
        <dsp:cNvPr id="0" name=""/>
        <dsp:cNvSpPr/>
      </dsp:nvSpPr>
      <dsp:spPr>
        <a:xfrm>
          <a:off x="0" y="3477816"/>
          <a:ext cx="5913437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F43243-DA24-48A3-8D5A-E348FB962EB8}">
      <dsp:nvSpPr>
        <dsp:cNvPr id="0" name=""/>
        <dsp:cNvSpPr/>
      </dsp:nvSpPr>
      <dsp:spPr>
        <a:xfrm>
          <a:off x="0" y="3477816"/>
          <a:ext cx="5913437" cy="1159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Baseline: MLR due to interpretability and comparison.</a:t>
          </a:r>
        </a:p>
      </dsp:txBody>
      <dsp:txXfrm>
        <a:off x="0" y="3477816"/>
        <a:ext cx="5913437" cy="1159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F1CE-44BD-4617-8361-2A9109E4CBBF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A58D948-AFEA-430E-87EF-6DE9ED9694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66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F1CE-44BD-4617-8361-2A9109E4CBBF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948-AFEA-430E-87EF-6DE9ED9694F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F1CE-44BD-4617-8361-2A9109E4CBBF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948-AFEA-430E-87EF-6DE9ED9694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32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F1CE-44BD-4617-8361-2A9109E4CBBF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948-AFEA-430E-87EF-6DE9ED9694F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59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F1CE-44BD-4617-8361-2A9109E4CBBF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948-AFEA-430E-87EF-6DE9ED9694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7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F1CE-44BD-4617-8361-2A9109E4CBBF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948-AFEA-430E-87EF-6DE9ED9694F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30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F1CE-44BD-4617-8361-2A9109E4CBBF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948-AFEA-430E-87EF-6DE9ED9694F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6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F1CE-44BD-4617-8361-2A9109E4CBBF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948-AFEA-430E-87EF-6DE9ED9694F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53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F1CE-44BD-4617-8361-2A9109E4CBBF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948-AFEA-430E-87EF-6DE9ED969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1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F1CE-44BD-4617-8361-2A9109E4CBBF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948-AFEA-430E-87EF-6DE9ED9694F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50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4F3F1CE-44BD-4617-8361-2A9109E4CBBF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948-AFEA-430E-87EF-6DE9ED9694F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70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3F1CE-44BD-4617-8361-2A9109E4CBBF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A58D948-AFEA-430E-87EF-6DE9ED9694F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83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694206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iabac.org/blog/the-future-of-data-driven-business-intelligence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incondelemprendedor.es/metodos-de-financiamiento-para-autonomos-y-emprendedores/" TargetMode="External"/><Relationship Id="rId7" Type="http://schemas.openxmlformats.org/officeDocument/2006/relationships/hyperlink" Target="https://creativecommons.org/licenses/by-nc-nd/3.0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debbish.com/other-stuff/de-crapping/" TargetMode="External"/><Relationship Id="rId5" Type="http://schemas.openxmlformats.org/officeDocument/2006/relationships/image" Target="../media/image5.jpg"/><Relationship Id="rId4" Type="http://schemas.openxmlformats.org/officeDocument/2006/relationships/hyperlink" Target="https://creativecommons.org/licenses/by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edpix.com/photo/1264338/handshake-understanding-international-understanding-together-community-world-earth-human-shaking-hand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589F-CE78-96FC-0EC8-93BD16501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22236"/>
            <a:ext cx="8637073" cy="2541431"/>
          </a:xfrm>
        </p:spPr>
        <p:txBody>
          <a:bodyPr>
            <a:normAutofit fontScale="90000"/>
          </a:bodyPr>
          <a:lstStyle/>
          <a:p>
            <a:r>
              <a:rPr lang="en-US" dirty="0"/>
              <a:t>Unlocking Stock Performance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9FEA2-9E2A-E74C-0CF1-135B9739F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Radjamin Hukom </a:t>
            </a:r>
          </a:p>
          <a:p>
            <a:r>
              <a:rPr lang="en-US" dirty="0"/>
              <a:t>1/16/2025</a:t>
            </a:r>
          </a:p>
        </p:txBody>
      </p:sp>
    </p:spTree>
    <p:extLst>
      <p:ext uri="{BB962C8B-B14F-4D97-AF65-F5344CB8AC3E}">
        <p14:creationId xmlns:p14="http://schemas.microsoft.com/office/powerpoint/2010/main" val="975678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7F5C-E22B-4201-A2B5-D422525C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63719-A2F8-6A2A-F0B5-0F8D032CA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515909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Problem: </a:t>
            </a:r>
          </a:p>
          <a:p>
            <a:pPr marL="0" indent="0">
              <a:buNone/>
            </a:pPr>
            <a:r>
              <a:rPr lang="en-US" dirty="0"/>
              <a:t>making educated decisions to invest is time-consuming and complex.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1383A-A10F-FEBD-0F46-7986CE69C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69068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Proposed Solution:</a:t>
            </a:r>
          </a:p>
          <a:p>
            <a:pPr marL="0" indent="0">
              <a:buNone/>
            </a:pPr>
            <a:r>
              <a:rPr lang="en-US" dirty="0"/>
              <a:t>Develop a data-driven framework to invest</a:t>
            </a:r>
          </a:p>
        </p:txBody>
      </p:sp>
      <p:pic>
        <p:nvPicPr>
          <p:cNvPr id="6" name="Picture 5" descr="A close-up of a clock&#10;&#10;Description automatically generated">
            <a:extLst>
              <a:ext uri="{FF2B5EF4-FFF2-40B4-BE49-F238E27FC236}">
                <a16:creationId xmlns:a16="http://schemas.microsoft.com/office/drawing/2014/main" id="{C9591EA3-0B94-8548-3BD2-07A0740D0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3429000"/>
            <a:ext cx="4857750" cy="3238500"/>
          </a:xfrm>
          <a:prstGeom prst="rect">
            <a:avLst/>
          </a:prstGeom>
        </p:spPr>
      </p:pic>
      <p:pic>
        <p:nvPicPr>
          <p:cNvPr id="8" name="Picture 7" descr="A person and person looking at a screen&#10;&#10;Description automatically generated">
            <a:extLst>
              <a:ext uri="{FF2B5EF4-FFF2-40B4-BE49-F238E27FC236}">
                <a16:creationId xmlns:a16="http://schemas.microsoft.com/office/drawing/2014/main" id="{549D991C-AAFE-964B-9D3E-855C646D6E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275440" y="3238500"/>
            <a:ext cx="3436901" cy="3429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CE0EC4-70BC-940C-49FC-562CD987451F}"/>
              </a:ext>
            </a:extLst>
          </p:cNvPr>
          <p:cNvSpPr txBox="1"/>
          <p:nvPr/>
        </p:nvSpPr>
        <p:spPr>
          <a:xfrm>
            <a:off x="6275440" y="6822122"/>
            <a:ext cx="33607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iabac.org/blog/the-future-of-data-driven-business-intelligence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71742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FEAB-DCCA-FCDF-C1C0-69D03B9C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FB2-3CFF-23AC-6977-756DD9E3CB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Objective:</a:t>
            </a:r>
          </a:p>
          <a:p>
            <a:pPr marL="0" indent="0">
              <a:buNone/>
            </a:pPr>
            <a:r>
              <a:rPr lang="en-US" dirty="0"/>
              <a:t>To rank financial ratios’ influence on stock performance over five years.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854A7-5D2B-8912-79DD-E17C657D9E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Problem Solved:</a:t>
            </a:r>
          </a:p>
          <a:p>
            <a:pPr marL="0" indent="0">
              <a:buNone/>
            </a:pPr>
            <a:r>
              <a:rPr lang="en-US" dirty="0"/>
              <a:t>Simplify investment analysis</a:t>
            </a:r>
          </a:p>
        </p:txBody>
      </p:sp>
      <p:pic>
        <p:nvPicPr>
          <p:cNvPr id="6" name="Picture 5" descr="A person using a calculator and a pen&#10;&#10;Description automatically generated">
            <a:extLst>
              <a:ext uri="{FF2B5EF4-FFF2-40B4-BE49-F238E27FC236}">
                <a16:creationId xmlns:a16="http://schemas.microsoft.com/office/drawing/2014/main" id="{A4101FD0-A3A9-5108-B50A-475CA6876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47331" y="3550945"/>
            <a:ext cx="4456471" cy="29652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CE2738-11D8-2ADE-4525-A33E11BF5B30}"/>
              </a:ext>
            </a:extLst>
          </p:cNvPr>
          <p:cNvSpPr txBox="1"/>
          <p:nvPr/>
        </p:nvSpPr>
        <p:spPr>
          <a:xfrm>
            <a:off x="838200" y="6452383"/>
            <a:ext cx="3960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rincondelemprendedor.es/metodos-de-financiamiento-para-autonomos-y-emprendedore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9" name="Picture 8" descr="A person holding a box of stuff&#10;&#10;Description automatically generated">
            <a:extLst>
              <a:ext uri="{FF2B5EF4-FFF2-40B4-BE49-F238E27FC236}">
                <a16:creationId xmlns:a16="http://schemas.microsoft.com/office/drawing/2014/main" id="{CB1BF7A0-34DC-F6DC-7D6F-E314A58021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72200" y="3542409"/>
            <a:ext cx="4722834" cy="29652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F4C369-BB1E-4C7E-014F-652BDFA6DA0F}"/>
              </a:ext>
            </a:extLst>
          </p:cNvPr>
          <p:cNvSpPr txBox="1"/>
          <p:nvPr/>
        </p:nvSpPr>
        <p:spPr>
          <a:xfrm>
            <a:off x="6172200" y="6246891"/>
            <a:ext cx="4303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://www.debbish.com/other-stuff/de-crapping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-nc-nd/3.0/"/>
              </a:rPr>
              <a:t>CC BY-NC-ND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82222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1307-8562-5FC6-F51A-EBFAFBE6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0575F-A818-E891-043B-933CB74069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Sources:</a:t>
            </a:r>
          </a:p>
          <a:p>
            <a:r>
              <a:rPr lang="en-US" dirty="0"/>
              <a:t>Google Finance</a:t>
            </a:r>
          </a:p>
          <a:p>
            <a:r>
              <a:rPr lang="en-US" dirty="0"/>
              <a:t>Yahoo Finance</a:t>
            </a:r>
          </a:p>
          <a:p>
            <a:r>
              <a:rPr lang="en-US" dirty="0"/>
              <a:t>Alpha Vantage</a:t>
            </a:r>
          </a:p>
          <a:p>
            <a:r>
              <a:rPr lang="en-US" dirty="0" err="1"/>
              <a:t>Quandl</a:t>
            </a:r>
            <a:endParaRPr lang="en-US" dirty="0"/>
          </a:p>
          <a:p>
            <a:r>
              <a:rPr lang="en-US" dirty="0"/>
              <a:t>Stock Analysis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087AB-8891-081C-46DB-258B57E733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 Features:</a:t>
            </a:r>
          </a:p>
          <a:p>
            <a:r>
              <a:rPr lang="en-US" dirty="0"/>
              <a:t>Fortune 500 stocks</a:t>
            </a:r>
          </a:p>
          <a:p>
            <a:r>
              <a:rPr lang="en-US" dirty="0"/>
              <a:t>% price change (2019-2024)</a:t>
            </a:r>
          </a:p>
          <a:p>
            <a:r>
              <a:rPr lang="en-US" dirty="0"/>
              <a:t>Financial ratios</a:t>
            </a:r>
          </a:p>
        </p:txBody>
      </p:sp>
    </p:spTree>
    <p:extLst>
      <p:ext uri="{BB962C8B-B14F-4D97-AF65-F5344CB8AC3E}">
        <p14:creationId xmlns:p14="http://schemas.microsoft.com/office/powerpoint/2010/main" val="1332503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CD87F-C50F-3B00-3C5F-ECD7D376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Predictive Models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977848-8200-B5FF-DCA7-263583F2EC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132791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5714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0BAB23A-1939-9D5F-E8FB-29E756CA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5A55-5B76-983F-CB59-7E6980F5E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Key takeaways:</a:t>
            </a:r>
          </a:p>
          <a:p>
            <a:r>
              <a:rPr lang="en-US" dirty="0"/>
              <a:t>Ranks impactful financial ratios to simplify investment analysis.</a:t>
            </a:r>
          </a:p>
          <a:p>
            <a:r>
              <a:rPr lang="en-US" dirty="0"/>
              <a:t>Empowers long-term investors with actionable insights for stock evaluation. </a:t>
            </a:r>
          </a:p>
        </p:txBody>
      </p:sp>
      <p:pic>
        <p:nvPicPr>
          <p:cNvPr id="5" name="Picture 4" descr="A black background with white lines&#10;&#10;Description automatically generated">
            <a:extLst>
              <a:ext uri="{FF2B5EF4-FFF2-40B4-BE49-F238E27FC236}">
                <a16:creationId xmlns:a16="http://schemas.microsoft.com/office/drawing/2014/main" id="{D76BE157-0212-8558-BBA7-2789EC60A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4411" y="1437013"/>
            <a:ext cx="4960442" cy="33979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8786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</TotalTime>
  <Words>177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Unlocking Stock Performance Insights</vt:lpstr>
      <vt:lpstr>Overview</vt:lpstr>
      <vt:lpstr>Project Idea</vt:lpstr>
      <vt:lpstr>Dataset</vt:lpstr>
      <vt:lpstr>Predictive Models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Radjamin A. Hukom</dc:creator>
  <cp:lastModifiedBy>Radjamin A. Hukom</cp:lastModifiedBy>
  <cp:revision>1</cp:revision>
  <dcterms:created xsi:type="dcterms:W3CDTF">2025-01-16T16:41:00Z</dcterms:created>
  <dcterms:modified xsi:type="dcterms:W3CDTF">2025-01-16T17:13:40Z</dcterms:modified>
</cp:coreProperties>
</file>