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4" r:id="rId4"/>
    <p:sldId id="258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8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4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0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95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6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0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0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46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D3E6BA88-4EB6-E6BD-B082-34C794C5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19" b="1302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17FA8-7C8E-11E0-5159-948540E67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On Stocks’ % Price change and Ratios: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7C2CC-39B7-B7D5-2B35-D83FAA064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Radjamin </a:t>
            </a:r>
            <a:r>
              <a:rPr lang="en-US" dirty="0" err="1">
                <a:solidFill>
                  <a:srgbClr val="FFFFFF"/>
                </a:solidFill>
              </a:rPr>
              <a:t>hukom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87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1599-CA23-15BB-55D9-DFC58B9B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59BA-5268-F863-588E-C07A3A9AB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Rows = 503 tickers of S&amp;P500</a:t>
            </a:r>
          </a:p>
          <a:p>
            <a:pPr marL="0" indent="0">
              <a:buNone/>
            </a:pPr>
            <a:r>
              <a:rPr lang="en-US" dirty="0"/>
              <a:t>Columns = Ticker + Beta + 12 financial ratios * 5 years + % Price Change = 63 </a:t>
            </a:r>
          </a:p>
          <a:p>
            <a:pPr marL="0" indent="0">
              <a:buNone/>
            </a:pPr>
            <a:r>
              <a:rPr lang="en-US" dirty="0"/>
              <a:t>Problems:</a:t>
            </a:r>
          </a:p>
          <a:p>
            <a:pPr>
              <a:buFontTx/>
              <a:buChar char="-"/>
            </a:pPr>
            <a:r>
              <a:rPr lang="en-US" dirty="0"/>
              <a:t>Missing values</a:t>
            </a:r>
          </a:p>
          <a:p>
            <a:pPr>
              <a:buFontTx/>
              <a:buChar char="-"/>
            </a:pPr>
            <a:r>
              <a:rPr lang="en-US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72800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EA9C7-B5FC-AC61-08C8-1DF6AD36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en-US"/>
              <a:t>Financial Ratios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7EB42B-9F1C-BC7F-2ADB-E2212B644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41253"/>
              </p:ext>
            </p:extLst>
          </p:nvPr>
        </p:nvGraphicFramePr>
        <p:xfrm>
          <a:off x="5051651" y="1766397"/>
          <a:ext cx="6479358" cy="413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401">
                  <a:extLst>
                    <a:ext uri="{9D8B030D-6E8A-4147-A177-3AD203B41FA5}">
                      <a16:colId xmlns:a16="http://schemas.microsoft.com/office/drawing/2014/main" val="1513828303"/>
                    </a:ext>
                  </a:extLst>
                </a:gridCol>
                <a:gridCol w="4169573">
                  <a:extLst>
                    <a:ext uri="{9D8B030D-6E8A-4147-A177-3AD203B41FA5}">
                      <a16:colId xmlns:a16="http://schemas.microsoft.com/office/drawing/2014/main" val="2254378593"/>
                    </a:ext>
                  </a:extLst>
                </a:gridCol>
                <a:gridCol w="679384">
                  <a:extLst>
                    <a:ext uri="{9D8B030D-6E8A-4147-A177-3AD203B41FA5}">
                      <a16:colId xmlns:a16="http://schemas.microsoft.com/office/drawing/2014/main" val="3332196566"/>
                    </a:ext>
                  </a:extLst>
                </a:gridCol>
              </a:tblGrid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Ratio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Meaning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E(sign)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3364558607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Beta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Indicates the stock’s risk relative to the market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30005400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EPS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Shows profitability per share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37291733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ROE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Measures how efficiently equity generates profit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860134893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ROA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Reflects how effectively assets generate profit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627914400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Gross Margin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Reveals profitability after production costs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1732148751"/>
                  </a:ext>
                </a:extLst>
              </a:tr>
              <a:tr h="450004">
                <a:tc>
                  <a:txBody>
                    <a:bodyPr/>
                    <a:lstStyle/>
                    <a:p>
                      <a:r>
                        <a:rPr lang="en-US" sz="1200"/>
                        <a:t>Operating Margin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Indicates how well operations generate profit before interest and taxes.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462282564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Net Profit Margin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Shows overall profitability after all expenses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754868770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Cash Ratio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Assesses short-term liquidity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1084412878"/>
                  </a:ext>
                </a:extLst>
              </a:tr>
              <a:tr h="450004">
                <a:tc>
                  <a:txBody>
                    <a:bodyPr/>
                    <a:lstStyle/>
                    <a:p>
                      <a:r>
                        <a:rPr lang="en-US" sz="1200"/>
                        <a:t>Current</a:t>
                      </a:r>
                    </a:p>
                    <a:p>
                      <a:r>
                        <a:rPr lang="en-US" sz="1200"/>
                        <a:t>Ratio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Measures short-term financial health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1453382413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Quick Ratio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Evaluates liquidity without relying on inventory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296449247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Asset Turnover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Shows how efficiently assets generate revenue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993269741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Inventory Turnover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Reflects how quickly inventory is sold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363082270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Receivables Turnover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Measures how fast credit sales are collected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50183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49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BBB874C8-AC62-AFA1-2A63-44B0582F0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62"/>
          <a:stretch/>
        </p:blipFill>
        <p:spPr>
          <a:xfrm>
            <a:off x="1" y="-9130"/>
            <a:ext cx="9040760" cy="68671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EB9597-E523-7258-09D9-29EDE367378E}"/>
              </a:ext>
            </a:extLst>
          </p:cNvPr>
          <p:cNvSpPr txBox="1"/>
          <p:nvPr/>
        </p:nvSpPr>
        <p:spPr>
          <a:xfrm>
            <a:off x="9202992" y="1858297"/>
            <a:ext cx="2861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point: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There’s similar patterns over the years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1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948EE-2F62-747E-6038-98E07D81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4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24C34227-4D32-7ADA-E96B-160BAF35F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0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7CD7-2EA5-83EC-3F0F-8B1741F5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Ratios and % Price Change (Correlation)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16B46F-7B38-973E-8944-B399E1657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240042"/>
              </p:ext>
            </p:extLst>
          </p:nvPr>
        </p:nvGraphicFramePr>
        <p:xfrm>
          <a:off x="639763" y="2633661"/>
          <a:ext cx="10891836" cy="333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631">
                  <a:extLst>
                    <a:ext uri="{9D8B030D-6E8A-4147-A177-3AD203B41FA5}">
                      <a16:colId xmlns:a16="http://schemas.microsoft.com/office/drawing/2014/main" val="280149778"/>
                    </a:ext>
                  </a:extLst>
                </a:gridCol>
                <a:gridCol w="8272205">
                  <a:extLst>
                    <a:ext uri="{9D8B030D-6E8A-4147-A177-3AD203B41FA5}">
                      <a16:colId xmlns:a16="http://schemas.microsoft.com/office/drawing/2014/main" val="2474518234"/>
                    </a:ext>
                  </a:extLst>
                </a:gridCol>
              </a:tblGrid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Year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233748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Margin***, Operating Margin, Net Profit Margin, Quick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48066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Margin**, Cash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198125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Margin**, Cash Ratio, Quick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66952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Margin**, Operating Margin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786570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Margin**, Operating Margin, Net Profit Margin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9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39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3E8D-7101-ABB5-1AC7-F0B5024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Ratios and % Price Change (Regression)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900E8F-B646-9855-61BF-DA8B96C5EE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210826"/>
              </p:ext>
            </p:extLst>
          </p:nvPr>
        </p:nvGraphicFramePr>
        <p:xfrm>
          <a:off x="639763" y="2633663"/>
          <a:ext cx="10891836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12">
                  <a:extLst>
                    <a:ext uri="{9D8B030D-6E8A-4147-A177-3AD203B41FA5}">
                      <a16:colId xmlns:a16="http://schemas.microsoft.com/office/drawing/2014/main" val="1501045316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4173679287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3644570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72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Margin, Cash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3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ROA, Gross Margin, Current Ratio, Quick Ratio, A-Turnover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EPS, Net Profit Margin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 Current Ratio, A-Turnover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EPS, Quick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0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Margin, Operating Margin, Current Ratio, A-Turnover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9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Margin, Operating Margin, Current Ratio, A-Turnover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8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85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093C-9EF2-210B-EC81-B2B3C6CD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Ranked by Adjusted R^2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2115-CDA0-4FD3-1708-8443E7FA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2019: 0.996220</a:t>
            </a:r>
          </a:p>
          <a:p>
            <a:pPr marL="457200" indent="-457200">
              <a:buAutoNum type="arabicPeriod"/>
            </a:pPr>
            <a:r>
              <a:rPr lang="en-US" dirty="0"/>
              <a:t>2022: 0.367828</a:t>
            </a:r>
          </a:p>
          <a:p>
            <a:pPr marL="457200" indent="-457200">
              <a:buAutoNum type="arabicPeriod"/>
            </a:pPr>
            <a:r>
              <a:rPr lang="en-US" dirty="0"/>
              <a:t>2023: 0.350413</a:t>
            </a:r>
          </a:p>
          <a:p>
            <a:pPr marL="457200" indent="-457200">
              <a:buAutoNum type="arabicPeriod"/>
            </a:pPr>
            <a:r>
              <a:rPr lang="en-US" dirty="0"/>
              <a:t>2021: 0.331874</a:t>
            </a:r>
          </a:p>
          <a:p>
            <a:pPr marL="457200" indent="-457200">
              <a:buAutoNum type="arabicPeriod"/>
            </a:pPr>
            <a:r>
              <a:rPr lang="en-US" dirty="0"/>
              <a:t>2020: 0.241247</a:t>
            </a:r>
          </a:p>
        </p:txBody>
      </p:sp>
    </p:spTree>
    <p:extLst>
      <p:ext uri="{BB962C8B-B14F-4D97-AF65-F5344CB8AC3E}">
        <p14:creationId xmlns:p14="http://schemas.microsoft.com/office/powerpoint/2010/main" val="81975013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324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Grandview Display</vt:lpstr>
      <vt:lpstr>DashVTI</vt:lpstr>
      <vt:lpstr>On Stocks’ % Price change and Ratios: EDA</vt:lpstr>
      <vt:lpstr>On the Data</vt:lpstr>
      <vt:lpstr>Financial Ratios</vt:lpstr>
      <vt:lpstr>PowerPoint Presentation</vt:lpstr>
      <vt:lpstr>PowerPoint Presentation</vt:lpstr>
      <vt:lpstr>Ratios and % Price Change (Correlation)</vt:lpstr>
      <vt:lpstr>Ratios and % Price Change (Regression)</vt:lpstr>
      <vt:lpstr>Years Ranked by Adjusted R^2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Radjamin A. Hukom</dc:creator>
  <cp:lastModifiedBy>Radjamin A. Hukom</cp:lastModifiedBy>
  <cp:revision>2</cp:revision>
  <dcterms:created xsi:type="dcterms:W3CDTF">2025-02-05T16:55:53Z</dcterms:created>
  <dcterms:modified xsi:type="dcterms:W3CDTF">2025-02-08T04:46:58Z</dcterms:modified>
</cp:coreProperties>
</file>