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E0C8EE-A536-43CC-AB79-9671081BBEF5}" v="1241" dt="2022-11-02T12:00:48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7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5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374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89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93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49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59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4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8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1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2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8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5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1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2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7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14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635" y="480205"/>
            <a:ext cx="9452599" cy="957533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Times New Roman"/>
                <a:cs typeface="Times New Roman"/>
              </a:rPr>
              <a:t>МИНИСТЕРСТВО  ОБРАЗОВАНИЯ И НАУКИ РС (Я) </a:t>
            </a:r>
            <a:br>
              <a:rPr lang="ru-RU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Times New Roman"/>
                <a:cs typeface="Times New Roman"/>
              </a:rPr>
            </a:br>
            <a:r>
              <a:rPr lang="ru-RU" sz="18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Times New Roman"/>
                <a:cs typeface="Times New Roman"/>
              </a:rPr>
              <a:t>ГАПОУ РС (Я) «ЯКУТСКИЙ КОЛЛЕДЖ СВЯЗИ И ЭНЕРГЕТИКИ ИМ. П.И. ДУДКИНА»</a:t>
            </a:r>
            <a:endParaRPr lang="ru-RU" sz="180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Times New Roman"/>
              <a:ea typeface="+mj-lt"/>
              <a:cs typeface="+mj-lt"/>
            </a:endParaRPr>
          </a:p>
          <a:p>
            <a:endParaRPr lang="ru-RU" sz="1800" dirty="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4635" y="1442050"/>
            <a:ext cx="10473391" cy="4766092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36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Курсовая работа</a:t>
            </a:r>
            <a:endParaRPr lang="en-US" sz="36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ea typeface="+mn-lt"/>
              <a:cs typeface="+mn-lt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36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 на тему:</a:t>
            </a:r>
            <a:endParaRPr lang="en-US" sz="36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ea typeface="+mn-lt"/>
              <a:cs typeface="+mn-lt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36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 «Проектирование локальной вычислительной сети»</a:t>
            </a:r>
            <a:endParaRPr lang="en-US" sz="36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ea typeface="+mn-lt"/>
              <a:cs typeface="+mn-lt"/>
            </a:endParaRPr>
          </a:p>
          <a:p>
            <a:pPr algn="r">
              <a:spcBef>
                <a:spcPts val="0"/>
              </a:spcBef>
            </a:pPr>
            <a:endParaRPr lang="ru-RU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r">
              <a:spcBef>
                <a:spcPts val="0"/>
              </a:spcBef>
            </a:pPr>
            <a:endParaRPr lang="ru-RU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r">
              <a:spcBef>
                <a:spcPts val="0"/>
              </a:spcBef>
            </a:pPr>
            <a:endParaRPr lang="ru-RU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Выполнил студент группы ССА 19</a:t>
            </a:r>
            <a:endParaRPr lang="ru-RU" dirty="0"/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Соловьев М.T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cs typeface="Times New Roman"/>
              </a:rPr>
              <a:t>Преподаватель Саввина Е.В</a:t>
            </a:r>
          </a:p>
          <a:p>
            <a:endParaRPr lang="ru-RU" sz="3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8B02E-61F9-DDF0-81BD-B2CDCE01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imes New Roman"/>
                <a:cs typeface="Times New Roman"/>
              </a:rPr>
              <a:t>Актуальность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9F4C52-BD98-53C9-7653-F47D05C2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606166"/>
            <a:ext cx="5705199" cy="4642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j-lt"/>
                <a:cs typeface="+mj-lt"/>
              </a:rPr>
              <a:t>Актуальность темы определяется тем что </a:t>
            </a:r>
            <a:endParaRPr lang="ru-RU">
              <a:latin typeface="Century Gothic" panose="020B0502020202020204"/>
              <a:ea typeface="+mj-lt"/>
              <a:cs typeface="+mj-lt"/>
            </a:endParaRPr>
          </a:p>
          <a:p>
            <a:pPr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j-lt"/>
                <a:cs typeface="+mj-lt"/>
              </a:rPr>
              <a:t>компьютерные сети все больше 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j-lt"/>
                <a:cs typeface="+mj-lt"/>
              </a:rPr>
              <a:t>обьединяются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j-lt"/>
                <a:cs typeface="+mj-lt"/>
              </a:rPr>
              <a:t> в </a:t>
            </a:r>
            <a:endParaRPr lang="ru-RU" dirty="0">
              <a:latin typeface="Century Gothic" panose="020B0502020202020204"/>
              <a:ea typeface="+mj-lt"/>
              <a:cs typeface="+mj-lt"/>
            </a:endParaRPr>
          </a:p>
          <a:p>
            <a:pPr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j-lt"/>
                <a:cs typeface="+mj-lt"/>
              </a:rPr>
              <a:t>сеть. </a:t>
            </a:r>
            <a:endParaRPr lang="ru-RU" dirty="0">
              <a:latin typeface="Century Gothic" panose="020B0502020202020204"/>
              <a:ea typeface="+mj-lt"/>
              <a:cs typeface="+mj-lt"/>
            </a:endParaRPr>
          </a:p>
          <a:p>
            <a:pPr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j-lt"/>
                <a:cs typeface="+mj-lt"/>
              </a:rPr>
              <a:t>Они применяются почти во всех сферах жизни: </a:t>
            </a:r>
            <a:endParaRPr lang="ru-RU">
              <a:latin typeface="Century Gothic"/>
              <a:ea typeface="+mj-lt"/>
              <a:cs typeface="+mj-lt"/>
            </a:endParaRPr>
          </a:p>
          <a:p>
            <a:pPr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j-lt"/>
                <a:cs typeface="+mj-lt"/>
              </a:rPr>
              <a:t>от обучения до управления производством, до </a:t>
            </a:r>
            <a:endParaRPr lang="ru-RU">
              <a:latin typeface="Century Gothic" panose="020B0502020202020204"/>
              <a:ea typeface="+mj-lt"/>
              <a:cs typeface="+mj-lt"/>
            </a:endParaRPr>
          </a:p>
          <a:p>
            <a:pPr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j-lt"/>
                <a:cs typeface="+mj-lt"/>
              </a:rPr>
              <a:t>домашней WI-FI сети. Они являются частным </a:t>
            </a:r>
            <a:endParaRPr lang="ru-RU">
              <a:latin typeface="Century Gothic" panose="020B0502020202020204"/>
              <a:ea typeface="+mj-lt"/>
              <a:cs typeface="+mj-lt"/>
            </a:endParaRPr>
          </a:p>
          <a:p>
            <a:pPr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j-lt"/>
                <a:cs typeface="+mj-lt"/>
              </a:rPr>
              <a:t>случаем распределённых компьютерных систем, а </a:t>
            </a:r>
            <a:endParaRPr lang="ru-RU">
              <a:latin typeface="Century Gothic"/>
              <a:ea typeface="+mj-lt"/>
              <a:cs typeface="+mj-lt"/>
            </a:endParaRPr>
          </a:p>
          <a:p>
            <a:pPr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j-lt"/>
                <a:cs typeface="+mj-lt"/>
              </a:rPr>
              <a:t>с другой - могут  рассматриваться как средство </a:t>
            </a:r>
            <a:endParaRPr lang="ru-RU">
              <a:latin typeface="Century Gothic" panose="020B0502020202020204"/>
              <a:ea typeface="+mj-lt"/>
              <a:cs typeface="+mj-lt"/>
            </a:endParaRPr>
          </a:p>
          <a:p>
            <a:pPr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Times New Roman"/>
                <a:ea typeface="+mj-lt"/>
                <a:cs typeface="+mj-lt"/>
              </a:rPr>
              <a:t>передачи информации на большие расстояния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j-lt"/>
                <a:cs typeface="+mj-lt"/>
              </a:rPr>
              <a:t>.</a:t>
            </a:r>
            <a:endParaRPr lang="ru-RU"/>
          </a:p>
          <a:p>
            <a:pPr>
              <a:buNone/>
            </a:pPr>
            <a:endParaRPr lang="ru-RU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/>
              <a:cs typeface="Times New Roman"/>
            </a:endParaRPr>
          </a:p>
          <a:p>
            <a:pPr>
              <a:buNone/>
            </a:pPr>
            <a:endParaRPr lang="ru-RU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36C8B63-4BB8-FF67-450D-DDE98042F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386" y="2216435"/>
            <a:ext cx="4696546" cy="27247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49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80653-8152-5990-6FFF-410031AF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  <a:latin typeface="Times New Roman"/>
                <a:cs typeface="Times New Roman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D746D-6494-29EC-43B7-45A362783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Цель работы состоит в </a:t>
            </a:r>
            <a:r>
              <a:rPr lang="ru-RU" dirty="0">
                <a:latin typeface="Times New Roman"/>
                <a:ea typeface="+mj-lt"/>
                <a:cs typeface="+mj-lt"/>
              </a:rPr>
              <a:t>проектирование локальной сети (ЛВС) .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ru-RU" dirty="0">
                <a:latin typeface="Times New Roman"/>
                <a:cs typeface="Times New Roman"/>
              </a:rPr>
              <a:t>Задачами данной работы являются:</a:t>
            </a:r>
          </a:p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1. Описание структуры предприятия.</a:t>
            </a:r>
          </a:p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2. Расчет необходимой длины кабеля.</a:t>
            </a:r>
          </a:p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3. Деление на подсети.</a:t>
            </a:r>
          </a:p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4. Установка DHCP.</a:t>
            </a:r>
          </a:p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5. Настройка безопасности папок.</a:t>
            </a:r>
          </a:p>
          <a:p>
            <a:pPr marL="0" indent="0">
              <a:buNone/>
            </a:pP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712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52809-475B-F5E7-35E6-1A7A5FEF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116"/>
          </a:xfrm>
        </p:spPr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Структура предприятия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133A1A-5BD7-852A-17CE-F32752893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71" y="1486065"/>
            <a:ext cx="9411175" cy="49203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ea typeface="+mj-lt"/>
                <a:cs typeface="+mj-lt"/>
              </a:rPr>
              <a:t>Предприятие состоит из трех этажей. На 2 этаже расположено предприятие, которое состоит из 5 комнат, 1 коридора и 1 серверной, где подключаются устройства коммутации. Каждый кабинет и серверная имеет размеры 3x7. </a:t>
            </a:r>
            <a:endParaRPr lang="ru-RU">
              <a:latin typeface="Times New Roman"/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ru-RU" dirty="0">
                <a:latin typeface="Times New Roman"/>
                <a:ea typeface="+mj-lt"/>
                <a:cs typeface="+mj-lt"/>
              </a:rPr>
              <a:t>В каждом помещении кроме серверной, расположено 7 компьютерных мест и по одному коммутатору.</a:t>
            </a:r>
          </a:p>
          <a:p>
            <a:pPr>
              <a:buClr>
                <a:srgbClr val="8AD0D6"/>
              </a:buClr>
            </a:pPr>
            <a:endParaRPr lang="ru-RU" dirty="0"/>
          </a:p>
          <a:p>
            <a:pPr>
              <a:buClr>
                <a:srgbClr val="8AD0D6"/>
              </a:buClr>
            </a:pPr>
            <a:endParaRPr lang="ru-RU" dirty="0"/>
          </a:p>
          <a:p>
            <a:pPr>
              <a:buClr>
                <a:srgbClr val="8AD0D6"/>
              </a:buClr>
            </a:pP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253732C-372A-6DDE-C5CE-D2DA1943F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3364379"/>
            <a:ext cx="5168590" cy="2554631"/>
          </a:xfrm>
          <a:prstGeom prst="rect">
            <a:avLst/>
          </a:prstGeom>
        </p:spPr>
      </p:pic>
      <p:pic>
        <p:nvPicPr>
          <p:cNvPr id="5" name="Рисунок 5" descr="Изображение выглядит как внешний, небо, здание, окно&#10;&#10;Автоматически созданное описание">
            <a:extLst>
              <a:ext uri="{FF2B5EF4-FFF2-40B4-BE49-F238E27FC236}">
                <a16:creationId xmlns:a16="http://schemas.microsoft.com/office/drawing/2014/main" id="{EFC8FBD4-9186-0771-226E-BBA5152F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035" y="3364976"/>
            <a:ext cx="4508808" cy="25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2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D073E-FC26-BE82-EA8F-B2EBDFDD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8726"/>
          </a:xfrm>
        </p:spPr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Расчет необходимой длины кабеля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3CF13-596F-9D24-12D7-21D2957A9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71" y="1346675"/>
            <a:ext cx="9959442" cy="49017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Длина кабеля была рассчитана с помощью метода суммирования. При расчете применяется данная формула:</a:t>
            </a:r>
            <a:endParaRPr lang="ru-RU" dirty="0">
              <a:latin typeface="Times New Roman"/>
              <a:ea typeface="+mj-lt"/>
              <a:cs typeface="Times New Roman"/>
            </a:endParaRPr>
          </a:p>
          <a:p>
            <a:pPr algn="just">
              <a:buNone/>
            </a:pPr>
            <a:r>
              <a:rPr lang="ru-RU" dirty="0">
                <a:latin typeface="Times New Roman"/>
                <a:ea typeface="+mj-lt"/>
                <a:cs typeface="+mj-lt"/>
              </a:rPr>
              <a:t>Где n-  количество компьютеров.</a:t>
            </a:r>
          </a:p>
          <a:p>
            <a:pPr algn="just">
              <a:buNone/>
            </a:pPr>
            <a:r>
              <a:rPr lang="ru-RU" dirty="0">
                <a:latin typeface="Times New Roman"/>
                <a:ea typeface="+mj-lt"/>
                <a:cs typeface="+mj-lt"/>
              </a:rPr>
              <a:t>L – длина сегмента кабеля.</a:t>
            </a:r>
          </a:p>
          <a:p>
            <a:pPr algn="just">
              <a:buNone/>
            </a:pPr>
            <a:r>
              <a:rPr lang="ru-RU" dirty="0">
                <a:latin typeface="Times New Roman"/>
                <a:ea typeface="+mj-lt"/>
                <a:cs typeface="+mj-lt"/>
              </a:rPr>
              <a:t>K</a:t>
            </a:r>
            <a:r>
              <a:rPr lang="ru-RU" baseline="-25000" dirty="0">
                <a:latin typeface="Times New Roman"/>
                <a:ea typeface="+mj-lt"/>
                <a:cs typeface="+mj-lt"/>
              </a:rPr>
              <a:t>S</a:t>
            </a:r>
            <a:r>
              <a:rPr lang="ru-RU" dirty="0">
                <a:latin typeface="Times New Roman"/>
                <a:ea typeface="+mj-lt"/>
                <a:cs typeface="+mj-lt"/>
              </a:rPr>
              <a:t> – коэффициент технологического запаса – 1,3 (13%), который</a:t>
            </a:r>
          </a:p>
          <a:p>
            <a:pPr algn="just">
              <a:buNone/>
            </a:pPr>
            <a:r>
              <a:rPr lang="ru-RU" dirty="0">
                <a:latin typeface="Times New Roman"/>
                <a:ea typeface="+mj-lt"/>
                <a:cs typeface="+mj-lt"/>
              </a:rPr>
              <a:t>учитывает особенности прокладки кабеля. </a:t>
            </a: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dirty="0">
                <a:latin typeface="Times New Roman"/>
                <a:ea typeface="+mj-lt"/>
                <a:cs typeface="+mj-lt"/>
              </a:rPr>
              <a:t>Для каждого помещения требуется 24,05 метра.</a:t>
            </a:r>
            <a:br>
              <a:rPr lang="ru-RU" dirty="0">
                <a:latin typeface="Times New Roman"/>
                <a:ea typeface="+mj-lt"/>
                <a:cs typeface="+mj-lt"/>
              </a:rPr>
            </a:br>
            <a:r>
              <a:rPr lang="ru-RU" dirty="0">
                <a:latin typeface="Times New Roman"/>
                <a:ea typeface="+mj-lt"/>
                <a:cs typeface="+mj-lt"/>
              </a:rPr>
              <a:t>А необходимая длина за все помещения рассчитывается по формуле:</a:t>
            </a:r>
          </a:p>
          <a:p>
            <a:pPr marL="0" indent="0">
              <a:buNone/>
            </a:pPr>
            <a:endParaRPr lang="ru-RU" dirty="0">
              <a:ea typeface="+mj-lt"/>
              <a:cs typeface="+mj-lt"/>
            </a:endParaRPr>
          </a:p>
          <a:p>
            <a:pPr marL="0" indent="0">
              <a:buNone/>
            </a:pPr>
            <a:endParaRPr lang="ru-RU" dirty="0">
              <a:ea typeface="+mj-lt"/>
              <a:cs typeface="+mj-lt"/>
            </a:endParaRPr>
          </a:p>
          <a:p>
            <a:pPr marL="0" indent="0">
              <a:buNone/>
            </a:pPr>
            <a:endParaRPr lang="ru-RU" dirty="0">
              <a:ea typeface="+mj-lt"/>
              <a:cs typeface="+mj-lt"/>
            </a:endParaRPr>
          </a:p>
          <a:p>
            <a:pPr marL="0" indent="0">
              <a:buNone/>
            </a:pPr>
            <a:endParaRPr lang="ru-RU" dirty="0">
              <a:ea typeface="+mj-lt"/>
              <a:cs typeface="+mj-lt"/>
            </a:endParaRPr>
          </a:p>
        </p:txBody>
      </p:sp>
      <p:pic>
        <p:nvPicPr>
          <p:cNvPr id="5" name="Рисунок 5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4A74DB22-99E7-4961-4E51-596965271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384" y="1869920"/>
            <a:ext cx="2049964" cy="646306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DBC10AF4-9D01-F360-AD2D-B71F8008B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107" y="3471621"/>
            <a:ext cx="3468029" cy="240002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62B6A21C-C227-9A63-4435-B0236B93A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53" y="4607994"/>
            <a:ext cx="3468029" cy="327599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86C77725-731D-8892-AEFE-F0F07A8CE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54" y="5068825"/>
            <a:ext cx="6190786" cy="3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5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66452-5BEE-4E69-2063-B5F5BD06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5189"/>
          </a:xfrm>
        </p:spPr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Деление на подсети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16361-F022-BE72-B9C8-BC44824DD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71" y="1393138"/>
            <a:ext cx="9411174" cy="48552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Для проектирования локальной вычислительной сети в предприятии будет 3 подсети. 192.168.5.0 надо разделить на три подсети, была выбрана 26 маска, количество максимальных узлов будет 40.</a:t>
            </a:r>
          </a:p>
          <a:p>
            <a:pPr marL="0" indent="0">
              <a:buNone/>
            </a:pP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11029BA-C399-D82A-04F1-CD42B2F33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54" y="3084936"/>
            <a:ext cx="4908394" cy="2286469"/>
          </a:xfrm>
          <a:prstGeom prst="rect">
            <a:avLst/>
          </a:prstGeom>
        </p:spPr>
      </p:pic>
      <p:pic>
        <p:nvPicPr>
          <p:cNvPr id="6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D2EA91C-8DFE-8D1E-EDEB-86C9B4381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644" y="3087029"/>
            <a:ext cx="4629614" cy="228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3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17709-9DE3-7BD3-536E-14874BC0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Установка DHCP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F06C3F-35EE-478B-B96B-1247519C73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72742D7C-18EF-4DDC-B3B1-7D394C348A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D2FDCE8-5A07-FC63-0AA8-B6F98DABA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532" y="482712"/>
            <a:ext cx="4733935" cy="2475642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FB004C-C794-45CE-846D-166C532D6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C77D6A-C6A2-C6AE-1F63-E0310DBB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281626"/>
            <a:ext cx="4165146" cy="49667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+mj-lt"/>
                <a:cs typeface="+mj-lt"/>
              </a:rPr>
              <a:t>Dynamic Host Configuration Protocol (DHCP). </a:t>
            </a:r>
            <a:r>
              <a:rPr lang="ru-RU" dirty="0">
                <a:latin typeface="Times New Roman"/>
                <a:ea typeface="+mj-lt"/>
                <a:cs typeface="+mj-lt"/>
              </a:rPr>
              <a:t>DHCP — это протокол прикладного уровня, который помогает назначать IP-адреса устройствам при подключении к серверу. Протокол DHCP автоматизирует выдачу адресов, а также их передачу следующим пользователям после отключения устройств или их перехода из одной подсети в другую.</a:t>
            </a:r>
          </a:p>
          <a:p>
            <a:pPr marL="0" indent="0">
              <a:buNone/>
            </a:pP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FD4F8608-E96A-E41F-CDD8-5F4615134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285" y="3012770"/>
            <a:ext cx="3882262" cy="2357236"/>
          </a:xfrm>
          <a:prstGeom prst="rect">
            <a:avLst/>
          </a:prstGeom>
          <a:effectLst/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75B1F0F-B22B-BDFB-7993-8DB4A8D20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396" y="4573546"/>
            <a:ext cx="4356190" cy="22743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0329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0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4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16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18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20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C157F603-780C-4F12-B3EB-428407275F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7C3F7CE2-B43A-45D2-9373-25894C50C9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8FCA8AFB-F631-49F2-BBF1-7E294F678C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D6589E23-6653-463D-B72D-37D56DC918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2AF0E-7AC1-8F5D-60ED-3126B1F2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Настройка безопасности папок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D08CF7B-66D8-C8C4-DBBF-0EBB48118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7708" y="1103710"/>
            <a:ext cx="3789999" cy="2960614"/>
          </a:xfrm>
          <a:prstGeom prst="rect">
            <a:avLst/>
          </a:prstGeom>
          <a:effectLst/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8A6AD64-BA62-C1D9-1727-2BBC0CE2F8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876" y="1103527"/>
            <a:ext cx="3882929" cy="2979568"/>
          </a:xfrm>
          <a:prstGeom prst="rect">
            <a:avLst/>
          </a:prstGeom>
          <a:effectLst/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F9F93EE8-A62D-02EE-9267-13670A6D2C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3190" y="1103525"/>
            <a:ext cx="3966563" cy="297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4465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632B5-12D4-8466-2875-00F3C149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43010"/>
            <a:ext cx="9395431" cy="1177506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67C77B6-03DD-FF1D-7F18-E8A2CF588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498" y="1820601"/>
            <a:ext cx="6002853" cy="4502139"/>
          </a:xfrm>
        </p:spPr>
      </p:pic>
    </p:spTree>
    <p:extLst>
      <p:ext uri="{BB962C8B-B14F-4D97-AF65-F5344CB8AC3E}">
        <p14:creationId xmlns:p14="http://schemas.microsoft.com/office/powerpoint/2010/main" val="1359853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Широкоэкранный</PresentationFormat>
  <Paragraphs>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</vt:lpstr>
      <vt:lpstr>МИНИСТЕРСТВО  ОБРАЗОВАНИЯ И НАУКИ РС (Я)  ГАПОУ РС (Я) «ЯКУТСКИЙ КОЛЛЕДЖ СВЯЗИ И ЭНЕРГЕТИКИ ИМ. П.И. ДУДКИНА» </vt:lpstr>
      <vt:lpstr>Актуальность</vt:lpstr>
      <vt:lpstr>Цели и задачи</vt:lpstr>
      <vt:lpstr>Структура предприятия</vt:lpstr>
      <vt:lpstr>Расчет необходимой длины кабеля</vt:lpstr>
      <vt:lpstr>Деление на подсети</vt:lpstr>
      <vt:lpstr>Установка DHCP</vt:lpstr>
      <vt:lpstr>Настройка безопасности папок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Соловьев Михаил</cp:lastModifiedBy>
  <cp:revision>340</cp:revision>
  <dcterms:created xsi:type="dcterms:W3CDTF">2022-11-02T10:56:21Z</dcterms:created>
  <dcterms:modified xsi:type="dcterms:W3CDTF">2022-11-13T23:55:33Z</dcterms:modified>
</cp:coreProperties>
</file>