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1" d="100"/>
          <a:sy n="71" d="100"/>
        </p:scale>
        <p:origin x="1032"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1480608-ECBD-4245-9D2F-F436CCDCAA61}" type="doc">
      <dgm:prSet loTypeId="urn:microsoft.com/office/officeart/2005/8/layout/hChevron3" loCatId="process" qsTypeId="urn:microsoft.com/office/officeart/2005/8/quickstyle/simple1" qsCatId="simple" csTypeId="urn:microsoft.com/office/officeart/2005/8/colors/accent1_2" csCatId="accent1" phldr="1"/>
      <dgm:spPr/>
    </dgm:pt>
    <dgm:pt modelId="{06C3DB10-345A-443E-86A6-AFEEA1E30103}">
      <dgm:prSet phldrT="[Text]" custT="1"/>
      <dgm:spPr/>
      <dgm:t>
        <a:bodyPr/>
        <a:lstStyle/>
        <a:p>
          <a:r>
            <a:rPr lang="en-US" sz="2000" dirty="0"/>
            <a:t>Pre-Trained Model</a:t>
          </a:r>
        </a:p>
      </dgm:t>
    </dgm:pt>
    <dgm:pt modelId="{38D00595-0B69-41CD-B43F-40AABFB67414}" type="parTrans" cxnId="{9DF0A1FD-DFAA-4D20-A4E4-05F52D2ED398}">
      <dgm:prSet/>
      <dgm:spPr/>
      <dgm:t>
        <a:bodyPr/>
        <a:lstStyle/>
        <a:p>
          <a:endParaRPr lang="en-US"/>
        </a:p>
      </dgm:t>
    </dgm:pt>
    <dgm:pt modelId="{BF19FDDF-1C19-4A16-B66D-196F322A3BE9}" type="sibTrans" cxnId="{9DF0A1FD-DFAA-4D20-A4E4-05F52D2ED398}">
      <dgm:prSet/>
      <dgm:spPr/>
      <dgm:t>
        <a:bodyPr/>
        <a:lstStyle/>
        <a:p>
          <a:endParaRPr lang="en-US"/>
        </a:p>
      </dgm:t>
    </dgm:pt>
    <dgm:pt modelId="{FDD09C42-9EE5-4272-AF22-DCCCBC2BA79F}">
      <dgm:prSet phldrT="[Text]" custT="1"/>
      <dgm:spPr/>
      <dgm:t>
        <a:bodyPr/>
        <a:lstStyle/>
        <a:p>
          <a:r>
            <a:rPr lang="en-US" sz="2000" dirty="0"/>
            <a:t>Train on own data set</a:t>
          </a:r>
          <a:endParaRPr lang="en-US" sz="2600" dirty="0"/>
        </a:p>
      </dgm:t>
    </dgm:pt>
    <dgm:pt modelId="{F1F887B5-BDBC-4088-A359-8AE0A62EFA8D}" type="parTrans" cxnId="{F611933F-B16D-46D0-831C-3BB4E1FAEB7C}">
      <dgm:prSet/>
      <dgm:spPr/>
      <dgm:t>
        <a:bodyPr/>
        <a:lstStyle/>
        <a:p>
          <a:endParaRPr lang="en-US"/>
        </a:p>
      </dgm:t>
    </dgm:pt>
    <dgm:pt modelId="{214B43A6-6C84-42F5-B8E3-4D9A81223386}" type="sibTrans" cxnId="{F611933F-B16D-46D0-831C-3BB4E1FAEB7C}">
      <dgm:prSet/>
      <dgm:spPr/>
      <dgm:t>
        <a:bodyPr/>
        <a:lstStyle/>
        <a:p>
          <a:endParaRPr lang="en-US"/>
        </a:p>
      </dgm:t>
    </dgm:pt>
    <dgm:pt modelId="{B622D6F9-C823-4D93-A3FF-E4CBB676F23A}">
      <dgm:prSet phldrT="[Text]" custT="1"/>
      <dgm:spPr/>
      <dgm:t>
        <a:bodyPr/>
        <a:lstStyle/>
        <a:p>
          <a:r>
            <a:rPr lang="en-US" sz="2000" dirty="0"/>
            <a:t>Adjust the weights to improve efficiency</a:t>
          </a:r>
        </a:p>
      </dgm:t>
    </dgm:pt>
    <dgm:pt modelId="{C108C2C3-2898-4954-AEA1-2CF39C976AA0}" type="parTrans" cxnId="{ACAAC690-841D-451C-9023-D3F71B710392}">
      <dgm:prSet/>
      <dgm:spPr/>
      <dgm:t>
        <a:bodyPr/>
        <a:lstStyle/>
        <a:p>
          <a:endParaRPr lang="en-US"/>
        </a:p>
      </dgm:t>
    </dgm:pt>
    <dgm:pt modelId="{0EEBE5E0-C564-417A-BFAC-EBD8301F9BC2}" type="sibTrans" cxnId="{ACAAC690-841D-451C-9023-D3F71B710392}">
      <dgm:prSet/>
      <dgm:spPr/>
      <dgm:t>
        <a:bodyPr/>
        <a:lstStyle/>
        <a:p>
          <a:endParaRPr lang="en-US"/>
        </a:p>
      </dgm:t>
    </dgm:pt>
    <dgm:pt modelId="{32E260D3-E81B-43B9-987F-C5D9278BBEC7}" type="pres">
      <dgm:prSet presAssocID="{71480608-ECBD-4245-9D2F-F436CCDCAA61}" presName="Name0" presStyleCnt="0">
        <dgm:presLayoutVars>
          <dgm:dir/>
          <dgm:resizeHandles val="exact"/>
        </dgm:presLayoutVars>
      </dgm:prSet>
      <dgm:spPr/>
    </dgm:pt>
    <dgm:pt modelId="{A0300539-DC4D-404D-A4B5-833539D5104B}" type="pres">
      <dgm:prSet presAssocID="{06C3DB10-345A-443E-86A6-AFEEA1E30103}" presName="parTxOnly" presStyleLbl="node1" presStyleIdx="0" presStyleCnt="3">
        <dgm:presLayoutVars>
          <dgm:bulletEnabled val="1"/>
        </dgm:presLayoutVars>
      </dgm:prSet>
      <dgm:spPr/>
    </dgm:pt>
    <dgm:pt modelId="{FABB8EFA-7412-41E6-811D-33515C07CCF9}" type="pres">
      <dgm:prSet presAssocID="{BF19FDDF-1C19-4A16-B66D-196F322A3BE9}" presName="parSpace" presStyleCnt="0"/>
      <dgm:spPr/>
    </dgm:pt>
    <dgm:pt modelId="{7B2B822D-6AD3-4EA1-987F-5E9598019DF7}" type="pres">
      <dgm:prSet presAssocID="{FDD09C42-9EE5-4272-AF22-DCCCBC2BA79F}" presName="parTxOnly" presStyleLbl="node1" presStyleIdx="1" presStyleCnt="3">
        <dgm:presLayoutVars>
          <dgm:bulletEnabled val="1"/>
        </dgm:presLayoutVars>
      </dgm:prSet>
      <dgm:spPr/>
    </dgm:pt>
    <dgm:pt modelId="{0355678D-F5F9-4DCB-B271-0AAFFD8DDF7E}" type="pres">
      <dgm:prSet presAssocID="{214B43A6-6C84-42F5-B8E3-4D9A81223386}" presName="parSpace" presStyleCnt="0"/>
      <dgm:spPr/>
    </dgm:pt>
    <dgm:pt modelId="{35009A01-840A-4683-8574-653EC4ACA24E}" type="pres">
      <dgm:prSet presAssocID="{B622D6F9-C823-4D93-A3FF-E4CBB676F23A}" presName="parTxOnly" presStyleLbl="node1" presStyleIdx="2" presStyleCnt="3">
        <dgm:presLayoutVars>
          <dgm:bulletEnabled val="1"/>
        </dgm:presLayoutVars>
      </dgm:prSet>
      <dgm:spPr/>
    </dgm:pt>
  </dgm:ptLst>
  <dgm:cxnLst>
    <dgm:cxn modelId="{B7CE8223-DDB0-41B8-9096-E1949B8470A0}" type="presOf" srcId="{B622D6F9-C823-4D93-A3FF-E4CBB676F23A}" destId="{35009A01-840A-4683-8574-653EC4ACA24E}" srcOrd="0" destOrd="0" presId="urn:microsoft.com/office/officeart/2005/8/layout/hChevron3"/>
    <dgm:cxn modelId="{F611933F-B16D-46D0-831C-3BB4E1FAEB7C}" srcId="{71480608-ECBD-4245-9D2F-F436CCDCAA61}" destId="{FDD09C42-9EE5-4272-AF22-DCCCBC2BA79F}" srcOrd="1" destOrd="0" parTransId="{F1F887B5-BDBC-4088-A359-8AE0A62EFA8D}" sibTransId="{214B43A6-6C84-42F5-B8E3-4D9A81223386}"/>
    <dgm:cxn modelId="{C0C60784-5069-4952-8DA0-D330DBB88B5A}" type="presOf" srcId="{FDD09C42-9EE5-4272-AF22-DCCCBC2BA79F}" destId="{7B2B822D-6AD3-4EA1-987F-5E9598019DF7}" srcOrd="0" destOrd="0" presId="urn:microsoft.com/office/officeart/2005/8/layout/hChevron3"/>
    <dgm:cxn modelId="{ACAAC690-841D-451C-9023-D3F71B710392}" srcId="{71480608-ECBD-4245-9D2F-F436CCDCAA61}" destId="{B622D6F9-C823-4D93-A3FF-E4CBB676F23A}" srcOrd="2" destOrd="0" parTransId="{C108C2C3-2898-4954-AEA1-2CF39C976AA0}" sibTransId="{0EEBE5E0-C564-417A-BFAC-EBD8301F9BC2}"/>
    <dgm:cxn modelId="{D0A0F2C8-7C0F-429C-8DD8-4F4370A6AF60}" type="presOf" srcId="{71480608-ECBD-4245-9D2F-F436CCDCAA61}" destId="{32E260D3-E81B-43B9-987F-C5D9278BBEC7}" srcOrd="0" destOrd="0" presId="urn:microsoft.com/office/officeart/2005/8/layout/hChevron3"/>
    <dgm:cxn modelId="{6CA52CFB-65CC-4315-B16C-42527ADDA940}" type="presOf" srcId="{06C3DB10-345A-443E-86A6-AFEEA1E30103}" destId="{A0300539-DC4D-404D-A4B5-833539D5104B}" srcOrd="0" destOrd="0" presId="urn:microsoft.com/office/officeart/2005/8/layout/hChevron3"/>
    <dgm:cxn modelId="{9DF0A1FD-DFAA-4D20-A4E4-05F52D2ED398}" srcId="{71480608-ECBD-4245-9D2F-F436CCDCAA61}" destId="{06C3DB10-345A-443E-86A6-AFEEA1E30103}" srcOrd="0" destOrd="0" parTransId="{38D00595-0B69-41CD-B43F-40AABFB67414}" sibTransId="{BF19FDDF-1C19-4A16-B66D-196F322A3BE9}"/>
    <dgm:cxn modelId="{47023C0C-92D8-406C-B879-486319F6C0C9}" type="presParOf" srcId="{32E260D3-E81B-43B9-987F-C5D9278BBEC7}" destId="{A0300539-DC4D-404D-A4B5-833539D5104B}" srcOrd="0" destOrd="0" presId="urn:microsoft.com/office/officeart/2005/8/layout/hChevron3"/>
    <dgm:cxn modelId="{E823F266-A4AD-4343-AF7F-BC3416EB1530}" type="presParOf" srcId="{32E260D3-E81B-43B9-987F-C5D9278BBEC7}" destId="{FABB8EFA-7412-41E6-811D-33515C07CCF9}" srcOrd="1" destOrd="0" presId="urn:microsoft.com/office/officeart/2005/8/layout/hChevron3"/>
    <dgm:cxn modelId="{EB7AB97C-C598-4AC3-B49C-E455B1193999}" type="presParOf" srcId="{32E260D3-E81B-43B9-987F-C5D9278BBEC7}" destId="{7B2B822D-6AD3-4EA1-987F-5E9598019DF7}" srcOrd="2" destOrd="0" presId="urn:microsoft.com/office/officeart/2005/8/layout/hChevron3"/>
    <dgm:cxn modelId="{08AC324C-4647-492D-8554-97CCCF492860}" type="presParOf" srcId="{32E260D3-E81B-43B9-987F-C5D9278BBEC7}" destId="{0355678D-F5F9-4DCB-B271-0AAFFD8DDF7E}" srcOrd="3" destOrd="0" presId="urn:microsoft.com/office/officeart/2005/8/layout/hChevron3"/>
    <dgm:cxn modelId="{A14A9FC2-13C5-4B39-9099-61D82EA2D3F8}" type="presParOf" srcId="{32E260D3-E81B-43B9-987F-C5D9278BBEC7}" destId="{35009A01-840A-4683-8574-653EC4ACA24E}" srcOrd="4" destOrd="0" presId="urn:microsoft.com/office/officeart/2005/8/layout/hChevron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0300539-DC4D-404D-A4B5-833539D5104B}">
      <dsp:nvSpPr>
        <dsp:cNvPr id="0" name=""/>
        <dsp:cNvSpPr/>
      </dsp:nvSpPr>
      <dsp:spPr>
        <a:xfrm>
          <a:off x="4278" y="606335"/>
          <a:ext cx="3741657" cy="1496662"/>
        </a:xfrm>
        <a:prstGeom prst="homePlate">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Pre-Trained Model</a:t>
          </a:r>
        </a:p>
      </dsp:txBody>
      <dsp:txXfrm>
        <a:off x="4278" y="606335"/>
        <a:ext cx="3367492" cy="1496662"/>
      </dsp:txXfrm>
    </dsp:sp>
    <dsp:sp modelId="{7B2B822D-6AD3-4EA1-987F-5E9598019DF7}">
      <dsp:nvSpPr>
        <dsp:cNvPr id="0" name=""/>
        <dsp:cNvSpPr/>
      </dsp:nvSpPr>
      <dsp:spPr>
        <a:xfrm>
          <a:off x="2997604" y="606335"/>
          <a:ext cx="3741657" cy="149666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Train on own data set</a:t>
          </a:r>
          <a:endParaRPr lang="en-US" sz="2600" kern="1200" dirty="0"/>
        </a:p>
      </dsp:txBody>
      <dsp:txXfrm>
        <a:off x="3745935" y="606335"/>
        <a:ext cx="2244995" cy="1496662"/>
      </dsp:txXfrm>
    </dsp:sp>
    <dsp:sp modelId="{35009A01-840A-4683-8574-653EC4ACA24E}">
      <dsp:nvSpPr>
        <dsp:cNvPr id="0" name=""/>
        <dsp:cNvSpPr/>
      </dsp:nvSpPr>
      <dsp:spPr>
        <a:xfrm>
          <a:off x="5990930" y="606335"/>
          <a:ext cx="3741657" cy="1496662"/>
        </a:xfrm>
        <a:prstGeom prst="chevron">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53340" rIns="26670" bIns="53340" numCol="1" spcCol="1270" anchor="ctr" anchorCtr="0">
          <a:noAutofit/>
        </a:bodyPr>
        <a:lstStyle/>
        <a:p>
          <a:pPr marL="0" lvl="0" indent="0" algn="ctr" defTabSz="889000">
            <a:lnSpc>
              <a:spcPct val="90000"/>
            </a:lnSpc>
            <a:spcBef>
              <a:spcPct val="0"/>
            </a:spcBef>
            <a:spcAft>
              <a:spcPct val="35000"/>
            </a:spcAft>
            <a:buNone/>
          </a:pPr>
          <a:r>
            <a:rPr lang="en-US" sz="2000" kern="1200" dirty="0"/>
            <a:t>Adjust the weights to improve efficiency</a:t>
          </a:r>
        </a:p>
      </dsp:txBody>
      <dsp:txXfrm>
        <a:off x="6739261" y="606335"/>
        <a:ext cx="2244995" cy="1496662"/>
      </dsp:txXfrm>
    </dsp:sp>
  </dsp:spTree>
</dsp:drawing>
</file>

<file path=ppt/diagrams/layout1.xml><?xml version="1.0" encoding="utf-8"?>
<dgm:layoutDef xmlns:dgm="http://schemas.openxmlformats.org/drawingml/2006/diagram" xmlns:a="http://schemas.openxmlformats.org/drawingml/2006/main" uniqueId="urn:microsoft.com/office/officeart/2005/8/layout/hChevron3">
  <dgm:title val=""/>
  <dgm:desc val=""/>
  <dgm:catLst>
    <dgm:cat type="process" pri="10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root des" func="maxDepth" op="gte" val="2">
        <dgm:constrLst>
          <dgm:constr type="w" for="ch" forName="parAndChTx" refType="w"/>
          <dgm:constr type="primFontSz" for="ch" ptType="node" op="equ"/>
          <dgm:constr type="w" for="ch" forName="parAndChSpace" refType="w" refFor="ch" refForName="parAndChTx" fact="-0.2"/>
          <dgm:constr type="w" for="ch" ptType="sibTrans" op="equ"/>
        </dgm:constrLst>
        <dgm:ruleLst/>
        <dgm:forEach name="Name6" axis="ch" ptType="node">
          <dgm:layoutNode name="parAndChTx">
            <dgm:varLst>
              <dgm:bulletEnabled val="1"/>
            </dgm:varLst>
            <dgm:alg type="tx"/>
            <dgm:choose name="Name7">
              <dgm:if name="Name8" func="var" arg="dir" op="equ" val="norm">
                <dgm:choose name="Name9">
                  <dgm:if name="Name10" axis="self" ptType="node" func="pos" op="equ" val="1">
                    <dgm:shape xmlns:r="http://schemas.openxmlformats.org/officeDocument/2006/relationships"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4"/>
                    </dgm:constrLst>
                  </dgm:if>
                  <dgm:else name="Name11">
                    <dgm:shape xmlns:r="http://schemas.openxmlformats.org/officeDocument/2006/relationships"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if>
              <dgm:else name="Name12">
                <dgm:choose name="Name13">
                  <dgm:if name="Name14" axis="self" ptType="node" func="pos" op="equ" val="1">
                    <dgm:shape xmlns:r="http://schemas.openxmlformats.org/officeDocument/2006/relationships" rot="180" type="homePlate"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4"/>
                      <dgm:constr type="rMarg" refType="w" fact="0.1"/>
                    </dgm:constrLst>
                  </dgm:if>
                  <dgm:else name="Name15">
                    <dgm:shape xmlns:r="http://schemas.openxmlformats.org/officeDocument/2006/relationships" rot="180" type="chevron" r:blip="">
                      <dgm:adjLst>
                        <dgm:adj idx="1" val="0.25"/>
                      </dgm:adjLst>
                    </dgm:shape>
                    <dgm:presOf axis="desOrSelf" ptType="node"/>
                    <dgm:constrLst>
                      <dgm:constr type="h" refType="w" op="equ" fact="0.8"/>
                      <dgm:constr type="primFontSz" val="65"/>
                      <dgm:constr type="tMarg" refType="primFontSz" fact="0.2"/>
                      <dgm:constr type="bMarg" refType="primFontSz" fact="0.2"/>
                      <dgm:constr type="lMarg" refType="w" fact="0.1"/>
                      <dgm:constr type="rMarg" refType="w" fact="0.1"/>
                    </dgm:constrLst>
                  </dgm:else>
                </dgm:choose>
              </dgm:else>
            </dgm:choose>
            <dgm:ruleLst>
              <dgm:rule type="primFontSz" val="5" fact="NaN" max="NaN"/>
            </dgm:ruleLst>
          </dgm:layoutNode>
          <dgm:forEach name="Name16" axis="followSib" ptType="sibTrans" cnt="1">
            <dgm:layoutNode name="parAndChSpace">
              <dgm:alg type="sp"/>
              <dgm:shape xmlns:r="http://schemas.openxmlformats.org/officeDocument/2006/relationships" r:blip="">
                <dgm:adjLst/>
              </dgm:shape>
              <dgm:presOf/>
              <dgm:constrLst/>
              <dgm:ruleLst/>
            </dgm:layoutNode>
          </dgm:forEach>
        </dgm:forEach>
      </dgm:if>
      <dgm:else name="Name17">
        <dgm:constrLst>
          <dgm:constr type="w" for="ch" forName="parTxOnly" refType="w"/>
          <dgm:constr type="primFontSz" for="ch" ptType="node" op="equ"/>
          <dgm:constr type="w" for="ch" forName="parSpace" refType="w" refFor="ch" refForName="parTxOnly" fact="-0.2"/>
          <dgm:constr type="w" for="ch" ptType="sibTrans" op="equ"/>
        </dgm:constrLst>
        <dgm:ruleLst/>
        <dgm:forEach name="Name18" axis="ch" ptType="node">
          <dgm:layoutNode name="parTxOnly">
            <dgm:varLst>
              <dgm:bulletEnabled val="1"/>
            </dgm:varLst>
            <dgm:alg type="tx"/>
            <dgm:presOf axis="desOrSelf" ptType="node"/>
            <dgm:choose name="Name19">
              <dgm:if name="Name20" func="var" arg="dir" op="equ" val="norm">
                <dgm:choose name="Name21">
                  <dgm:if name="Name22" axis="self" ptType="node" func="pos" op="equ" val="1">
                    <dgm:shape xmlns:r="http://schemas.openxmlformats.org/officeDocument/2006/relationships" type="homePlate" r:blip="">
                      <dgm:adjLst/>
                    </dgm:shape>
                    <dgm:constrLst>
                      <dgm:constr type="h" refType="w" op="equ" fact="0.4"/>
                      <dgm:constr type="primFontSz" val="65"/>
                      <dgm:constr type="tMarg" refType="primFontSz" fact="0.21"/>
                      <dgm:constr type="bMarg" refType="primFontSz" fact="0.21"/>
                      <dgm:constr type="lMarg" refType="primFontSz" fact="0.42"/>
                      <dgm:constr type="rMarg" refType="primFontSz" fact="0.105"/>
                    </dgm:constrLst>
                  </dgm:if>
                  <dgm:else name="Name23">
                    <dgm:shape xmlns:r="http://schemas.openxmlformats.org/officeDocument/2006/relationships" type="chevron" r:blip="">
                      <dgm:adjLst/>
                    </dgm:shape>
                    <dgm:constrLst>
                      <dgm:constr type="h" refType="w" op="equ" fact="0.4"/>
                      <dgm:constr type="primFontSz" val="65"/>
                      <dgm:constr type="tMarg" refType="primFontSz" fact="0.21"/>
                      <dgm:constr type="bMarg" refType="primFontSz" fact="0.21"/>
                      <dgm:constr type="lMarg" refType="primFontSz" fact="0.315"/>
                      <dgm:constr type="rMarg" refType="primFontSz" fact="0.105"/>
                    </dgm:constrLst>
                  </dgm:else>
                </dgm:choose>
              </dgm:if>
              <dgm:else name="Name24">
                <dgm:choose name="Name25">
                  <dgm:if name="Name26" axis="self" ptType="node" func="pos" op="equ" val="1">
                    <dgm:shape xmlns:r="http://schemas.openxmlformats.org/officeDocument/2006/relationships" rot="180" type="homePlate"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42"/>
                    </dgm:constrLst>
                  </dgm:if>
                  <dgm:else name="Name27">
                    <dgm:shape xmlns:r="http://schemas.openxmlformats.org/officeDocument/2006/relationships" rot="180" type="chevron" r:blip="">
                      <dgm:adjLst/>
                    </dgm:shape>
                    <dgm:constrLst>
                      <dgm:constr type="h" refType="w" op="equ" fact="0.4"/>
                      <dgm:constr type="primFontSz" val="65"/>
                      <dgm:constr type="tMarg" refType="primFontSz" fact="0.21"/>
                      <dgm:constr type="bMarg" refType="primFontSz" fact="0.21"/>
                      <dgm:constr type="lMarg" refType="primFontSz" fact="0.105"/>
                      <dgm:constr type="rMarg" refType="primFontSz" fact="0.315"/>
                    </dgm:constrLst>
                  </dgm:else>
                </dgm:choose>
              </dgm:else>
            </dgm:choose>
            <dgm:ruleLst>
              <dgm:rule type="primFontSz" val="5" fact="NaN" max="NaN"/>
            </dgm:ruleLst>
          </dgm:layoutNode>
          <dgm:forEach name="Name28" axis="followSib" ptType="sibTrans" cnt="1">
            <dgm:layoutNode name="par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2C1E5-5692-474B-9082-67C768CDBDB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BA01282-4C94-719D-BDB1-123089FDEA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B2B00D8-2F72-8BD2-C52B-C92B68C7F336}"/>
              </a:ext>
            </a:extLst>
          </p:cNvPr>
          <p:cNvSpPr>
            <a:spLocks noGrp="1"/>
          </p:cNvSpPr>
          <p:nvPr>
            <p:ph type="dt" sz="half" idx="10"/>
          </p:nvPr>
        </p:nvSpPr>
        <p:spPr/>
        <p:txBody>
          <a:bodyPr/>
          <a:lstStyle/>
          <a:p>
            <a:fld id="{9DCFBCCE-5580-47C1-B55F-866FA7AFD987}" type="datetimeFigureOut">
              <a:rPr lang="en-US" smtClean="0"/>
              <a:t>9/23/2025</a:t>
            </a:fld>
            <a:endParaRPr lang="en-US"/>
          </a:p>
        </p:txBody>
      </p:sp>
      <p:sp>
        <p:nvSpPr>
          <p:cNvPr id="5" name="Footer Placeholder 4">
            <a:extLst>
              <a:ext uri="{FF2B5EF4-FFF2-40B4-BE49-F238E27FC236}">
                <a16:creationId xmlns:a16="http://schemas.microsoft.com/office/drawing/2014/main" id="{845B5792-FB46-3644-90DA-7D92C9837F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2FBF2AF-039D-A3FE-655D-CC52C500688B}"/>
              </a:ext>
            </a:extLst>
          </p:cNvPr>
          <p:cNvSpPr>
            <a:spLocks noGrp="1"/>
          </p:cNvSpPr>
          <p:nvPr>
            <p:ph type="sldNum" sz="quarter" idx="12"/>
          </p:nvPr>
        </p:nvSpPr>
        <p:spPr/>
        <p:txBody>
          <a:bodyPr/>
          <a:lstStyle/>
          <a:p>
            <a:fld id="{6E3F2B03-BEFE-4D07-9BD7-ED1C9F1686AF}" type="slidenum">
              <a:rPr lang="en-US" smtClean="0"/>
              <a:t>‹#›</a:t>
            </a:fld>
            <a:endParaRPr lang="en-US"/>
          </a:p>
        </p:txBody>
      </p:sp>
    </p:spTree>
    <p:extLst>
      <p:ext uri="{BB962C8B-B14F-4D97-AF65-F5344CB8AC3E}">
        <p14:creationId xmlns:p14="http://schemas.microsoft.com/office/powerpoint/2010/main" val="2579118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53ED1-FE4F-D1E1-EBEE-F5CB975BE5A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7BD024A-C47A-69E3-2E43-F76C8400EFC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19A3A4-2ECE-C637-2F27-C0EC6F2E1E0F}"/>
              </a:ext>
            </a:extLst>
          </p:cNvPr>
          <p:cNvSpPr>
            <a:spLocks noGrp="1"/>
          </p:cNvSpPr>
          <p:nvPr>
            <p:ph type="dt" sz="half" idx="10"/>
          </p:nvPr>
        </p:nvSpPr>
        <p:spPr/>
        <p:txBody>
          <a:bodyPr/>
          <a:lstStyle/>
          <a:p>
            <a:fld id="{9DCFBCCE-5580-47C1-B55F-866FA7AFD987}" type="datetimeFigureOut">
              <a:rPr lang="en-US" smtClean="0"/>
              <a:t>9/23/2025</a:t>
            </a:fld>
            <a:endParaRPr lang="en-US"/>
          </a:p>
        </p:txBody>
      </p:sp>
      <p:sp>
        <p:nvSpPr>
          <p:cNvPr id="5" name="Footer Placeholder 4">
            <a:extLst>
              <a:ext uri="{FF2B5EF4-FFF2-40B4-BE49-F238E27FC236}">
                <a16:creationId xmlns:a16="http://schemas.microsoft.com/office/drawing/2014/main" id="{824131F9-19D3-14B2-3D5E-3B7F2E6ECF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F576794-7553-F9DF-8BC1-142B407371F9}"/>
              </a:ext>
            </a:extLst>
          </p:cNvPr>
          <p:cNvSpPr>
            <a:spLocks noGrp="1"/>
          </p:cNvSpPr>
          <p:nvPr>
            <p:ph type="sldNum" sz="quarter" idx="12"/>
          </p:nvPr>
        </p:nvSpPr>
        <p:spPr/>
        <p:txBody>
          <a:bodyPr/>
          <a:lstStyle/>
          <a:p>
            <a:fld id="{6E3F2B03-BEFE-4D07-9BD7-ED1C9F1686AF}" type="slidenum">
              <a:rPr lang="en-US" smtClean="0"/>
              <a:t>‹#›</a:t>
            </a:fld>
            <a:endParaRPr lang="en-US"/>
          </a:p>
        </p:txBody>
      </p:sp>
    </p:spTree>
    <p:extLst>
      <p:ext uri="{BB962C8B-B14F-4D97-AF65-F5344CB8AC3E}">
        <p14:creationId xmlns:p14="http://schemas.microsoft.com/office/powerpoint/2010/main" val="31217862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3516E44-3E1F-311A-FF91-F2C9FCE973E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5D5F72-5470-1160-39BA-303CC9C608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23267B-3AB7-49CE-DFE6-D5998C8290D7}"/>
              </a:ext>
            </a:extLst>
          </p:cNvPr>
          <p:cNvSpPr>
            <a:spLocks noGrp="1"/>
          </p:cNvSpPr>
          <p:nvPr>
            <p:ph type="dt" sz="half" idx="10"/>
          </p:nvPr>
        </p:nvSpPr>
        <p:spPr/>
        <p:txBody>
          <a:bodyPr/>
          <a:lstStyle/>
          <a:p>
            <a:fld id="{9DCFBCCE-5580-47C1-B55F-866FA7AFD987}" type="datetimeFigureOut">
              <a:rPr lang="en-US" smtClean="0"/>
              <a:t>9/23/2025</a:t>
            </a:fld>
            <a:endParaRPr lang="en-US"/>
          </a:p>
        </p:txBody>
      </p:sp>
      <p:sp>
        <p:nvSpPr>
          <p:cNvPr id="5" name="Footer Placeholder 4">
            <a:extLst>
              <a:ext uri="{FF2B5EF4-FFF2-40B4-BE49-F238E27FC236}">
                <a16:creationId xmlns:a16="http://schemas.microsoft.com/office/drawing/2014/main" id="{7F1D2791-6009-7198-768D-78D6D472884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A22B30E-FD14-1A63-5B73-CEF8831B88B7}"/>
              </a:ext>
            </a:extLst>
          </p:cNvPr>
          <p:cNvSpPr>
            <a:spLocks noGrp="1"/>
          </p:cNvSpPr>
          <p:nvPr>
            <p:ph type="sldNum" sz="quarter" idx="12"/>
          </p:nvPr>
        </p:nvSpPr>
        <p:spPr/>
        <p:txBody>
          <a:bodyPr/>
          <a:lstStyle/>
          <a:p>
            <a:fld id="{6E3F2B03-BEFE-4D07-9BD7-ED1C9F1686AF}" type="slidenum">
              <a:rPr lang="en-US" smtClean="0"/>
              <a:t>‹#›</a:t>
            </a:fld>
            <a:endParaRPr lang="en-US"/>
          </a:p>
        </p:txBody>
      </p:sp>
    </p:spTree>
    <p:extLst>
      <p:ext uri="{BB962C8B-B14F-4D97-AF65-F5344CB8AC3E}">
        <p14:creationId xmlns:p14="http://schemas.microsoft.com/office/powerpoint/2010/main" val="2076699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8F500-95FA-8713-DDD8-A0069FC4AEF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E14844B-367D-489A-0B18-859F3CA7ED4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E91508-94B0-7DF0-1E97-0F6E65FD9BFA}"/>
              </a:ext>
            </a:extLst>
          </p:cNvPr>
          <p:cNvSpPr>
            <a:spLocks noGrp="1"/>
          </p:cNvSpPr>
          <p:nvPr>
            <p:ph type="dt" sz="half" idx="10"/>
          </p:nvPr>
        </p:nvSpPr>
        <p:spPr/>
        <p:txBody>
          <a:bodyPr/>
          <a:lstStyle/>
          <a:p>
            <a:fld id="{9DCFBCCE-5580-47C1-B55F-866FA7AFD987}" type="datetimeFigureOut">
              <a:rPr lang="en-US" smtClean="0"/>
              <a:t>9/23/2025</a:t>
            </a:fld>
            <a:endParaRPr lang="en-US"/>
          </a:p>
        </p:txBody>
      </p:sp>
      <p:sp>
        <p:nvSpPr>
          <p:cNvPr id="5" name="Footer Placeholder 4">
            <a:extLst>
              <a:ext uri="{FF2B5EF4-FFF2-40B4-BE49-F238E27FC236}">
                <a16:creationId xmlns:a16="http://schemas.microsoft.com/office/drawing/2014/main" id="{A402C862-C7B3-464B-9331-9A67A68B6FE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E7B2B1-9510-5E94-DB71-3FBA1766302A}"/>
              </a:ext>
            </a:extLst>
          </p:cNvPr>
          <p:cNvSpPr>
            <a:spLocks noGrp="1"/>
          </p:cNvSpPr>
          <p:nvPr>
            <p:ph type="sldNum" sz="quarter" idx="12"/>
          </p:nvPr>
        </p:nvSpPr>
        <p:spPr/>
        <p:txBody>
          <a:bodyPr/>
          <a:lstStyle/>
          <a:p>
            <a:fld id="{6E3F2B03-BEFE-4D07-9BD7-ED1C9F1686AF}" type="slidenum">
              <a:rPr lang="en-US" smtClean="0"/>
              <a:t>‹#›</a:t>
            </a:fld>
            <a:endParaRPr lang="en-US"/>
          </a:p>
        </p:txBody>
      </p:sp>
    </p:spTree>
    <p:extLst>
      <p:ext uri="{BB962C8B-B14F-4D97-AF65-F5344CB8AC3E}">
        <p14:creationId xmlns:p14="http://schemas.microsoft.com/office/powerpoint/2010/main" val="5761305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69707-E23D-2089-8E40-142051E0540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5F309D4-AC45-9CBE-6359-8520331B342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34A07A0-6B8A-2F0B-F8DF-71115FE99E22}"/>
              </a:ext>
            </a:extLst>
          </p:cNvPr>
          <p:cNvSpPr>
            <a:spLocks noGrp="1"/>
          </p:cNvSpPr>
          <p:nvPr>
            <p:ph type="dt" sz="half" idx="10"/>
          </p:nvPr>
        </p:nvSpPr>
        <p:spPr/>
        <p:txBody>
          <a:bodyPr/>
          <a:lstStyle/>
          <a:p>
            <a:fld id="{9DCFBCCE-5580-47C1-B55F-866FA7AFD987}" type="datetimeFigureOut">
              <a:rPr lang="en-US" smtClean="0"/>
              <a:t>9/23/2025</a:t>
            </a:fld>
            <a:endParaRPr lang="en-US"/>
          </a:p>
        </p:txBody>
      </p:sp>
      <p:sp>
        <p:nvSpPr>
          <p:cNvPr id="5" name="Footer Placeholder 4">
            <a:extLst>
              <a:ext uri="{FF2B5EF4-FFF2-40B4-BE49-F238E27FC236}">
                <a16:creationId xmlns:a16="http://schemas.microsoft.com/office/drawing/2014/main" id="{E878F54C-DAFF-2216-D432-73FA9167925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8F2BD2-9231-C9E3-534C-11639A1506E8}"/>
              </a:ext>
            </a:extLst>
          </p:cNvPr>
          <p:cNvSpPr>
            <a:spLocks noGrp="1"/>
          </p:cNvSpPr>
          <p:nvPr>
            <p:ph type="sldNum" sz="quarter" idx="12"/>
          </p:nvPr>
        </p:nvSpPr>
        <p:spPr/>
        <p:txBody>
          <a:bodyPr/>
          <a:lstStyle/>
          <a:p>
            <a:fld id="{6E3F2B03-BEFE-4D07-9BD7-ED1C9F1686AF}" type="slidenum">
              <a:rPr lang="en-US" smtClean="0"/>
              <a:t>‹#›</a:t>
            </a:fld>
            <a:endParaRPr lang="en-US"/>
          </a:p>
        </p:txBody>
      </p:sp>
    </p:spTree>
    <p:extLst>
      <p:ext uri="{BB962C8B-B14F-4D97-AF65-F5344CB8AC3E}">
        <p14:creationId xmlns:p14="http://schemas.microsoft.com/office/powerpoint/2010/main" val="308786631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C172F-7396-A485-47DE-6D88A440B98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74A085-47F4-D8C1-2469-25858746B87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5913D96-E5C3-9ECC-32AF-0E79F626998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D8A8723-68A7-AF4E-CF59-F637903B673E}"/>
              </a:ext>
            </a:extLst>
          </p:cNvPr>
          <p:cNvSpPr>
            <a:spLocks noGrp="1"/>
          </p:cNvSpPr>
          <p:nvPr>
            <p:ph type="dt" sz="half" idx="10"/>
          </p:nvPr>
        </p:nvSpPr>
        <p:spPr/>
        <p:txBody>
          <a:bodyPr/>
          <a:lstStyle/>
          <a:p>
            <a:fld id="{9DCFBCCE-5580-47C1-B55F-866FA7AFD987}" type="datetimeFigureOut">
              <a:rPr lang="en-US" smtClean="0"/>
              <a:t>9/23/2025</a:t>
            </a:fld>
            <a:endParaRPr lang="en-US"/>
          </a:p>
        </p:txBody>
      </p:sp>
      <p:sp>
        <p:nvSpPr>
          <p:cNvPr id="6" name="Footer Placeholder 5">
            <a:extLst>
              <a:ext uri="{FF2B5EF4-FFF2-40B4-BE49-F238E27FC236}">
                <a16:creationId xmlns:a16="http://schemas.microsoft.com/office/drawing/2014/main" id="{B2DD05B3-8D28-676B-15BD-64E2070951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16CB5F-0ECD-3F81-E718-565B923EB85A}"/>
              </a:ext>
            </a:extLst>
          </p:cNvPr>
          <p:cNvSpPr>
            <a:spLocks noGrp="1"/>
          </p:cNvSpPr>
          <p:nvPr>
            <p:ph type="sldNum" sz="quarter" idx="12"/>
          </p:nvPr>
        </p:nvSpPr>
        <p:spPr/>
        <p:txBody>
          <a:bodyPr/>
          <a:lstStyle/>
          <a:p>
            <a:fld id="{6E3F2B03-BEFE-4D07-9BD7-ED1C9F1686AF}" type="slidenum">
              <a:rPr lang="en-US" smtClean="0"/>
              <a:t>‹#›</a:t>
            </a:fld>
            <a:endParaRPr lang="en-US"/>
          </a:p>
        </p:txBody>
      </p:sp>
    </p:spTree>
    <p:extLst>
      <p:ext uri="{BB962C8B-B14F-4D97-AF65-F5344CB8AC3E}">
        <p14:creationId xmlns:p14="http://schemas.microsoft.com/office/powerpoint/2010/main" val="2922262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C4AE3-D2BF-F387-D950-2AFE4B35B76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19ACAA6-3F1B-F0DB-27F1-C58F1841E97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2BECE10-2FF6-98B1-2E47-9D7D84E3CD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B320211-9DCE-6DB7-3C83-E63799BA98E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2A7A4CD-BD30-B63A-1F1B-BFB7139042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5D41EA7-D233-77EC-402E-41961737BB07}"/>
              </a:ext>
            </a:extLst>
          </p:cNvPr>
          <p:cNvSpPr>
            <a:spLocks noGrp="1"/>
          </p:cNvSpPr>
          <p:nvPr>
            <p:ph type="dt" sz="half" idx="10"/>
          </p:nvPr>
        </p:nvSpPr>
        <p:spPr/>
        <p:txBody>
          <a:bodyPr/>
          <a:lstStyle/>
          <a:p>
            <a:fld id="{9DCFBCCE-5580-47C1-B55F-866FA7AFD987}" type="datetimeFigureOut">
              <a:rPr lang="en-US" smtClean="0"/>
              <a:t>9/23/2025</a:t>
            </a:fld>
            <a:endParaRPr lang="en-US"/>
          </a:p>
        </p:txBody>
      </p:sp>
      <p:sp>
        <p:nvSpPr>
          <p:cNvPr id="8" name="Footer Placeholder 7">
            <a:extLst>
              <a:ext uri="{FF2B5EF4-FFF2-40B4-BE49-F238E27FC236}">
                <a16:creationId xmlns:a16="http://schemas.microsoft.com/office/drawing/2014/main" id="{E91705F5-006D-35AB-EF32-E082B0E1A7D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B67254C-A942-660F-9845-CA74F05ACE64}"/>
              </a:ext>
            </a:extLst>
          </p:cNvPr>
          <p:cNvSpPr>
            <a:spLocks noGrp="1"/>
          </p:cNvSpPr>
          <p:nvPr>
            <p:ph type="sldNum" sz="quarter" idx="12"/>
          </p:nvPr>
        </p:nvSpPr>
        <p:spPr/>
        <p:txBody>
          <a:bodyPr/>
          <a:lstStyle/>
          <a:p>
            <a:fld id="{6E3F2B03-BEFE-4D07-9BD7-ED1C9F1686AF}" type="slidenum">
              <a:rPr lang="en-US" smtClean="0"/>
              <a:t>‹#›</a:t>
            </a:fld>
            <a:endParaRPr lang="en-US"/>
          </a:p>
        </p:txBody>
      </p:sp>
    </p:spTree>
    <p:extLst>
      <p:ext uri="{BB962C8B-B14F-4D97-AF65-F5344CB8AC3E}">
        <p14:creationId xmlns:p14="http://schemas.microsoft.com/office/powerpoint/2010/main" val="33150518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F1039C-EE3B-C4CD-94A4-B4F10F0E3A6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9F5A963-83AA-DEF7-3BB2-8577F5D6F0C3}"/>
              </a:ext>
            </a:extLst>
          </p:cNvPr>
          <p:cNvSpPr>
            <a:spLocks noGrp="1"/>
          </p:cNvSpPr>
          <p:nvPr>
            <p:ph type="dt" sz="half" idx="10"/>
          </p:nvPr>
        </p:nvSpPr>
        <p:spPr/>
        <p:txBody>
          <a:bodyPr/>
          <a:lstStyle/>
          <a:p>
            <a:fld id="{9DCFBCCE-5580-47C1-B55F-866FA7AFD987}" type="datetimeFigureOut">
              <a:rPr lang="en-US" smtClean="0"/>
              <a:t>9/23/2025</a:t>
            </a:fld>
            <a:endParaRPr lang="en-US"/>
          </a:p>
        </p:txBody>
      </p:sp>
      <p:sp>
        <p:nvSpPr>
          <p:cNvPr id="4" name="Footer Placeholder 3">
            <a:extLst>
              <a:ext uri="{FF2B5EF4-FFF2-40B4-BE49-F238E27FC236}">
                <a16:creationId xmlns:a16="http://schemas.microsoft.com/office/drawing/2014/main" id="{8A35FFD7-10CD-F751-6DDC-EEA4C1E0878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2C796CD-C186-2E11-CE66-B519E683EAA3}"/>
              </a:ext>
            </a:extLst>
          </p:cNvPr>
          <p:cNvSpPr>
            <a:spLocks noGrp="1"/>
          </p:cNvSpPr>
          <p:nvPr>
            <p:ph type="sldNum" sz="quarter" idx="12"/>
          </p:nvPr>
        </p:nvSpPr>
        <p:spPr/>
        <p:txBody>
          <a:bodyPr/>
          <a:lstStyle/>
          <a:p>
            <a:fld id="{6E3F2B03-BEFE-4D07-9BD7-ED1C9F1686AF}" type="slidenum">
              <a:rPr lang="en-US" smtClean="0"/>
              <a:t>‹#›</a:t>
            </a:fld>
            <a:endParaRPr lang="en-US"/>
          </a:p>
        </p:txBody>
      </p:sp>
    </p:spTree>
    <p:extLst>
      <p:ext uri="{BB962C8B-B14F-4D97-AF65-F5344CB8AC3E}">
        <p14:creationId xmlns:p14="http://schemas.microsoft.com/office/powerpoint/2010/main" val="23313604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62ED921-2EF5-952B-6E69-0118B5ECBD98}"/>
              </a:ext>
            </a:extLst>
          </p:cNvPr>
          <p:cNvSpPr>
            <a:spLocks noGrp="1"/>
          </p:cNvSpPr>
          <p:nvPr>
            <p:ph type="dt" sz="half" idx="10"/>
          </p:nvPr>
        </p:nvSpPr>
        <p:spPr/>
        <p:txBody>
          <a:bodyPr/>
          <a:lstStyle/>
          <a:p>
            <a:fld id="{9DCFBCCE-5580-47C1-B55F-866FA7AFD987}" type="datetimeFigureOut">
              <a:rPr lang="en-US" smtClean="0"/>
              <a:t>9/23/2025</a:t>
            </a:fld>
            <a:endParaRPr lang="en-US"/>
          </a:p>
        </p:txBody>
      </p:sp>
      <p:sp>
        <p:nvSpPr>
          <p:cNvPr id="3" name="Footer Placeholder 2">
            <a:extLst>
              <a:ext uri="{FF2B5EF4-FFF2-40B4-BE49-F238E27FC236}">
                <a16:creationId xmlns:a16="http://schemas.microsoft.com/office/drawing/2014/main" id="{80990F89-EEA2-5E2F-71CB-7C82BB6B1AA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B670469-FB93-DB8B-C860-EDC9772A2737}"/>
              </a:ext>
            </a:extLst>
          </p:cNvPr>
          <p:cNvSpPr>
            <a:spLocks noGrp="1"/>
          </p:cNvSpPr>
          <p:nvPr>
            <p:ph type="sldNum" sz="quarter" idx="12"/>
          </p:nvPr>
        </p:nvSpPr>
        <p:spPr/>
        <p:txBody>
          <a:bodyPr/>
          <a:lstStyle/>
          <a:p>
            <a:fld id="{6E3F2B03-BEFE-4D07-9BD7-ED1C9F1686AF}" type="slidenum">
              <a:rPr lang="en-US" smtClean="0"/>
              <a:t>‹#›</a:t>
            </a:fld>
            <a:endParaRPr lang="en-US"/>
          </a:p>
        </p:txBody>
      </p:sp>
    </p:spTree>
    <p:extLst>
      <p:ext uri="{BB962C8B-B14F-4D97-AF65-F5344CB8AC3E}">
        <p14:creationId xmlns:p14="http://schemas.microsoft.com/office/powerpoint/2010/main" val="3262275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5CB784-42FB-8273-4951-28B8A4B9D3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4D01D26-4EFA-4D2E-6BC3-6D3A8AD1A7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F283E76-EA75-418D-961B-3A0F04C6F60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8D2BBDD-5DE4-4371-B231-89811DB0DE33}"/>
              </a:ext>
            </a:extLst>
          </p:cNvPr>
          <p:cNvSpPr>
            <a:spLocks noGrp="1"/>
          </p:cNvSpPr>
          <p:nvPr>
            <p:ph type="dt" sz="half" idx="10"/>
          </p:nvPr>
        </p:nvSpPr>
        <p:spPr/>
        <p:txBody>
          <a:bodyPr/>
          <a:lstStyle/>
          <a:p>
            <a:fld id="{9DCFBCCE-5580-47C1-B55F-866FA7AFD987}" type="datetimeFigureOut">
              <a:rPr lang="en-US" smtClean="0"/>
              <a:t>9/23/2025</a:t>
            </a:fld>
            <a:endParaRPr lang="en-US"/>
          </a:p>
        </p:txBody>
      </p:sp>
      <p:sp>
        <p:nvSpPr>
          <p:cNvPr id="6" name="Footer Placeholder 5">
            <a:extLst>
              <a:ext uri="{FF2B5EF4-FFF2-40B4-BE49-F238E27FC236}">
                <a16:creationId xmlns:a16="http://schemas.microsoft.com/office/drawing/2014/main" id="{1F2D077C-7CC3-7CD5-D9E2-D47AED773C9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5E77D5-AEAF-C121-574E-C6C1B17E399B}"/>
              </a:ext>
            </a:extLst>
          </p:cNvPr>
          <p:cNvSpPr>
            <a:spLocks noGrp="1"/>
          </p:cNvSpPr>
          <p:nvPr>
            <p:ph type="sldNum" sz="quarter" idx="12"/>
          </p:nvPr>
        </p:nvSpPr>
        <p:spPr/>
        <p:txBody>
          <a:bodyPr/>
          <a:lstStyle/>
          <a:p>
            <a:fld id="{6E3F2B03-BEFE-4D07-9BD7-ED1C9F1686AF}" type="slidenum">
              <a:rPr lang="en-US" smtClean="0"/>
              <a:t>‹#›</a:t>
            </a:fld>
            <a:endParaRPr lang="en-US"/>
          </a:p>
        </p:txBody>
      </p:sp>
    </p:spTree>
    <p:extLst>
      <p:ext uri="{BB962C8B-B14F-4D97-AF65-F5344CB8AC3E}">
        <p14:creationId xmlns:p14="http://schemas.microsoft.com/office/powerpoint/2010/main" val="2068223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30EB15-4CB1-225E-B865-3B85C68336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DEFCD1-EF41-2635-0AD5-699458A885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DEAB7F8-8FD2-53D1-4F6D-635BF9B145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D6C369F-C852-44A0-621E-1198F4E2C9A9}"/>
              </a:ext>
            </a:extLst>
          </p:cNvPr>
          <p:cNvSpPr>
            <a:spLocks noGrp="1"/>
          </p:cNvSpPr>
          <p:nvPr>
            <p:ph type="dt" sz="half" idx="10"/>
          </p:nvPr>
        </p:nvSpPr>
        <p:spPr/>
        <p:txBody>
          <a:bodyPr/>
          <a:lstStyle/>
          <a:p>
            <a:fld id="{9DCFBCCE-5580-47C1-B55F-866FA7AFD987}" type="datetimeFigureOut">
              <a:rPr lang="en-US" smtClean="0"/>
              <a:t>9/23/2025</a:t>
            </a:fld>
            <a:endParaRPr lang="en-US"/>
          </a:p>
        </p:txBody>
      </p:sp>
      <p:sp>
        <p:nvSpPr>
          <p:cNvPr id="6" name="Footer Placeholder 5">
            <a:extLst>
              <a:ext uri="{FF2B5EF4-FFF2-40B4-BE49-F238E27FC236}">
                <a16:creationId xmlns:a16="http://schemas.microsoft.com/office/drawing/2014/main" id="{981831C8-6BE0-2322-9C22-9E7CC0012D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FE1F23-86DC-C505-3983-0BF15D6C019A}"/>
              </a:ext>
            </a:extLst>
          </p:cNvPr>
          <p:cNvSpPr>
            <a:spLocks noGrp="1"/>
          </p:cNvSpPr>
          <p:nvPr>
            <p:ph type="sldNum" sz="quarter" idx="12"/>
          </p:nvPr>
        </p:nvSpPr>
        <p:spPr/>
        <p:txBody>
          <a:bodyPr/>
          <a:lstStyle/>
          <a:p>
            <a:fld id="{6E3F2B03-BEFE-4D07-9BD7-ED1C9F1686AF}" type="slidenum">
              <a:rPr lang="en-US" smtClean="0"/>
              <a:t>‹#›</a:t>
            </a:fld>
            <a:endParaRPr lang="en-US"/>
          </a:p>
        </p:txBody>
      </p:sp>
    </p:spTree>
    <p:extLst>
      <p:ext uri="{BB962C8B-B14F-4D97-AF65-F5344CB8AC3E}">
        <p14:creationId xmlns:p14="http://schemas.microsoft.com/office/powerpoint/2010/main" val="4915953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77EC771-D763-25EB-1D33-0DDAD38DBA5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5E6E388-6B10-B932-4D16-2B247891E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8ED3FEE-8496-C35F-0BB7-ADA163768F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DCFBCCE-5580-47C1-B55F-866FA7AFD987}" type="datetimeFigureOut">
              <a:rPr lang="en-US" smtClean="0"/>
              <a:t>9/23/2025</a:t>
            </a:fld>
            <a:endParaRPr lang="en-US"/>
          </a:p>
        </p:txBody>
      </p:sp>
      <p:sp>
        <p:nvSpPr>
          <p:cNvPr id="5" name="Footer Placeholder 4">
            <a:extLst>
              <a:ext uri="{FF2B5EF4-FFF2-40B4-BE49-F238E27FC236}">
                <a16:creationId xmlns:a16="http://schemas.microsoft.com/office/drawing/2014/main" id="{3152AD4D-1C11-F206-EF86-03C4FD628EA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49AC72B-419F-BCF4-BBB8-60C837D9AD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E3F2B03-BEFE-4D07-9BD7-ED1C9F1686AF}" type="slidenum">
              <a:rPr lang="en-US" smtClean="0"/>
              <a:t>‹#›</a:t>
            </a:fld>
            <a:endParaRPr lang="en-US"/>
          </a:p>
        </p:txBody>
      </p:sp>
    </p:spTree>
    <p:extLst>
      <p:ext uri="{BB962C8B-B14F-4D97-AF65-F5344CB8AC3E}">
        <p14:creationId xmlns:p14="http://schemas.microsoft.com/office/powerpoint/2010/main" val="37024401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726847-F607-7446-E27E-FBA343CC0942}"/>
              </a:ext>
            </a:extLst>
          </p:cNvPr>
          <p:cNvSpPr>
            <a:spLocks noGrp="1"/>
          </p:cNvSpPr>
          <p:nvPr>
            <p:ph type="ctrTitle"/>
          </p:nvPr>
        </p:nvSpPr>
        <p:spPr>
          <a:xfrm>
            <a:off x="1524000" y="2259107"/>
            <a:ext cx="9144000" cy="2147346"/>
          </a:xfrm>
        </p:spPr>
        <p:txBody>
          <a:bodyPr>
            <a:normAutofit/>
          </a:bodyPr>
          <a:lstStyle/>
          <a:p>
            <a:r>
              <a:rPr lang="en-US" dirty="0"/>
              <a:t>Sentimental-Analysis Knowledge sharing</a:t>
            </a:r>
          </a:p>
        </p:txBody>
      </p:sp>
    </p:spTree>
    <p:extLst>
      <p:ext uri="{BB962C8B-B14F-4D97-AF65-F5344CB8AC3E}">
        <p14:creationId xmlns:p14="http://schemas.microsoft.com/office/powerpoint/2010/main" val="136636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D36DD-B493-154E-DC26-458ECA68E02B}"/>
              </a:ext>
            </a:extLst>
          </p:cNvPr>
          <p:cNvSpPr>
            <a:spLocks noGrp="1"/>
          </p:cNvSpPr>
          <p:nvPr>
            <p:ph type="title"/>
          </p:nvPr>
        </p:nvSpPr>
        <p:spPr/>
        <p:txBody>
          <a:bodyPr/>
          <a:lstStyle/>
          <a:p>
            <a:pPr algn="ctr"/>
            <a:r>
              <a:rPr lang="en-US" dirty="0"/>
              <a:t>Pre-trained Models</a:t>
            </a:r>
          </a:p>
        </p:txBody>
      </p:sp>
      <p:sp>
        <p:nvSpPr>
          <p:cNvPr id="3" name="Content Placeholder 2">
            <a:extLst>
              <a:ext uri="{FF2B5EF4-FFF2-40B4-BE49-F238E27FC236}">
                <a16:creationId xmlns:a16="http://schemas.microsoft.com/office/drawing/2014/main" id="{D47C3E21-D91E-0A8E-16AD-62C330F8356C}"/>
              </a:ext>
            </a:extLst>
          </p:cNvPr>
          <p:cNvSpPr>
            <a:spLocks noGrp="1"/>
          </p:cNvSpPr>
          <p:nvPr>
            <p:ph idx="1"/>
          </p:nvPr>
        </p:nvSpPr>
        <p:spPr/>
        <p:txBody>
          <a:bodyPr/>
          <a:lstStyle/>
          <a:p>
            <a:r>
              <a:rPr lang="en-US" dirty="0"/>
              <a:t>A pre-trained model is a machine learning model that has already been trained on a large dataset for a general task</a:t>
            </a:r>
          </a:p>
          <a:p>
            <a:r>
              <a:rPr lang="en-US" dirty="0"/>
              <a:t>The goal is to leverage knowledge learned from a large dataset so that we don’t have to train a model from scratch</a:t>
            </a:r>
          </a:p>
          <a:p>
            <a:r>
              <a:rPr lang="en-US" b="1" dirty="0"/>
              <a:t>Advantages:</a:t>
            </a:r>
            <a:endParaRPr lang="en-US" dirty="0"/>
          </a:p>
          <a:p>
            <a:pPr lvl="1"/>
            <a:r>
              <a:rPr lang="en-US" dirty="0"/>
              <a:t>Saves time and computation.</a:t>
            </a:r>
          </a:p>
          <a:p>
            <a:pPr lvl="1"/>
            <a:r>
              <a:rPr lang="en-US" dirty="0"/>
              <a:t>Often achieves better performance than training from scratch.</a:t>
            </a:r>
          </a:p>
          <a:p>
            <a:pPr lvl="1"/>
            <a:r>
              <a:rPr lang="en-US" dirty="0"/>
              <a:t>Can be adapted to specific tasks.</a:t>
            </a:r>
          </a:p>
          <a:p>
            <a:endParaRPr lang="en-US" dirty="0"/>
          </a:p>
        </p:txBody>
      </p:sp>
    </p:spTree>
    <p:extLst>
      <p:ext uri="{BB962C8B-B14F-4D97-AF65-F5344CB8AC3E}">
        <p14:creationId xmlns:p14="http://schemas.microsoft.com/office/powerpoint/2010/main" val="596369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7AF2B4-AA7A-9CAD-0258-670992553265}"/>
              </a:ext>
            </a:extLst>
          </p:cNvPr>
          <p:cNvSpPr>
            <a:spLocks noGrp="1"/>
          </p:cNvSpPr>
          <p:nvPr>
            <p:ph type="title"/>
          </p:nvPr>
        </p:nvSpPr>
        <p:spPr/>
        <p:txBody>
          <a:bodyPr/>
          <a:lstStyle/>
          <a:p>
            <a:pPr algn="ctr"/>
            <a:r>
              <a:rPr lang="en-US" dirty="0"/>
              <a:t>Fine-Tuning</a:t>
            </a:r>
          </a:p>
        </p:txBody>
      </p:sp>
      <p:sp>
        <p:nvSpPr>
          <p:cNvPr id="3" name="Content Placeholder 2">
            <a:extLst>
              <a:ext uri="{FF2B5EF4-FFF2-40B4-BE49-F238E27FC236}">
                <a16:creationId xmlns:a16="http://schemas.microsoft.com/office/drawing/2014/main" id="{DE8E9531-85EA-0F6C-CF4E-B1A310BC420A}"/>
              </a:ext>
            </a:extLst>
          </p:cNvPr>
          <p:cNvSpPr>
            <a:spLocks noGrp="1"/>
          </p:cNvSpPr>
          <p:nvPr>
            <p:ph idx="1"/>
          </p:nvPr>
        </p:nvSpPr>
        <p:spPr/>
        <p:txBody>
          <a:bodyPr/>
          <a:lstStyle/>
          <a:p>
            <a:r>
              <a:rPr lang="en-US" dirty="0"/>
              <a:t>Fine-tuning is the process of taking a pre-trained model and training it further on a smaller, task-specific dataset</a:t>
            </a:r>
          </a:p>
          <a:p>
            <a:r>
              <a:rPr lang="en-US" dirty="0"/>
              <a:t>To adapt a general pre-trained model to a specific task</a:t>
            </a:r>
          </a:p>
          <a:p>
            <a:r>
              <a:rPr lang="en-US" b="1" dirty="0"/>
              <a:t>Advantages:</a:t>
            </a:r>
            <a:endParaRPr lang="en-US" dirty="0"/>
          </a:p>
          <a:p>
            <a:pPr lvl="1"/>
            <a:r>
              <a:rPr lang="en-US" dirty="0"/>
              <a:t>Requires less data than training from scratch.</a:t>
            </a:r>
          </a:p>
          <a:p>
            <a:pPr lvl="1"/>
            <a:r>
              <a:rPr lang="en-US" dirty="0"/>
              <a:t>Can achieve high accuracy on specific tasks.</a:t>
            </a:r>
          </a:p>
          <a:p>
            <a:endParaRPr lang="en-US" dirty="0"/>
          </a:p>
        </p:txBody>
      </p:sp>
      <p:graphicFrame>
        <p:nvGraphicFramePr>
          <p:cNvPr id="4" name="Diagram 3">
            <a:extLst>
              <a:ext uri="{FF2B5EF4-FFF2-40B4-BE49-F238E27FC236}">
                <a16:creationId xmlns:a16="http://schemas.microsoft.com/office/drawing/2014/main" id="{5A8120EE-C5D4-251D-61FE-CB4C746F4B5F}"/>
              </a:ext>
            </a:extLst>
          </p:cNvPr>
          <p:cNvGraphicFramePr/>
          <p:nvPr>
            <p:extLst>
              <p:ext uri="{D42A27DB-BD31-4B8C-83A1-F6EECF244321}">
                <p14:modId xmlns:p14="http://schemas.microsoft.com/office/powerpoint/2010/main" val="99115771"/>
              </p:ext>
            </p:extLst>
          </p:nvPr>
        </p:nvGraphicFramePr>
        <p:xfrm>
          <a:off x="1343510" y="4148667"/>
          <a:ext cx="9736866" cy="270933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819274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C446AB-4A5F-C56A-521E-82CD71F677AC}"/>
              </a:ext>
            </a:extLst>
          </p:cNvPr>
          <p:cNvSpPr>
            <a:spLocks noGrp="1"/>
          </p:cNvSpPr>
          <p:nvPr>
            <p:ph type="title"/>
          </p:nvPr>
        </p:nvSpPr>
        <p:spPr/>
        <p:txBody>
          <a:bodyPr/>
          <a:lstStyle/>
          <a:p>
            <a:pPr algn="ctr"/>
            <a:r>
              <a:rPr lang="en-US" dirty="0"/>
              <a:t>RAG (Retrieval-Augmented Generation)</a:t>
            </a:r>
          </a:p>
        </p:txBody>
      </p:sp>
      <p:sp>
        <p:nvSpPr>
          <p:cNvPr id="3" name="Content Placeholder 2">
            <a:extLst>
              <a:ext uri="{FF2B5EF4-FFF2-40B4-BE49-F238E27FC236}">
                <a16:creationId xmlns:a16="http://schemas.microsoft.com/office/drawing/2014/main" id="{765C14C1-2166-C778-6413-B1C74403343B}"/>
              </a:ext>
            </a:extLst>
          </p:cNvPr>
          <p:cNvSpPr>
            <a:spLocks noGrp="1"/>
          </p:cNvSpPr>
          <p:nvPr>
            <p:ph idx="1"/>
          </p:nvPr>
        </p:nvSpPr>
        <p:spPr/>
        <p:txBody>
          <a:bodyPr/>
          <a:lstStyle/>
          <a:p>
            <a:r>
              <a:rPr lang="en-US" dirty="0"/>
              <a:t>Instead of relying only on what the model has memorized during training, it retrieves relevant documents or knowledge from an external source and uses them to generate more accurate and up-to-date answers</a:t>
            </a:r>
          </a:p>
          <a:p>
            <a:endParaRPr lang="en-US" dirty="0"/>
          </a:p>
        </p:txBody>
      </p:sp>
    </p:spTree>
    <p:extLst>
      <p:ext uri="{BB962C8B-B14F-4D97-AF65-F5344CB8AC3E}">
        <p14:creationId xmlns:p14="http://schemas.microsoft.com/office/powerpoint/2010/main" val="1229238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53786F-F8D6-4887-7CB7-EE26DC65F0ED}"/>
              </a:ext>
            </a:extLst>
          </p:cNvPr>
          <p:cNvSpPr>
            <a:spLocks noGrp="1"/>
          </p:cNvSpPr>
          <p:nvPr>
            <p:ph type="title"/>
          </p:nvPr>
        </p:nvSpPr>
        <p:spPr/>
        <p:txBody>
          <a:bodyPr/>
          <a:lstStyle/>
          <a:p>
            <a:pPr algn="ctr"/>
            <a:r>
              <a:rPr lang="en-US" dirty="0"/>
              <a:t>RAG vs Fine-Tuning</a:t>
            </a:r>
          </a:p>
        </p:txBody>
      </p:sp>
      <p:graphicFrame>
        <p:nvGraphicFramePr>
          <p:cNvPr id="4" name="Content Placeholder 3">
            <a:extLst>
              <a:ext uri="{FF2B5EF4-FFF2-40B4-BE49-F238E27FC236}">
                <a16:creationId xmlns:a16="http://schemas.microsoft.com/office/drawing/2014/main" id="{C46FFB10-B195-D048-D9D4-C1FB7E3A05BE}"/>
              </a:ext>
            </a:extLst>
          </p:cNvPr>
          <p:cNvGraphicFramePr>
            <a:graphicFrameLocks noGrp="1"/>
          </p:cNvGraphicFramePr>
          <p:nvPr>
            <p:ph idx="1"/>
            <p:extLst>
              <p:ext uri="{D42A27DB-BD31-4B8C-83A1-F6EECF244321}">
                <p14:modId xmlns:p14="http://schemas.microsoft.com/office/powerpoint/2010/main" val="1431890010"/>
              </p:ext>
            </p:extLst>
          </p:nvPr>
        </p:nvGraphicFramePr>
        <p:xfrm>
          <a:off x="838200" y="1825625"/>
          <a:ext cx="10515600" cy="404876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69646134"/>
                    </a:ext>
                  </a:extLst>
                </a:gridCol>
                <a:gridCol w="5257800">
                  <a:extLst>
                    <a:ext uri="{9D8B030D-6E8A-4147-A177-3AD203B41FA5}">
                      <a16:colId xmlns:a16="http://schemas.microsoft.com/office/drawing/2014/main" val="3774757466"/>
                    </a:ext>
                  </a:extLst>
                </a:gridCol>
              </a:tblGrid>
              <a:tr h="370840">
                <a:tc>
                  <a:txBody>
                    <a:bodyPr/>
                    <a:lstStyle/>
                    <a:p>
                      <a:pPr algn="ctr"/>
                      <a:r>
                        <a:rPr lang="en-US" dirty="0"/>
                        <a:t>RAG</a:t>
                      </a:r>
                    </a:p>
                  </a:txBody>
                  <a:tcPr/>
                </a:tc>
                <a:tc>
                  <a:txBody>
                    <a:bodyPr/>
                    <a:lstStyle/>
                    <a:p>
                      <a:pPr algn="ctr"/>
                      <a:r>
                        <a:rPr lang="en-US" dirty="0"/>
                        <a:t>Fine-Tuning</a:t>
                      </a:r>
                    </a:p>
                  </a:txBody>
                  <a:tcPr/>
                </a:tc>
                <a:extLst>
                  <a:ext uri="{0D108BD9-81ED-4DB2-BD59-A6C34878D82A}">
                    <a16:rowId xmlns:a16="http://schemas.microsoft.com/office/drawing/2014/main" val="3238853187"/>
                  </a:ext>
                </a:extLst>
              </a:tr>
              <a:tr h="370840">
                <a:tc>
                  <a:txBody>
                    <a:bodyPr/>
                    <a:lstStyle/>
                    <a:p>
                      <a:r>
                        <a:rPr lang="en-US" dirty="0"/>
                        <a:t>Uses a retriever to fetch relevant documents and a generator (LLM) to create answers based on external knowledge.</a:t>
                      </a:r>
                    </a:p>
                  </a:txBody>
                  <a:tcPr/>
                </a:tc>
                <a:tc>
                  <a:txBody>
                    <a:bodyPr/>
                    <a:lstStyle/>
                    <a:p>
                      <a:r>
                        <a:rPr lang="en-US" dirty="0"/>
                        <a:t>Updates a pre-trained model’s weights on a specific dataset to specialize it for a task.</a:t>
                      </a:r>
                    </a:p>
                  </a:txBody>
                  <a:tcPr/>
                </a:tc>
                <a:extLst>
                  <a:ext uri="{0D108BD9-81ED-4DB2-BD59-A6C34878D82A}">
                    <a16:rowId xmlns:a16="http://schemas.microsoft.com/office/drawing/2014/main" val="3566490172"/>
                  </a:ext>
                </a:extLst>
              </a:tr>
              <a:tr h="370840">
                <a:tc>
                  <a:txBody>
                    <a:bodyPr/>
                    <a:lstStyle/>
                    <a:p>
                      <a:r>
                        <a:rPr lang="en-US" dirty="0"/>
                        <a:t>External knowledge base</a:t>
                      </a:r>
                    </a:p>
                  </a:txBody>
                  <a:tcPr/>
                </a:tc>
                <a:tc>
                  <a:txBody>
                    <a:bodyPr/>
                    <a:lstStyle/>
                    <a:p>
                      <a:r>
                        <a:rPr lang="en-US" dirty="0"/>
                        <a:t>Internalized in the model’s parameters after training</a:t>
                      </a:r>
                    </a:p>
                  </a:txBody>
                  <a:tcPr/>
                </a:tc>
                <a:extLst>
                  <a:ext uri="{0D108BD9-81ED-4DB2-BD59-A6C34878D82A}">
                    <a16:rowId xmlns:a16="http://schemas.microsoft.com/office/drawing/2014/main" val="1462292843"/>
                  </a:ext>
                </a:extLst>
              </a:tr>
              <a:tr h="370840">
                <a:tc>
                  <a:txBody>
                    <a:bodyPr/>
                    <a:lstStyle/>
                    <a:p>
                      <a:r>
                        <a:rPr lang="en-US" dirty="0"/>
                        <a:t>Dynamic</a:t>
                      </a:r>
                    </a:p>
                  </a:txBody>
                  <a:tcPr/>
                </a:tc>
                <a:tc>
                  <a:txBody>
                    <a:bodyPr/>
                    <a:lstStyle/>
                    <a:p>
                      <a:r>
                        <a:rPr lang="en-US" dirty="0"/>
                        <a:t>Static</a:t>
                      </a:r>
                    </a:p>
                  </a:txBody>
                  <a:tcPr/>
                </a:tc>
                <a:extLst>
                  <a:ext uri="{0D108BD9-81ED-4DB2-BD59-A6C34878D82A}">
                    <a16:rowId xmlns:a16="http://schemas.microsoft.com/office/drawing/2014/main" val="1266547126"/>
                  </a:ext>
                </a:extLst>
              </a:tr>
              <a:tr h="370840">
                <a:tc>
                  <a:txBody>
                    <a:bodyPr/>
                    <a:lstStyle/>
                    <a:p>
                      <a:r>
                        <a:rPr lang="en-US" dirty="0"/>
                        <a:t>Needs a large document corpus, but not much labeled data</a:t>
                      </a:r>
                    </a:p>
                  </a:txBody>
                  <a:tcPr/>
                </a:tc>
                <a:tc>
                  <a:txBody>
                    <a:bodyPr/>
                    <a:lstStyle/>
                    <a:p>
                      <a:r>
                        <a:rPr lang="en-US" dirty="0"/>
                        <a:t>Needs labeled, task-specific training data</a:t>
                      </a:r>
                    </a:p>
                  </a:txBody>
                  <a:tcPr/>
                </a:tc>
                <a:extLst>
                  <a:ext uri="{0D108BD9-81ED-4DB2-BD59-A6C34878D82A}">
                    <a16:rowId xmlns:a16="http://schemas.microsoft.com/office/drawing/2014/main" val="793175477"/>
                  </a:ext>
                </a:extLst>
              </a:tr>
              <a:tr h="370840">
                <a:tc>
                  <a:txBody>
                    <a:bodyPr/>
                    <a:lstStyle/>
                    <a:p>
                      <a:r>
                        <a:rPr lang="en-US" dirty="0"/>
                        <a:t>Scales well to new domains</a:t>
                      </a:r>
                    </a:p>
                  </a:txBody>
                  <a:tcPr/>
                </a:tc>
                <a:tc>
                  <a:txBody>
                    <a:bodyPr/>
                    <a:lstStyle/>
                    <a:p>
                      <a:r>
                        <a:rPr lang="en-US" dirty="0"/>
                        <a:t>Limited – must re-train for each new domain.</a:t>
                      </a:r>
                    </a:p>
                  </a:txBody>
                  <a:tcPr/>
                </a:tc>
                <a:extLst>
                  <a:ext uri="{0D108BD9-81ED-4DB2-BD59-A6C34878D82A}">
                    <a16:rowId xmlns:a16="http://schemas.microsoft.com/office/drawing/2014/main" val="755642065"/>
                  </a:ext>
                </a:extLst>
              </a:tr>
              <a:tr h="370840">
                <a:tc>
                  <a:txBody>
                    <a:bodyPr/>
                    <a:lstStyle/>
                    <a:p>
                      <a:r>
                        <a:rPr lang="en-US" dirty="0"/>
                        <a:t>Depends on retriever quality + relevance of documents</a:t>
                      </a:r>
                    </a:p>
                  </a:txBody>
                  <a:tcPr/>
                </a:tc>
                <a:tc>
                  <a:txBody>
                    <a:bodyPr/>
                    <a:lstStyle/>
                    <a:p>
                      <a:r>
                        <a:rPr lang="en-US" dirty="0"/>
                        <a:t>Depends on quality and size of fine-tuning dataset</a:t>
                      </a:r>
                    </a:p>
                  </a:txBody>
                  <a:tcPr/>
                </a:tc>
                <a:extLst>
                  <a:ext uri="{0D108BD9-81ED-4DB2-BD59-A6C34878D82A}">
                    <a16:rowId xmlns:a16="http://schemas.microsoft.com/office/drawing/2014/main" val="503623716"/>
                  </a:ext>
                </a:extLst>
              </a:tr>
              <a:tr h="370840">
                <a:tc>
                  <a:txBody>
                    <a:bodyPr/>
                    <a:lstStyle/>
                    <a:p>
                      <a:r>
                        <a:rPr lang="en-US" dirty="0"/>
                        <a:t>Can adapt to many queries without retraining</a:t>
                      </a:r>
                    </a:p>
                  </a:txBody>
                  <a:tcPr/>
                </a:tc>
                <a:tc>
                  <a:txBody>
                    <a:bodyPr/>
                    <a:lstStyle/>
                    <a:p>
                      <a:r>
                        <a:rPr lang="en-US" dirty="0"/>
                        <a:t>Best for well-defined, repetitive tasks</a:t>
                      </a:r>
                    </a:p>
                  </a:txBody>
                  <a:tcPr/>
                </a:tc>
                <a:extLst>
                  <a:ext uri="{0D108BD9-81ED-4DB2-BD59-A6C34878D82A}">
                    <a16:rowId xmlns:a16="http://schemas.microsoft.com/office/drawing/2014/main" val="2436056362"/>
                  </a:ext>
                </a:extLst>
              </a:tr>
            </a:tbl>
          </a:graphicData>
        </a:graphic>
      </p:graphicFrame>
    </p:spTree>
    <p:extLst>
      <p:ext uri="{BB962C8B-B14F-4D97-AF65-F5344CB8AC3E}">
        <p14:creationId xmlns:p14="http://schemas.microsoft.com/office/powerpoint/2010/main" val="31955723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10</TotalTime>
  <Words>284</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vt:i4>
      </vt:variant>
    </vt:vector>
  </HeadingPairs>
  <TitlesOfParts>
    <vt:vector size="9" baseType="lpstr">
      <vt:lpstr>Aptos</vt:lpstr>
      <vt:lpstr>Aptos Display</vt:lpstr>
      <vt:lpstr>Arial</vt:lpstr>
      <vt:lpstr>Office Theme</vt:lpstr>
      <vt:lpstr>Sentimental-Analysis Knowledge sharing</vt:lpstr>
      <vt:lpstr>Pre-trained Models</vt:lpstr>
      <vt:lpstr>Fine-Tuning</vt:lpstr>
      <vt:lpstr>RAG (Retrieval-Augmented Generation)</vt:lpstr>
      <vt:lpstr>RAG vs Fine-Tuning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lovelyboybajee25@gmail.com</dc:creator>
  <cp:lastModifiedBy>lovelyboybajee25@gmail.com</cp:lastModifiedBy>
  <cp:revision>1</cp:revision>
  <dcterms:created xsi:type="dcterms:W3CDTF">2025-09-23T04:15:03Z</dcterms:created>
  <dcterms:modified xsi:type="dcterms:W3CDTF">2025-09-23T04:25:20Z</dcterms:modified>
</cp:coreProperties>
</file>