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70" r:id="rId10"/>
    <p:sldId id="266" r:id="rId11"/>
    <p:sldId id="267" r:id="rId12"/>
    <p:sldId id="268" r:id="rId13"/>
    <p:sldId id="25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7575B-2B04-434A-8D89-F055ED54C68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C947907-F099-4236-92EE-65F1E833070C}">
      <dgm:prSet phldrT="[Text]" phldr="0"/>
      <dgm:spPr/>
      <dgm:t>
        <a:bodyPr/>
        <a:lstStyle/>
        <a:p>
          <a:r>
            <a:rPr lang="en-US" dirty="0"/>
            <a:t>Model</a:t>
          </a:r>
        </a:p>
      </dgm:t>
    </dgm:pt>
    <dgm:pt modelId="{F6DB54EE-7383-48DB-A7C1-AFF7E5CC3318}" type="parTrans" cxnId="{3D4AFFEE-CA8A-44E0-8DDC-C52C949957B0}">
      <dgm:prSet/>
      <dgm:spPr/>
      <dgm:t>
        <a:bodyPr/>
        <a:lstStyle/>
        <a:p>
          <a:endParaRPr lang="en-US"/>
        </a:p>
      </dgm:t>
    </dgm:pt>
    <dgm:pt modelId="{EA3C38A2-E343-4318-9DFD-B97220F7F3E4}" type="sibTrans" cxnId="{3D4AFFEE-CA8A-44E0-8DDC-C52C949957B0}">
      <dgm:prSet/>
      <dgm:spPr/>
      <dgm:t>
        <a:bodyPr/>
        <a:lstStyle/>
        <a:p>
          <a:endParaRPr lang="en-US"/>
        </a:p>
      </dgm:t>
    </dgm:pt>
    <dgm:pt modelId="{A9A349DD-04D4-435E-9521-0442C622001C}">
      <dgm:prSet phldrT="[Text]" phldr="0"/>
      <dgm:spPr/>
      <dgm:t>
        <a:bodyPr/>
        <a:lstStyle/>
        <a:p>
          <a:r>
            <a:rPr lang="en-US" dirty="0"/>
            <a:t>Model updated</a:t>
          </a:r>
        </a:p>
      </dgm:t>
    </dgm:pt>
    <dgm:pt modelId="{3ED0D77E-9B78-47EB-A5DB-CACAA9C8869B}" type="parTrans" cxnId="{1407A6E5-967A-4ACE-BD01-569CB51B8C27}">
      <dgm:prSet/>
      <dgm:spPr/>
      <dgm:t>
        <a:bodyPr/>
        <a:lstStyle/>
        <a:p>
          <a:endParaRPr lang="en-US"/>
        </a:p>
      </dgm:t>
    </dgm:pt>
    <dgm:pt modelId="{08EE10AC-44B9-4CE1-A288-543D6E6B29B5}" type="sibTrans" cxnId="{1407A6E5-967A-4ACE-BD01-569CB51B8C27}">
      <dgm:prSet/>
      <dgm:spPr/>
      <dgm:t>
        <a:bodyPr/>
        <a:lstStyle/>
        <a:p>
          <a:endParaRPr lang="en-US"/>
        </a:p>
      </dgm:t>
    </dgm:pt>
    <dgm:pt modelId="{976FDC45-CA3A-4B0D-AE9F-5A2C92CC4A00}">
      <dgm:prSet/>
      <dgm:spPr/>
      <dgm:t>
        <a:bodyPr/>
        <a:lstStyle/>
        <a:p>
          <a:r>
            <a:rPr lang="en-US" dirty="0"/>
            <a:t>Local Training</a:t>
          </a:r>
        </a:p>
      </dgm:t>
    </dgm:pt>
    <dgm:pt modelId="{48DD3E48-8D52-40A4-8D50-54DA67532D56}" type="parTrans" cxnId="{CA439186-F71C-4117-8FD1-C8C5F11BF9BE}">
      <dgm:prSet/>
      <dgm:spPr/>
      <dgm:t>
        <a:bodyPr/>
        <a:lstStyle/>
        <a:p>
          <a:endParaRPr lang="en-US"/>
        </a:p>
      </dgm:t>
    </dgm:pt>
    <dgm:pt modelId="{DE4FA769-04EC-463D-A880-5868C7B53E1A}" type="sibTrans" cxnId="{CA439186-F71C-4117-8FD1-C8C5F11BF9BE}">
      <dgm:prSet/>
      <dgm:spPr/>
      <dgm:t>
        <a:bodyPr/>
        <a:lstStyle/>
        <a:p>
          <a:endParaRPr lang="en-US"/>
        </a:p>
      </dgm:t>
    </dgm:pt>
    <dgm:pt modelId="{8C24762D-92BB-44EC-9543-E7E751F80012}">
      <dgm:prSet phldrT="[Text]" phldr="0"/>
      <dgm:spPr/>
      <dgm:t>
        <a:bodyPr/>
        <a:lstStyle/>
        <a:p>
          <a:r>
            <a:rPr lang="en-US" dirty="0"/>
            <a:t>Updates Aggregated</a:t>
          </a:r>
        </a:p>
      </dgm:t>
    </dgm:pt>
    <dgm:pt modelId="{DA75D969-3E24-400A-87CA-6FD7E05955A4}" type="parTrans" cxnId="{50F68400-9276-4408-B890-95FB9F43E177}">
      <dgm:prSet/>
      <dgm:spPr/>
      <dgm:t>
        <a:bodyPr/>
        <a:lstStyle/>
        <a:p>
          <a:endParaRPr lang="en-US"/>
        </a:p>
      </dgm:t>
    </dgm:pt>
    <dgm:pt modelId="{036C6886-2541-4C37-B453-134C1CC6D60A}" type="sibTrans" cxnId="{50F68400-9276-4408-B890-95FB9F43E177}">
      <dgm:prSet/>
      <dgm:spPr/>
      <dgm:t>
        <a:bodyPr/>
        <a:lstStyle/>
        <a:p>
          <a:endParaRPr lang="en-US"/>
        </a:p>
      </dgm:t>
    </dgm:pt>
    <dgm:pt modelId="{46FB1A77-D505-41EB-908F-04FA7737CA91}" type="pres">
      <dgm:prSet presAssocID="{EAB7575B-2B04-434A-8D89-F055ED54C688}" presName="Name0" presStyleCnt="0">
        <dgm:presLayoutVars>
          <dgm:chMax val="11"/>
          <dgm:chPref val="11"/>
          <dgm:dir/>
          <dgm:resizeHandles/>
        </dgm:presLayoutVars>
      </dgm:prSet>
      <dgm:spPr/>
    </dgm:pt>
    <dgm:pt modelId="{5967476C-0BEB-431A-897B-E15B3D4D7C04}" type="pres">
      <dgm:prSet presAssocID="{A9A349DD-04D4-435E-9521-0442C622001C}" presName="Accent4" presStyleCnt="0"/>
      <dgm:spPr/>
    </dgm:pt>
    <dgm:pt modelId="{F01CFA70-7C23-4C40-B482-012EC84C8EA7}" type="pres">
      <dgm:prSet presAssocID="{A9A349DD-04D4-435E-9521-0442C622001C}" presName="Accent" presStyleLbl="node1" presStyleIdx="0" presStyleCnt="4"/>
      <dgm:spPr/>
    </dgm:pt>
    <dgm:pt modelId="{4BDCBFB8-65BF-4004-BDC4-BAB15FAFB866}" type="pres">
      <dgm:prSet presAssocID="{A9A349DD-04D4-435E-9521-0442C622001C}" presName="ParentBackground4" presStyleCnt="0"/>
      <dgm:spPr/>
    </dgm:pt>
    <dgm:pt modelId="{DDB274E7-0189-4242-9A45-4FCAA2B00E9C}" type="pres">
      <dgm:prSet presAssocID="{A9A349DD-04D4-435E-9521-0442C622001C}" presName="ParentBackground" presStyleLbl="fgAcc1" presStyleIdx="0" presStyleCnt="4"/>
      <dgm:spPr/>
    </dgm:pt>
    <dgm:pt modelId="{8C4263DB-CB3D-44E6-99DE-702611F7CC5A}" type="pres">
      <dgm:prSet presAssocID="{A9A349DD-04D4-435E-9521-0442C622001C}" presName="Parent4" presStyleLbl="revTx" presStyleIdx="0" presStyleCnt="0">
        <dgm:presLayoutVars>
          <dgm:chMax val="1"/>
          <dgm:chPref val="1"/>
          <dgm:bulletEnabled val="1"/>
        </dgm:presLayoutVars>
      </dgm:prSet>
      <dgm:spPr/>
    </dgm:pt>
    <dgm:pt modelId="{D59F6925-0B45-46CE-BFB5-592B6607A89C}" type="pres">
      <dgm:prSet presAssocID="{8C24762D-92BB-44EC-9543-E7E751F80012}" presName="Accent3" presStyleCnt="0"/>
      <dgm:spPr/>
    </dgm:pt>
    <dgm:pt modelId="{134580FC-8DE3-4412-A98F-F23680580615}" type="pres">
      <dgm:prSet presAssocID="{8C24762D-92BB-44EC-9543-E7E751F80012}" presName="Accent" presStyleLbl="node1" presStyleIdx="1" presStyleCnt="4"/>
      <dgm:spPr/>
    </dgm:pt>
    <dgm:pt modelId="{9AA0591A-0915-4A07-A665-86F3EEA19FCE}" type="pres">
      <dgm:prSet presAssocID="{8C24762D-92BB-44EC-9543-E7E751F80012}" presName="ParentBackground3" presStyleCnt="0"/>
      <dgm:spPr/>
    </dgm:pt>
    <dgm:pt modelId="{C54DF308-44E9-485B-B0B4-075AD1684BC2}" type="pres">
      <dgm:prSet presAssocID="{8C24762D-92BB-44EC-9543-E7E751F80012}" presName="ParentBackground" presStyleLbl="fgAcc1" presStyleIdx="1" presStyleCnt="4"/>
      <dgm:spPr/>
    </dgm:pt>
    <dgm:pt modelId="{32B6E7F8-23AF-4F02-AA78-DECE3DB74939}" type="pres">
      <dgm:prSet presAssocID="{8C24762D-92BB-44EC-9543-E7E751F80012}" presName="Parent3" presStyleLbl="revTx" presStyleIdx="0" presStyleCnt="0">
        <dgm:presLayoutVars>
          <dgm:chMax val="1"/>
          <dgm:chPref val="1"/>
          <dgm:bulletEnabled val="1"/>
        </dgm:presLayoutVars>
      </dgm:prSet>
      <dgm:spPr/>
    </dgm:pt>
    <dgm:pt modelId="{EC1322DA-0BE9-4E31-9DDF-20CE0E6E7E29}" type="pres">
      <dgm:prSet presAssocID="{976FDC45-CA3A-4B0D-AE9F-5A2C92CC4A00}" presName="Accent2" presStyleCnt="0"/>
      <dgm:spPr/>
    </dgm:pt>
    <dgm:pt modelId="{49315F8A-0DF3-44F5-BA6C-85ECCA527669}" type="pres">
      <dgm:prSet presAssocID="{976FDC45-CA3A-4B0D-AE9F-5A2C92CC4A00}" presName="Accent" presStyleLbl="node1" presStyleIdx="2" presStyleCnt="4"/>
      <dgm:spPr/>
    </dgm:pt>
    <dgm:pt modelId="{F5C003EE-059D-4995-90ED-C458DB55270B}" type="pres">
      <dgm:prSet presAssocID="{976FDC45-CA3A-4B0D-AE9F-5A2C92CC4A00}" presName="ParentBackground2" presStyleCnt="0"/>
      <dgm:spPr/>
    </dgm:pt>
    <dgm:pt modelId="{FBEF1791-4334-479D-BB86-C9D357B84580}" type="pres">
      <dgm:prSet presAssocID="{976FDC45-CA3A-4B0D-AE9F-5A2C92CC4A00}" presName="ParentBackground" presStyleLbl="fgAcc1" presStyleIdx="2" presStyleCnt="4"/>
      <dgm:spPr/>
    </dgm:pt>
    <dgm:pt modelId="{E4C176E3-98DE-46E8-9CF1-4FEE437D6D6A}" type="pres">
      <dgm:prSet presAssocID="{976FDC45-CA3A-4B0D-AE9F-5A2C92CC4A00}" presName="Parent2" presStyleLbl="revTx" presStyleIdx="0" presStyleCnt="0">
        <dgm:presLayoutVars>
          <dgm:chMax val="1"/>
          <dgm:chPref val="1"/>
          <dgm:bulletEnabled val="1"/>
        </dgm:presLayoutVars>
      </dgm:prSet>
      <dgm:spPr/>
    </dgm:pt>
    <dgm:pt modelId="{8995CCAA-2395-4A43-9D14-14A23464403F}" type="pres">
      <dgm:prSet presAssocID="{CC947907-F099-4236-92EE-65F1E833070C}" presName="Accent1" presStyleCnt="0"/>
      <dgm:spPr/>
    </dgm:pt>
    <dgm:pt modelId="{6AF9F2A4-AF8D-4EA6-9D5D-41DF831D7446}" type="pres">
      <dgm:prSet presAssocID="{CC947907-F099-4236-92EE-65F1E833070C}" presName="Accent" presStyleLbl="node1" presStyleIdx="3" presStyleCnt="4"/>
      <dgm:spPr/>
    </dgm:pt>
    <dgm:pt modelId="{77C727C3-5253-4D8C-909D-39A41A4B3798}" type="pres">
      <dgm:prSet presAssocID="{CC947907-F099-4236-92EE-65F1E833070C}" presName="ParentBackground1" presStyleCnt="0"/>
      <dgm:spPr/>
    </dgm:pt>
    <dgm:pt modelId="{B6B53BF5-193B-443E-A95C-D8C9FA129B27}" type="pres">
      <dgm:prSet presAssocID="{CC947907-F099-4236-92EE-65F1E833070C}" presName="ParentBackground" presStyleLbl="fgAcc1" presStyleIdx="3" presStyleCnt="4"/>
      <dgm:spPr/>
    </dgm:pt>
    <dgm:pt modelId="{91DF1E29-2CB5-4AB5-B60C-9D6934337C9F}" type="pres">
      <dgm:prSet presAssocID="{CC947907-F099-4236-92EE-65F1E833070C}" presName="Parent1" presStyleLbl="revTx" presStyleIdx="0" presStyleCnt="0">
        <dgm:presLayoutVars>
          <dgm:chMax val="1"/>
          <dgm:chPref val="1"/>
          <dgm:bulletEnabled val="1"/>
        </dgm:presLayoutVars>
      </dgm:prSet>
      <dgm:spPr/>
    </dgm:pt>
  </dgm:ptLst>
  <dgm:cxnLst>
    <dgm:cxn modelId="{50F68400-9276-4408-B890-95FB9F43E177}" srcId="{EAB7575B-2B04-434A-8D89-F055ED54C688}" destId="{8C24762D-92BB-44EC-9543-E7E751F80012}" srcOrd="2" destOrd="0" parTransId="{DA75D969-3E24-400A-87CA-6FD7E05955A4}" sibTransId="{036C6886-2541-4C37-B453-134C1CC6D60A}"/>
    <dgm:cxn modelId="{0AA90609-58ED-43CD-ACF3-4565448DB303}" type="presOf" srcId="{976FDC45-CA3A-4B0D-AE9F-5A2C92CC4A00}" destId="{FBEF1791-4334-479D-BB86-C9D357B84580}" srcOrd="0" destOrd="0" presId="urn:microsoft.com/office/officeart/2011/layout/CircleProcess"/>
    <dgm:cxn modelId="{5EFE8209-5199-47DE-9358-2026D6606E60}" type="presOf" srcId="{8C24762D-92BB-44EC-9543-E7E751F80012}" destId="{C54DF308-44E9-485B-B0B4-075AD1684BC2}" srcOrd="0" destOrd="0" presId="urn:microsoft.com/office/officeart/2011/layout/CircleProcess"/>
    <dgm:cxn modelId="{06D12E4C-74F3-4E5E-B1BB-7B278778895C}" type="presOf" srcId="{CC947907-F099-4236-92EE-65F1E833070C}" destId="{91DF1E29-2CB5-4AB5-B60C-9D6934337C9F}" srcOrd="1" destOrd="0" presId="urn:microsoft.com/office/officeart/2011/layout/CircleProcess"/>
    <dgm:cxn modelId="{E48D7175-0ADD-4266-B83A-A40F87396B74}" type="presOf" srcId="{A9A349DD-04D4-435E-9521-0442C622001C}" destId="{8C4263DB-CB3D-44E6-99DE-702611F7CC5A}" srcOrd="1" destOrd="0" presId="urn:microsoft.com/office/officeart/2011/layout/CircleProcess"/>
    <dgm:cxn modelId="{CA439186-F71C-4117-8FD1-C8C5F11BF9BE}" srcId="{EAB7575B-2B04-434A-8D89-F055ED54C688}" destId="{976FDC45-CA3A-4B0D-AE9F-5A2C92CC4A00}" srcOrd="1" destOrd="0" parTransId="{48DD3E48-8D52-40A4-8D50-54DA67532D56}" sibTransId="{DE4FA769-04EC-463D-A880-5868C7B53E1A}"/>
    <dgm:cxn modelId="{AAE4958F-B75D-4E56-A361-7C38C1467FB3}" type="presOf" srcId="{EAB7575B-2B04-434A-8D89-F055ED54C688}" destId="{46FB1A77-D505-41EB-908F-04FA7737CA91}" srcOrd="0" destOrd="0" presId="urn:microsoft.com/office/officeart/2011/layout/CircleProcess"/>
    <dgm:cxn modelId="{70F905A0-ABA7-460C-9941-AA70FA687BA8}" type="presOf" srcId="{A9A349DD-04D4-435E-9521-0442C622001C}" destId="{DDB274E7-0189-4242-9A45-4FCAA2B00E9C}" srcOrd="0" destOrd="0" presId="urn:microsoft.com/office/officeart/2011/layout/CircleProcess"/>
    <dgm:cxn modelId="{8BFB69B9-C441-4998-8CCC-4EBB25D4E7B6}" type="presOf" srcId="{8C24762D-92BB-44EC-9543-E7E751F80012}" destId="{32B6E7F8-23AF-4F02-AA78-DECE3DB74939}" srcOrd="1" destOrd="0" presId="urn:microsoft.com/office/officeart/2011/layout/CircleProcess"/>
    <dgm:cxn modelId="{CEB86CBD-E76D-40C8-B02F-C744BC76B01B}" type="presOf" srcId="{CC947907-F099-4236-92EE-65F1E833070C}" destId="{B6B53BF5-193B-443E-A95C-D8C9FA129B27}" srcOrd="0" destOrd="0" presId="urn:microsoft.com/office/officeart/2011/layout/CircleProcess"/>
    <dgm:cxn modelId="{925D45C9-F14F-4D33-B636-8B9C045BE416}" type="presOf" srcId="{976FDC45-CA3A-4B0D-AE9F-5A2C92CC4A00}" destId="{E4C176E3-98DE-46E8-9CF1-4FEE437D6D6A}" srcOrd="1" destOrd="0" presId="urn:microsoft.com/office/officeart/2011/layout/CircleProcess"/>
    <dgm:cxn modelId="{1407A6E5-967A-4ACE-BD01-569CB51B8C27}" srcId="{EAB7575B-2B04-434A-8D89-F055ED54C688}" destId="{A9A349DD-04D4-435E-9521-0442C622001C}" srcOrd="3" destOrd="0" parTransId="{3ED0D77E-9B78-47EB-A5DB-CACAA9C8869B}" sibTransId="{08EE10AC-44B9-4CE1-A288-543D6E6B29B5}"/>
    <dgm:cxn modelId="{3D4AFFEE-CA8A-44E0-8DDC-C52C949957B0}" srcId="{EAB7575B-2B04-434A-8D89-F055ED54C688}" destId="{CC947907-F099-4236-92EE-65F1E833070C}" srcOrd="0" destOrd="0" parTransId="{F6DB54EE-7383-48DB-A7C1-AFF7E5CC3318}" sibTransId="{EA3C38A2-E343-4318-9DFD-B97220F7F3E4}"/>
    <dgm:cxn modelId="{F724CC2B-64EF-4884-9383-092843E8520B}" type="presParOf" srcId="{46FB1A77-D505-41EB-908F-04FA7737CA91}" destId="{5967476C-0BEB-431A-897B-E15B3D4D7C04}" srcOrd="0" destOrd="0" presId="urn:microsoft.com/office/officeart/2011/layout/CircleProcess"/>
    <dgm:cxn modelId="{37494F62-A856-4A67-B5F1-C5CE4AC49507}" type="presParOf" srcId="{5967476C-0BEB-431A-897B-E15B3D4D7C04}" destId="{F01CFA70-7C23-4C40-B482-012EC84C8EA7}" srcOrd="0" destOrd="0" presId="urn:microsoft.com/office/officeart/2011/layout/CircleProcess"/>
    <dgm:cxn modelId="{17D103D2-7D7B-46FD-9A9B-36D5AAE99996}" type="presParOf" srcId="{46FB1A77-D505-41EB-908F-04FA7737CA91}" destId="{4BDCBFB8-65BF-4004-BDC4-BAB15FAFB866}" srcOrd="1" destOrd="0" presId="urn:microsoft.com/office/officeart/2011/layout/CircleProcess"/>
    <dgm:cxn modelId="{2EC73537-E20F-4CDF-A01B-4BD3F6511654}" type="presParOf" srcId="{4BDCBFB8-65BF-4004-BDC4-BAB15FAFB866}" destId="{DDB274E7-0189-4242-9A45-4FCAA2B00E9C}" srcOrd="0" destOrd="0" presId="urn:microsoft.com/office/officeart/2011/layout/CircleProcess"/>
    <dgm:cxn modelId="{70BD9FED-7887-4FC4-A351-98A16E3B6FC1}" type="presParOf" srcId="{46FB1A77-D505-41EB-908F-04FA7737CA91}" destId="{8C4263DB-CB3D-44E6-99DE-702611F7CC5A}" srcOrd="2" destOrd="0" presId="urn:microsoft.com/office/officeart/2011/layout/CircleProcess"/>
    <dgm:cxn modelId="{A96448B1-CDDC-453C-B790-6BD1E8FEA1E7}" type="presParOf" srcId="{46FB1A77-D505-41EB-908F-04FA7737CA91}" destId="{D59F6925-0B45-46CE-BFB5-592B6607A89C}" srcOrd="3" destOrd="0" presId="urn:microsoft.com/office/officeart/2011/layout/CircleProcess"/>
    <dgm:cxn modelId="{12C15364-49B3-4B7C-AAA9-FAB3D57AE4EE}" type="presParOf" srcId="{D59F6925-0B45-46CE-BFB5-592B6607A89C}" destId="{134580FC-8DE3-4412-A98F-F23680580615}" srcOrd="0" destOrd="0" presId="urn:microsoft.com/office/officeart/2011/layout/CircleProcess"/>
    <dgm:cxn modelId="{48791330-9BC7-4054-9C1C-29C706A2889A}" type="presParOf" srcId="{46FB1A77-D505-41EB-908F-04FA7737CA91}" destId="{9AA0591A-0915-4A07-A665-86F3EEA19FCE}" srcOrd="4" destOrd="0" presId="urn:microsoft.com/office/officeart/2011/layout/CircleProcess"/>
    <dgm:cxn modelId="{9935FB41-0832-433A-A9AD-17605CD987E2}" type="presParOf" srcId="{9AA0591A-0915-4A07-A665-86F3EEA19FCE}" destId="{C54DF308-44E9-485B-B0B4-075AD1684BC2}" srcOrd="0" destOrd="0" presId="urn:microsoft.com/office/officeart/2011/layout/CircleProcess"/>
    <dgm:cxn modelId="{ADEE7682-3AB5-46A5-A4E0-B7BC624A65D2}" type="presParOf" srcId="{46FB1A77-D505-41EB-908F-04FA7737CA91}" destId="{32B6E7F8-23AF-4F02-AA78-DECE3DB74939}" srcOrd="5" destOrd="0" presId="urn:microsoft.com/office/officeart/2011/layout/CircleProcess"/>
    <dgm:cxn modelId="{73A34557-3FF8-4F4B-9D22-5E6210F02287}" type="presParOf" srcId="{46FB1A77-D505-41EB-908F-04FA7737CA91}" destId="{EC1322DA-0BE9-4E31-9DDF-20CE0E6E7E29}" srcOrd="6" destOrd="0" presId="urn:microsoft.com/office/officeart/2011/layout/CircleProcess"/>
    <dgm:cxn modelId="{986C7F69-92C5-439C-ABE7-6B0D2A06F059}" type="presParOf" srcId="{EC1322DA-0BE9-4E31-9DDF-20CE0E6E7E29}" destId="{49315F8A-0DF3-44F5-BA6C-85ECCA527669}" srcOrd="0" destOrd="0" presId="urn:microsoft.com/office/officeart/2011/layout/CircleProcess"/>
    <dgm:cxn modelId="{5D88853B-430C-409F-AE45-5E92B128BACA}" type="presParOf" srcId="{46FB1A77-D505-41EB-908F-04FA7737CA91}" destId="{F5C003EE-059D-4995-90ED-C458DB55270B}" srcOrd="7" destOrd="0" presId="urn:microsoft.com/office/officeart/2011/layout/CircleProcess"/>
    <dgm:cxn modelId="{D722323F-C788-42A3-BB8F-25042BFCE2A1}" type="presParOf" srcId="{F5C003EE-059D-4995-90ED-C458DB55270B}" destId="{FBEF1791-4334-479D-BB86-C9D357B84580}" srcOrd="0" destOrd="0" presId="urn:microsoft.com/office/officeart/2011/layout/CircleProcess"/>
    <dgm:cxn modelId="{F4DFC747-F2D3-42FC-97BF-ED133B1C5FD6}" type="presParOf" srcId="{46FB1A77-D505-41EB-908F-04FA7737CA91}" destId="{E4C176E3-98DE-46E8-9CF1-4FEE437D6D6A}" srcOrd="8" destOrd="0" presId="urn:microsoft.com/office/officeart/2011/layout/CircleProcess"/>
    <dgm:cxn modelId="{BA749327-E015-4FB8-8209-4849B41AF6E0}" type="presParOf" srcId="{46FB1A77-D505-41EB-908F-04FA7737CA91}" destId="{8995CCAA-2395-4A43-9D14-14A23464403F}" srcOrd="9" destOrd="0" presId="urn:microsoft.com/office/officeart/2011/layout/CircleProcess"/>
    <dgm:cxn modelId="{34D664CB-7636-45BF-BBE1-0DECCB7D1D86}" type="presParOf" srcId="{8995CCAA-2395-4A43-9D14-14A23464403F}" destId="{6AF9F2A4-AF8D-4EA6-9D5D-41DF831D7446}" srcOrd="0" destOrd="0" presId="urn:microsoft.com/office/officeart/2011/layout/CircleProcess"/>
    <dgm:cxn modelId="{5C63338E-C1F1-49DA-B936-E476D091270A}" type="presParOf" srcId="{46FB1A77-D505-41EB-908F-04FA7737CA91}" destId="{77C727C3-5253-4D8C-909D-39A41A4B3798}" srcOrd="10" destOrd="0" presId="urn:microsoft.com/office/officeart/2011/layout/CircleProcess"/>
    <dgm:cxn modelId="{80F4DD13-7A44-40FF-9428-3ED5E587AE8B}" type="presParOf" srcId="{77C727C3-5253-4D8C-909D-39A41A4B3798}" destId="{B6B53BF5-193B-443E-A95C-D8C9FA129B27}" srcOrd="0" destOrd="0" presId="urn:microsoft.com/office/officeart/2011/layout/CircleProcess"/>
    <dgm:cxn modelId="{E5D93FFE-58EB-4B7B-9F43-26B115F9C29E}" type="presParOf" srcId="{46FB1A77-D505-41EB-908F-04FA7737CA91}" destId="{91DF1E29-2CB5-4AB5-B60C-9D6934337C9F}"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CFA70-7C23-4C40-B482-012EC84C8EA7}">
      <dsp:nvSpPr>
        <dsp:cNvPr id="0" name=""/>
        <dsp:cNvSpPr/>
      </dsp:nvSpPr>
      <dsp:spPr>
        <a:xfrm>
          <a:off x="6121264" y="620111"/>
          <a:ext cx="1642880" cy="164296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B274E7-0189-4242-9A45-4FCAA2B00E9C}">
      <dsp:nvSpPr>
        <dsp:cNvPr id="0" name=""/>
        <dsp:cNvSpPr/>
      </dsp:nvSpPr>
      <dsp:spPr>
        <a:xfrm>
          <a:off x="6176215" y="674886"/>
          <a:ext cx="1533684" cy="1533414"/>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 updated</a:t>
          </a:r>
        </a:p>
      </dsp:txBody>
      <dsp:txXfrm>
        <a:off x="6395313" y="893987"/>
        <a:ext cx="1095488" cy="1095213"/>
      </dsp:txXfrm>
    </dsp:sp>
    <dsp:sp modelId="{134580FC-8DE3-4412-A98F-F23680580615}">
      <dsp:nvSpPr>
        <dsp:cNvPr id="0" name=""/>
        <dsp:cNvSpPr/>
      </dsp:nvSpPr>
      <dsp:spPr>
        <a:xfrm rot="2700000">
          <a:off x="4416375" y="619996"/>
          <a:ext cx="1642907" cy="1642907"/>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DF308-44E9-485B-B0B4-075AD1684BC2}">
      <dsp:nvSpPr>
        <dsp:cNvPr id="0" name=""/>
        <dsp:cNvSpPr/>
      </dsp:nvSpPr>
      <dsp:spPr>
        <a:xfrm>
          <a:off x="4478384" y="674886"/>
          <a:ext cx="1533684" cy="1533414"/>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Updates Aggregated</a:t>
          </a:r>
        </a:p>
      </dsp:txBody>
      <dsp:txXfrm>
        <a:off x="4697481" y="893987"/>
        <a:ext cx="1095488" cy="1095213"/>
      </dsp:txXfrm>
    </dsp:sp>
    <dsp:sp modelId="{49315F8A-0DF3-44F5-BA6C-85ECCA527669}">
      <dsp:nvSpPr>
        <dsp:cNvPr id="0" name=""/>
        <dsp:cNvSpPr/>
      </dsp:nvSpPr>
      <dsp:spPr>
        <a:xfrm rot="2700000">
          <a:off x="2725589" y="619996"/>
          <a:ext cx="1642907" cy="1642907"/>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F1791-4334-479D-BB86-C9D357B84580}">
      <dsp:nvSpPr>
        <dsp:cNvPr id="0" name=""/>
        <dsp:cNvSpPr/>
      </dsp:nvSpPr>
      <dsp:spPr>
        <a:xfrm>
          <a:off x="2780552" y="674886"/>
          <a:ext cx="1533684" cy="1533414"/>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Local Training</a:t>
          </a:r>
        </a:p>
      </dsp:txBody>
      <dsp:txXfrm>
        <a:off x="2999650" y="893987"/>
        <a:ext cx="1095488" cy="1095213"/>
      </dsp:txXfrm>
    </dsp:sp>
    <dsp:sp modelId="{6AF9F2A4-AF8D-4EA6-9D5D-41DF831D7446}">
      <dsp:nvSpPr>
        <dsp:cNvPr id="0" name=""/>
        <dsp:cNvSpPr/>
      </dsp:nvSpPr>
      <dsp:spPr>
        <a:xfrm rot="2700000">
          <a:off x="1027757" y="619996"/>
          <a:ext cx="1642907" cy="1642907"/>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53BF5-193B-443E-A95C-D8C9FA129B27}">
      <dsp:nvSpPr>
        <dsp:cNvPr id="0" name=""/>
        <dsp:cNvSpPr/>
      </dsp:nvSpPr>
      <dsp:spPr>
        <a:xfrm>
          <a:off x="1082721" y="674886"/>
          <a:ext cx="1533684" cy="1533414"/>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a:t>
          </a:r>
        </a:p>
      </dsp:txBody>
      <dsp:txXfrm>
        <a:off x="1301819" y="893987"/>
        <a:ext cx="1095488" cy="109521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0D4C5-BADD-477A-BAF2-1268C3A8E443}"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C86C6-3C9A-451B-B0A5-20FCCDB712E9}" type="slidenum">
              <a:rPr lang="en-US" smtClean="0"/>
              <a:t>‹#›</a:t>
            </a:fld>
            <a:endParaRPr lang="en-US"/>
          </a:p>
        </p:txBody>
      </p:sp>
    </p:spTree>
    <p:extLst>
      <p:ext uri="{BB962C8B-B14F-4D97-AF65-F5344CB8AC3E}">
        <p14:creationId xmlns:p14="http://schemas.microsoft.com/office/powerpoint/2010/main" val="18511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6FC4-B054-2DB2-BB61-D77BE4BE5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7D7B7-63C2-4786-80DB-1564523A2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A9D2A-3B99-6B8D-5EBC-81121977C611}"/>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4ED87FED-621E-DD80-8C26-05BE007EB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ED8ED-B9F7-5367-2C29-6984502FF3AE}"/>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33878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CCB2-CB18-B80B-C31B-7E49D4134F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BB179-7E84-3F07-3659-3AF8459310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98BB6-7EC8-74DB-AF5D-985ACF2AFC7A}"/>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5FED3317-A484-0BF5-22EB-6F12DFD94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144A3-FBB6-A6BB-F023-213B80D1180A}"/>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383858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FEF0B-828E-79C7-BCFC-7BBBAFC70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AAF61-2103-5521-68D4-4BA768CFA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31839-8E96-C8CC-1539-3628E5D868FE}"/>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A4B13546-1A6F-BC2D-87FA-FAAF22BB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F8780-2640-8849-1AA8-8A65488F83BD}"/>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412435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A88C-153A-E235-F698-7C028576E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9AE5A-FFCE-DE7E-79AC-07B06FDCAC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336FD-00F5-86D6-D14C-8E96A697825F}"/>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47D7B0AF-6D1F-F710-4EEC-1872C9E0C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F532F-00DE-672D-12BD-F21869E223F7}"/>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173962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3666-F5C1-C3B3-C180-5B338D525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4D007-E437-1A2A-9008-0AFCECB2D9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25C42-F9D2-F97B-9701-36FBF7178992}"/>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599D0872-A34A-7469-70A2-1408F9D4C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6BF9C-09F3-FA02-DDAE-D8F55CD784E2}"/>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291682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CAAE-AB9C-6CE2-73A2-E85C80FB1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9ED8B-74E5-379C-4E8C-DDF8F3C28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36732-FEBC-918D-8725-E5CF509DB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BB27BA-6F45-5469-D36C-EA72EF8223F3}"/>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6" name="Footer Placeholder 5">
            <a:extLst>
              <a:ext uri="{FF2B5EF4-FFF2-40B4-BE49-F238E27FC236}">
                <a16:creationId xmlns:a16="http://schemas.microsoft.com/office/drawing/2014/main" id="{CA81C9C7-5AC7-1021-6497-6A7C4542C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C87B1-12E7-C9CC-D7B3-573E9D7C198D}"/>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366833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FB6B-E929-CE6F-4477-32C03D850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DBBAC-A855-C340-9184-E8BDD5551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65E5B-9A78-4E82-15C9-BB1CCD354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F1348-FB8D-C530-6F62-8A84006F1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C05F2-87DA-ED9F-A974-31E151A13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7AF65-E66A-A7FC-1B92-C72C92D5EA21}"/>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8" name="Footer Placeholder 7">
            <a:extLst>
              <a:ext uri="{FF2B5EF4-FFF2-40B4-BE49-F238E27FC236}">
                <a16:creationId xmlns:a16="http://schemas.microsoft.com/office/drawing/2014/main" id="{F6AF5AF0-116E-339F-BD8D-5E3E581B9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FBC588-7A95-CD70-0B48-D0135B6D77D6}"/>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2964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650C-3B6E-B4B6-32CE-5A6D14273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E110A-61A0-BDE0-3877-EE6360C6D860}"/>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4" name="Footer Placeholder 3">
            <a:extLst>
              <a:ext uri="{FF2B5EF4-FFF2-40B4-BE49-F238E27FC236}">
                <a16:creationId xmlns:a16="http://schemas.microsoft.com/office/drawing/2014/main" id="{EC8058E6-78B1-9772-CB61-226E8DAC2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9E917-AC37-0B0E-7519-29F69AC32EE1}"/>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268519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17658-170E-8DED-A773-DAC545A9F9C9}"/>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3" name="Footer Placeholder 2">
            <a:extLst>
              <a:ext uri="{FF2B5EF4-FFF2-40B4-BE49-F238E27FC236}">
                <a16:creationId xmlns:a16="http://schemas.microsoft.com/office/drawing/2014/main" id="{0132183C-7E2C-51C3-B20B-B9C71751E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58F426-EA95-AE1D-ED22-EC390B51DE2F}"/>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8446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0957-CD77-9D31-D1D1-64CB38F54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7829C7-7031-52E8-7D4C-33BA7FD04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8AC971-3376-5189-EBD9-E7CFFA252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51AE0-84E9-8B86-EF88-6A6137963A44}"/>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6" name="Footer Placeholder 5">
            <a:extLst>
              <a:ext uri="{FF2B5EF4-FFF2-40B4-BE49-F238E27FC236}">
                <a16:creationId xmlns:a16="http://schemas.microsoft.com/office/drawing/2014/main" id="{CD1D13CB-57F7-47A4-665D-6ECC91981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5428A-73AB-C175-62B5-8CD3CBEC147E}"/>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11231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7A89-5A32-E5C9-D9CD-62E4AC720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F84F3-C3DE-2B40-625D-8971D9D66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8655B-7169-8DC6-32F9-E101AFBC7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9308F-FB5A-892D-849B-CE2867AAD8DE}"/>
              </a:ext>
            </a:extLst>
          </p:cNvPr>
          <p:cNvSpPr>
            <a:spLocks noGrp="1"/>
          </p:cNvSpPr>
          <p:nvPr>
            <p:ph type="dt" sz="half" idx="10"/>
          </p:nvPr>
        </p:nvSpPr>
        <p:spPr/>
        <p:txBody>
          <a:bodyPr/>
          <a:lstStyle/>
          <a:p>
            <a:fld id="{EC70908E-1E01-45EC-84D0-4694382940BA}" type="datetimeFigureOut">
              <a:rPr lang="en-US" smtClean="0"/>
              <a:t>9/26/2025</a:t>
            </a:fld>
            <a:endParaRPr lang="en-US"/>
          </a:p>
        </p:txBody>
      </p:sp>
      <p:sp>
        <p:nvSpPr>
          <p:cNvPr id="6" name="Footer Placeholder 5">
            <a:extLst>
              <a:ext uri="{FF2B5EF4-FFF2-40B4-BE49-F238E27FC236}">
                <a16:creationId xmlns:a16="http://schemas.microsoft.com/office/drawing/2014/main" id="{148E87EE-6DE4-04EE-E6B7-769C84C74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3EE13-7905-D055-31BE-6439BA5A0644}"/>
              </a:ext>
            </a:extLst>
          </p:cNvPr>
          <p:cNvSpPr>
            <a:spLocks noGrp="1"/>
          </p:cNvSpPr>
          <p:nvPr>
            <p:ph type="sldNum" sz="quarter" idx="12"/>
          </p:nvPr>
        </p:nvSpPr>
        <p:spPr/>
        <p:txBody>
          <a:bodyPr/>
          <a:lstStyle/>
          <a:p>
            <a:fld id="{A956042F-AD1E-4F62-8EDD-368602949B1E}" type="slidenum">
              <a:rPr lang="en-US" smtClean="0"/>
              <a:t>‹#›</a:t>
            </a:fld>
            <a:endParaRPr lang="en-US"/>
          </a:p>
        </p:txBody>
      </p:sp>
    </p:spTree>
    <p:extLst>
      <p:ext uri="{BB962C8B-B14F-4D97-AF65-F5344CB8AC3E}">
        <p14:creationId xmlns:p14="http://schemas.microsoft.com/office/powerpoint/2010/main" val="402210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143F4-ABA4-72A2-A3C8-CBDD06A23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8163F-04A8-D5FA-A37B-144AB0517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4EEE0-0B69-CA3C-B308-1F0B68F52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70908E-1E01-45EC-84D0-4694382940BA}" type="datetimeFigureOut">
              <a:rPr lang="en-US" smtClean="0"/>
              <a:t>9/26/2025</a:t>
            </a:fld>
            <a:endParaRPr lang="en-US"/>
          </a:p>
        </p:txBody>
      </p:sp>
      <p:sp>
        <p:nvSpPr>
          <p:cNvPr id="5" name="Footer Placeholder 4">
            <a:extLst>
              <a:ext uri="{FF2B5EF4-FFF2-40B4-BE49-F238E27FC236}">
                <a16:creationId xmlns:a16="http://schemas.microsoft.com/office/drawing/2014/main" id="{91402326-7650-028C-3B99-C29A848C8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FAF28-BDD7-39E1-2C20-B850CF736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56042F-AD1E-4F62-8EDD-368602949B1E}" type="slidenum">
              <a:rPr lang="en-US" smtClean="0"/>
              <a:t>‹#›</a:t>
            </a:fld>
            <a:endParaRPr lang="en-US"/>
          </a:p>
        </p:txBody>
      </p:sp>
    </p:spTree>
    <p:extLst>
      <p:ext uri="{BB962C8B-B14F-4D97-AF65-F5344CB8AC3E}">
        <p14:creationId xmlns:p14="http://schemas.microsoft.com/office/powerpoint/2010/main" val="370156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i.org/10.3390/electronics11172638" TargetMode="External"/><Relationship Id="rId4" Type="http://schemas.openxmlformats.org/officeDocument/2006/relationships/hyperlink" Target="https://www.crownpku.com/2019/03/13/A-Practical-Overview-of-Federated-Lear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90/electronics1104067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astercapital.com/content/Unlocking-the-Potential-of-Federated-Learning-with-FedModel.html"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F2E4-FB2B-ACB0-0A87-1DC88C161F51}"/>
              </a:ext>
            </a:extLst>
          </p:cNvPr>
          <p:cNvSpPr>
            <a:spLocks noGrp="1"/>
          </p:cNvSpPr>
          <p:nvPr>
            <p:ph type="ctrTitle"/>
          </p:nvPr>
        </p:nvSpPr>
        <p:spPr>
          <a:xfrm>
            <a:off x="1524000" y="2936761"/>
            <a:ext cx="9144000" cy="984477"/>
          </a:xfrm>
        </p:spPr>
        <p:txBody>
          <a:bodyPr/>
          <a:lstStyle/>
          <a:p>
            <a:r>
              <a:rPr lang="en-US" b="1" dirty="0"/>
              <a:t>Federated Learning</a:t>
            </a:r>
          </a:p>
        </p:txBody>
      </p:sp>
    </p:spTree>
    <p:extLst>
      <p:ext uri="{BB962C8B-B14F-4D97-AF65-F5344CB8AC3E}">
        <p14:creationId xmlns:p14="http://schemas.microsoft.com/office/powerpoint/2010/main" val="16857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98F0-F799-02FE-3E2D-589F5B98FDBB}"/>
              </a:ext>
            </a:extLst>
          </p:cNvPr>
          <p:cNvSpPr>
            <a:spLocks noGrp="1"/>
          </p:cNvSpPr>
          <p:nvPr>
            <p:ph type="title"/>
          </p:nvPr>
        </p:nvSpPr>
        <p:spPr/>
        <p:txBody>
          <a:bodyPr/>
          <a:lstStyle/>
          <a:p>
            <a:pPr algn="ctr"/>
            <a:r>
              <a:rPr lang="en-US" b="1" dirty="0"/>
              <a:t>Performance and Fairness Evaluation</a:t>
            </a:r>
          </a:p>
        </p:txBody>
      </p:sp>
      <p:sp>
        <p:nvSpPr>
          <p:cNvPr id="3" name="Content Placeholder 2">
            <a:extLst>
              <a:ext uri="{FF2B5EF4-FFF2-40B4-BE49-F238E27FC236}">
                <a16:creationId xmlns:a16="http://schemas.microsoft.com/office/drawing/2014/main" id="{DB792299-23B2-E30E-A1F5-4C8B4590533D}"/>
              </a:ext>
            </a:extLst>
          </p:cNvPr>
          <p:cNvSpPr>
            <a:spLocks noGrp="1"/>
          </p:cNvSpPr>
          <p:nvPr>
            <p:ph idx="1"/>
          </p:nvPr>
        </p:nvSpPr>
        <p:spPr/>
        <p:txBody>
          <a:bodyPr/>
          <a:lstStyle/>
          <a:p>
            <a:r>
              <a:rPr lang="en-US" dirty="0"/>
              <a:t>Matrices:</a:t>
            </a:r>
          </a:p>
          <a:p>
            <a:pPr lvl="3">
              <a:buFont typeface="Wingdings" panose="05000000000000000000" pitchFamily="2" charset="2"/>
              <a:buChar char="ü"/>
            </a:pPr>
            <a:r>
              <a:rPr lang="en-US" sz="2800" dirty="0"/>
              <a:t> Accuracy</a:t>
            </a:r>
          </a:p>
          <a:p>
            <a:pPr lvl="3">
              <a:buFont typeface="Wingdings" panose="05000000000000000000" pitchFamily="2" charset="2"/>
              <a:buChar char="ü"/>
            </a:pPr>
            <a:r>
              <a:rPr lang="en-US" sz="2800" dirty="0"/>
              <a:t> Latency</a:t>
            </a:r>
          </a:p>
          <a:p>
            <a:pPr lvl="3">
              <a:buFont typeface="Wingdings" panose="05000000000000000000" pitchFamily="2" charset="2"/>
              <a:buChar char="ü"/>
            </a:pPr>
            <a:r>
              <a:rPr lang="en-US" sz="2800" dirty="0"/>
              <a:t> Communication cost</a:t>
            </a:r>
          </a:p>
          <a:p>
            <a:pPr lvl="3">
              <a:buFont typeface="Wingdings" panose="05000000000000000000" pitchFamily="2" charset="2"/>
              <a:buChar char="ü"/>
            </a:pPr>
            <a:r>
              <a:rPr lang="en-US" sz="2800" dirty="0"/>
              <a:t> Fairness across clients</a:t>
            </a:r>
          </a:p>
          <a:p>
            <a:r>
              <a:rPr lang="en-US" dirty="0"/>
              <a:t>Bias detection and mitigation in decentralized datasets.</a:t>
            </a:r>
          </a:p>
        </p:txBody>
      </p:sp>
    </p:spTree>
    <p:extLst>
      <p:ext uri="{BB962C8B-B14F-4D97-AF65-F5344CB8AC3E}">
        <p14:creationId xmlns:p14="http://schemas.microsoft.com/office/powerpoint/2010/main" val="235156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A68C-59AB-EFA3-B8A4-137214D130E9}"/>
              </a:ext>
            </a:extLst>
          </p:cNvPr>
          <p:cNvSpPr>
            <a:spLocks noGrp="1"/>
          </p:cNvSpPr>
          <p:nvPr>
            <p:ph type="title"/>
          </p:nvPr>
        </p:nvSpPr>
        <p:spPr/>
        <p:txBody>
          <a:bodyPr/>
          <a:lstStyle/>
          <a:p>
            <a:pPr algn="ctr"/>
            <a:r>
              <a:rPr lang="en-US" b="1" dirty="0"/>
              <a:t>Advanced Topics and Research Directions</a:t>
            </a:r>
          </a:p>
        </p:txBody>
      </p:sp>
      <p:sp>
        <p:nvSpPr>
          <p:cNvPr id="3" name="Content Placeholder 2">
            <a:extLst>
              <a:ext uri="{FF2B5EF4-FFF2-40B4-BE49-F238E27FC236}">
                <a16:creationId xmlns:a16="http://schemas.microsoft.com/office/drawing/2014/main" id="{1215CD5C-C5C1-1EC5-85C7-339BFFD59055}"/>
              </a:ext>
            </a:extLst>
          </p:cNvPr>
          <p:cNvSpPr>
            <a:spLocks noGrp="1"/>
          </p:cNvSpPr>
          <p:nvPr>
            <p:ph idx="1"/>
          </p:nvPr>
        </p:nvSpPr>
        <p:spPr/>
        <p:txBody>
          <a:bodyPr/>
          <a:lstStyle/>
          <a:p>
            <a:r>
              <a:rPr lang="en-US" dirty="0"/>
              <a:t>Personalization and federated learning.</a:t>
            </a:r>
          </a:p>
          <a:p>
            <a:r>
              <a:rPr lang="en-US" dirty="0"/>
              <a:t>Robust federated learning under adversarial environments.</a:t>
            </a:r>
          </a:p>
          <a:p>
            <a:r>
              <a:rPr lang="en-US" dirty="0"/>
              <a:t>Scalability and system optimizations.</a:t>
            </a:r>
          </a:p>
          <a:p>
            <a:pPr marL="0" indent="0">
              <a:buNone/>
            </a:pPr>
            <a:br>
              <a:rPr lang="en-US" dirty="0"/>
            </a:br>
            <a:endParaRPr lang="en-US" dirty="0"/>
          </a:p>
        </p:txBody>
      </p:sp>
    </p:spTree>
    <p:extLst>
      <p:ext uri="{BB962C8B-B14F-4D97-AF65-F5344CB8AC3E}">
        <p14:creationId xmlns:p14="http://schemas.microsoft.com/office/powerpoint/2010/main" val="111097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67EA-6E56-56F3-31BC-9D037711A082}"/>
              </a:ext>
            </a:extLst>
          </p:cNvPr>
          <p:cNvSpPr>
            <a:spLocks noGrp="1"/>
          </p:cNvSpPr>
          <p:nvPr>
            <p:ph type="title"/>
          </p:nvPr>
        </p:nvSpPr>
        <p:spPr>
          <a:xfrm>
            <a:off x="876693" y="741391"/>
            <a:ext cx="3351679" cy="1616203"/>
          </a:xfrm>
        </p:spPr>
        <p:txBody>
          <a:bodyPr anchor="b">
            <a:normAutofit/>
          </a:bodyPr>
          <a:lstStyle/>
          <a:p>
            <a:r>
              <a:rPr lang="en-US" sz="3200" b="1"/>
              <a:t>Federated Learning Tools and Frameworks</a:t>
            </a:r>
          </a:p>
        </p:txBody>
      </p:sp>
      <p:sp>
        <p:nvSpPr>
          <p:cNvPr id="3" name="Content Placeholder 2">
            <a:extLst>
              <a:ext uri="{FF2B5EF4-FFF2-40B4-BE49-F238E27FC236}">
                <a16:creationId xmlns:a16="http://schemas.microsoft.com/office/drawing/2014/main" id="{3AAB198D-58C8-60F9-4613-C6136CC97210}"/>
              </a:ext>
            </a:extLst>
          </p:cNvPr>
          <p:cNvSpPr>
            <a:spLocks noGrp="1"/>
          </p:cNvSpPr>
          <p:nvPr>
            <p:ph idx="1"/>
          </p:nvPr>
        </p:nvSpPr>
        <p:spPr>
          <a:xfrm>
            <a:off x="876693" y="2533476"/>
            <a:ext cx="3351679" cy="3447832"/>
          </a:xfrm>
        </p:spPr>
        <p:txBody>
          <a:bodyPr anchor="t">
            <a:normAutofit/>
          </a:bodyPr>
          <a:lstStyle/>
          <a:p>
            <a:r>
              <a:rPr lang="en-US" sz="2000"/>
              <a:t>TensorFlow Federated</a:t>
            </a:r>
          </a:p>
          <a:p>
            <a:r>
              <a:rPr lang="en-US" sz="2000"/>
              <a:t>PySyft</a:t>
            </a:r>
          </a:p>
          <a:p>
            <a:r>
              <a:rPr lang="en-US" sz="2000"/>
              <a:t>OpenFL</a:t>
            </a:r>
          </a:p>
          <a:p>
            <a:pPr marL="0" indent="0">
              <a:buNone/>
            </a:pPr>
            <a:endParaRPr lang="en-US" sz="2000"/>
          </a:p>
        </p:txBody>
      </p:sp>
      <p:pic>
        <p:nvPicPr>
          <p:cNvPr id="4100" name="Picture 4" descr="Framework for Private Deep Learning ...">
            <a:extLst>
              <a:ext uri="{FF2B5EF4-FFF2-40B4-BE49-F238E27FC236}">
                <a16:creationId xmlns:a16="http://schemas.microsoft.com/office/drawing/2014/main" id="{2648291A-3893-AB2D-ED7C-E83AB5293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9696" b="1"/>
          <a:stretch>
            <a:fillRect/>
          </a:stretch>
        </p:blipFill>
        <p:spPr bwMode="auto">
          <a:xfrm>
            <a:off x="6467484" y="0"/>
            <a:ext cx="4245820" cy="2643549"/>
          </a:xfrm>
          <a:prstGeom prst="rect">
            <a:avLst/>
          </a:prstGeom>
          <a:noFill/>
          <a:extLst>
            <a:ext uri="{909E8E84-426E-40DD-AFC4-6F175D3DCCD1}">
              <a14:hiddenFill xmlns:a14="http://schemas.microsoft.com/office/drawing/2010/main">
                <a:solidFill>
                  <a:srgbClr val="FFFFFF"/>
                </a:solidFill>
              </a14:hiddenFill>
            </a:ext>
          </a:extLst>
        </p:spPr>
      </p:pic>
      <p:sp>
        <p:nvSpPr>
          <p:cNvPr id="4121" name="Rectangle 4120">
            <a:extLst>
              <a:ext uri="{FF2B5EF4-FFF2-40B4-BE49-F238E27FC236}">
                <a16:creationId xmlns:a16="http://schemas.microsoft.com/office/drawing/2014/main" id="{4DD35268-6FBE-0BCD-C050-3F804C7C5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068597" y="0"/>
            <a:ext cx="123401" cy="3290157"/>
          </a:xfrm>
          <a:prstGeom prst="rect">
            <a:avLst/>
          </a:prstGeom>
          <a:gradFill>
            <a:gsLst>
              <a:gs pos="20000">
                <a:schemeClr val="accent3">
                  <a:alpha val="0"/>
                </a:schemeClr>
              </a:gs>
              <a:gs pos="100000">
                <a:schemeClr val="accent3">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From Centralized Machine Learning to ...">
            <a:extLst>
              <a:ext uri="{FF2B5EF4-FFF2-40B4-BE49-F238E27FC236}">
                <a16:creationId xmlns:a16="http://schemas.microsoft.com/office/drawing/2014/main" id="{07B5D989-0A05-3F21-9F0D-9B433818E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66" r="14449"/>
          <a:stretch>
            <a:fillRect/>
          </a:stretch>
        </p:blipFill>
        <p:spPr bwMode="auto">
          <a:xfrm>
            <a:off x="4970826" y="2533476"/>
            <a:ext cx="3524828" cy="247918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ensorFlow Federated">
            <a:extLst>
              <a:ext uri="{FF2B5EF4-FFF2-40B4-BE49-F238E27FC236}">
                <a16:creationId xmlns:a16="http://schemas.microsoft.com/office/drawing/2014/main" id="{E5901168-A4C4-3C5C-90D3-D730EB231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630" r="9398" b="4"/>
          <a:stretch>
            <a:fillRect/>
          </a:stretch>
        </p:blipFill>
        <p:spPr bwMode="auto">
          <a:xfrm>
            <a:off x="8590394" y="3502126"/>
            <a:ext cx="3351679" cy="2479182"/>
          </a:xfrm>
          <a:prstGeom prst="rect">
            <a:avLst/>
          </a:prstGeom>
          <a:noFill/>
          <a:extLst>
            <a:ext uri="{909E8E84-426E-40DD-AFC4-6F175D3DCCD1}">
              <a14:hiddenFill xmlns:a14="http://schemas.microsoft.com/office/drawing/2010/main">
                <a:solidFill>
                  <a:srgbClr val="FFFFFF"/>
                </a:solidFill>
              </a14:hiddenFill>
            </a:ext>
          </a:extLst>
        </p:spPr>
      </p:pic>
      <p:grpSp>
        <p:nvGrpSpPr>
          <p:cNvPr id="4122" name="Group 4121">
            <a:extLst>
              <a:ext uri="{FF2B5EF4-FFF2-40B4-BE49-F238E27FC236}">
                <a16:creationId xmlns:a16="http://schemas.microsoft.com/office/drawing/2014/main" id="{F3A0B02E-2A29-A1CD-0D60-A9E1681AF3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4118" name="Rectangle 4117">
              <a:extLst>
                <a:ext uri="{FF2B5EF4-FFF2-40B4-BE49-F238E27FC236}">
                  <a16:creationId xmlns:a16="http://schemas.microsoft.com/office/drawing/2014/main" id="{DB760236-1E5E-7CEA-DCDD-21F3FB288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3" name="Rectangle 4122">
              <a:extLst>
                <a:ext uri="{FF2B5EF4-FFF2-40B4-BE49-F238E27FC236}">
                  <a16:creationId xmlns:a16="http://schemas.microsoft.com/office/drawing/2014/main" id="{30D6BAEE-FD58-F5B7-5CF3-A74EB385D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472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1F8DE-FD2B-4586-C84E-F8A9A26316D3}"/>
              </a:ext>
            </a:extLst>
          </p:cNvPr>
          <p:cNvSpPr>
            <a:spLocks noGrp="1"/>
          </p:cNvSpPr>
          <p:nvPr>
            <p:ph idx="1"/>
          </p:nvPr>
        </p:nvSpPr>
        <p:spPr>
          <a:xfrm>
            <a:off x="838200" y="1828801"/>
            <a:ext cx="10515600" cy="4503420"/>
          </a:xfrm>
        </p:spPr>
        <p:txBody>
          <a:bodyPr>
            <a:normAutofit/>
          </a:bodyPr>
          <a:lstStyle/>
          <a:p>
            <a:r>
              <a:rPr lang="en-US" dirty="0"/>
              <a:t>McMahan et al. (2017) proposed federated learning to train models across decentralized devices or servers holding local data without centrally aggregating it, thereby preserving privacy. This method is relevant for sensitive call center data distributed across locations.</a:t>
            </a:r>
          </a:p>
          <a:p>
            <a:r>
              <a:rPr lang="en-US" dirty="0"/>
              <a:t>Methodology: Local model updates are aggregated centrally, minimizing raw data exchanges.</a:t>
            </a:r>
          </a:p>
          <a:p>
            <a:r>
              <a:rPr lang="en-US" dirty="0"/>
              <a:t>Techniques used to enhance security:</a:t>
            </a:r>
          </a:p>
          <a:p>
            <a:pPr marL="1885950" lvl="3" indent="-514350">
              <a:buFont typeface="+mj-lt"/>
              <a:buAutoNum type="arabicPeriod"/>
            </a:pPr>
            <a:r>
              <a:rPr lang="en-US" sz="2800"/>
              <a:t>Differential privacy</a:t>
            </a:r>
            <a:endParaRPr lang="en-US" sz="2800" dirty="0"/>
          </a:p>
          <a:p>
            <a:pPr marL="1885950" lvl="3" indent="-514350">
              <a:buFont typeface="+mj-lt"/>
              <a:buAutoNum type="arabicPeriod"/>
            </a:pPr>
            <a:r>
              <a:rPr lang="en-US" sz="2800" dirty="0"/>
              <a:t>Secure aggregation</a:t>
            </a:r>
          </a:p>
        </p:txBody>
      </p:sp>
      <p:sp>
        <p:nvSpPr>
          <p:cNvPr id="4" name="Title 1">
            <a:extLst>
              <a:ext uri="{FF2B5EF4-FFF2-40B4-BE49-F238E27FC236}">
                <a16:creationId xmlns:a16="http://schemas.microsoft.com/office/drawing/2014/main" id="{1B74F07F-2445-6652-B8BE-D856948AA85F}"/>
              </a:ext>
            </a:extLst>
          </p:cNvPr>
          <p:cNvSpPr>
            <a:spLocks noGrp="1"/>
          </p:cNvSpPr>
          <p:nvPr>
            <p:ph type="title"/>
          </p:nvPr>
        </p:nvSpPr>
        <p:spPr>
          <a:xfrm>
            <a:off x="838200" y="365125"/>
            <a:ext cx="10515600" cy="1325563"/>
          </a:xfrm>
        </p:spPr>
        <p:txBody>
          <a:bodyPr/>
          <a:lstStyle/>
          <a:p>
            <a:pPr algn="ctr"/>
            <a:r>
              <a:rPr lang="en-US" b="1" dirty="0"/>
              <a:t>Case Study of Implementation</a:t>
            </a:r>
          </a:p>
        </p:txBody>
      </p:sp>
    </p:spTree>
    <p:extLst>
      <p:ext uri="{BB962C8B-B14F-4D97-AF65-F5344CB8AC3E}">
        <p14:creationId xmlns:p14="http://schemas.microsoft.com/office/powerpoint/2010/main" val="373549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F14A4-C4DE-FCDB-179B-8785CE070278}"/>
              </a:ext>
            </a:extLst>
          </p:cNvPr>
          <p:cNvSpPr>
            <a:spLocks noGrp="1"/>
          </p:cNvSpPr>
          <p:nvPr>
            <p:ph idx="1"/>
          </p:nvPr>
        </p:nvSpPr>
        <p:spPr>
          <a:xfrm>
            <a:off x="838200" y="1383030"/>
            <a:ext cx="10515600" cy="4091940"/>
          </a:xfrm>
        </p:spPr>
        <p:txBody>
          <a:bodyPr>
            <a:normAutofit/>
          </a:bodyPr>
          <a:lstStyle/>
          <a:p>
            <a:r>
              <a:rPr lang="en-US" dirty="0"/>
              <a:t>Results: Effective decentralized training with privacy guarantees, though challenged by heterogeneous data and communication overhead.</a:t>
            </a:r>
          </a:p>
          <a:p>
            <a:r>
              <a:rPr lang="en-US" dirty="0"/>
              <a:t>Limitation: Model convergence and system complexity.</a:t>
            </a:r>
          </a:p>
          <a:p>
            <a:r>
              <a:rPr lang="en-US" dirty="0"/>
              <a:t>Reference: McMahan, B., Moore, E., Ramage, D., Hampson, S., &amp; y </a:t>
            </a:r>
            <a:r>
              <a:rPr lang="en-US" dirty="0" err="1"/>
              <a:t>Arcas</a:t>
            </a:r>
            <a:r>
              <a:rPr lang="en-US" dirty="0"/>
              <a:t>, B. A. (207). Communication-Efficient Learning of Deep Networks from Decentralized Data. </a:t>
            </a:r>
            <a:r>
              <a:rPr lang="en-US" i="1" dirty="0"/>
              <a:t>In Proceedings of the 20th International Conference on Artificial Intelligence and Statistics (AISTATS).</a:t>
            </a:r>
            <a:endParaRPr lang="en-US" dirty="0"/>
          </a:p>
        </p:txBody>
      </p:sp>
    </p:spTree>
    <p:extLst>
      <p:ext uri="{BB962C8B-B14F-4D97-AF65-F5344CB8AC3E}">
        <p14:creationId xmlns:p14="http://schemas.microsoft.com/office/powerpoint/2010/main" val="6568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AF9C-637F-D40D-4D6B-4CBCF7719528}"/>
              </a:ext>
            </a:extLst>
          </p:cNvPr>
          <p:cNvSpPr>
            <a:spLocks noGrp="1"/>
          </p:cNvSpPr>
          <p:nvPr>
            <p:ph type="title"/>
          </p:nvPr>
        </p:nvSpPr>
        <p:spPr/>
        <p:txBody>
          <a:bodyPr/>
          <a:lstStyle/>
          <a:p>
            <a:pPr algn="ctr"/>
            <a:r>
              <a:rPr lang="en-US" b="1" dirty="0"/>
              <a:t>Introduction to Federated Learning (FL)</a:t>
            </a:r>
          </a:p>
        </p:txBody>
      </p:sp>
      <p:sp>
        <p:nvSpPr>
          <p:cNvPr id="3" name="Content Placeholder 2">
            <a:extLst>
              <a:ext uri="{FF2B5EF4-FFF2-40B4-BE49-F238E27FC236}">
                <a16:creationId xmlns:a16="http://schemas.microsoft.com/office/drawing/2014/main" id="{59620566-25A9-F586-C6E7-768705D60275}"/>
              </a:ext>
            </a:extLst>
          </p:cNvPr>
          <p:cNvSpPr>
            <a:spLocks noGrp="1"/>
          </p:cNvSpPr>
          <p:nvPr>
            <p:ph idx="1"/>
          </p:nvPr>
        </p:nvSpPr>
        <p:spPr/>
        <p:txBody>
          <a:bodyPr/>
          <a:lstStyle/>
          <a:p>
            <a:r>
              <a:rPr lang="en-US" dirty="0"/>
              <a:t>Collaborative machine learning where data remains decentralized on client devices.</a:t>
            </a:r>
          </a:p>
          <a:p>
            <a:r>
              <a:rPr lang="en-US" dirty="0"/>
              <a:t>Privacy, data security, regulation compliance</a:t>
            </a:r>
          </a:p>
        </p:txBody>
      </p:sp>
    </p:spTree>
    <p:extLst>
      <p:ext uri="{BB962C8B-B14F-4D97-AF65-F5344CB8AC3E}">
        <p14:creationId xmlns:p14="http://schemas.microsoft.com/office/powerpoint/2010/main" val="361092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2628-7892-01D5-A71E-1CA1980AA33A}"/>
              </a:ext>
            </a:extLst>
          </p:cNvPr>
          <p:cNvSpPr>
            <a:spLocks noGrp="1"/>
          </p:cNvSpPr>
          <p:nvPr>
            <p:ph type="title"/>
          </p:nvPr>
        </p:nvSpPr>
        <p:spPr/>
        <p:txBody>
          <a:bodyPr/>
          <a:lstStyle/>
          <a:p>
            <a:pPr algn="ctr"/>
            <a:r>
              <a:rPr lang="en-US" b="1" dirty="0"/>
              <a:t>FL vs Traditional Centralized Learning</a:t>
            </a:r>
          </a:p>
        </p:txBody>
      </p:sp>
      <p:sp>
        <p:nvSpPr>
          <p:cNvPr id="3" name="Content Placeholder 2">
            <a:extLst>
              <a:ext uri="{FF2B5EF4-FFF2-40B4-BE49-F238E27FC236}">
                <a16:creationId xmlns:a16="http://schemas.microsoft.com/office/drawing/2014/main" id="{1EF2027E-381A-682C-B8C2-0E311F7F9F6C}"/>
              </a:ext>
            </a:extLst>
          </p:cNvPr>
          <p:cNvSpPr>
            <a:spLocks noGrp="1"/>
          </p:cNvSpPr>
          <p:nvPr>
            <p:ph idx="1"/>
          </p:nvPr>
        </p:nvSpPr>
        <p:spPr/>
        <p:txBody>
          <a:bodyPr/>
          <a:lstStyle/>
          <a:p>
            <a:r>
              <a:rPr lang="en-US" dirty="0"/>
              <a:t>Compare centralized data collection vs decentralized training.</a:t>
            </a:r>
          </a:p>
          <a:p>
            <a:pPr marL="0" indent="0">
              <a:buNone/>
            </a:pPr>
            <a:endParaRPr lang="en-US" dirty="0"/>
          </a:p>
          <a:p>
            <a:r>
              <a:rPr lang="en-US" dirty="0"/>
              <a:t>Benefits: </a:t>
            </a:r>
          </a:p>
          <a:p>
            <a:pPr lvl="1">
              <a:buFont typeface="Wingdings" panose="05000000000000000000" pitchFamily="2" charset="2"/>
              <a:buChar char="ü"/>
            </a:pPr>
            <a:r>
              <a:rPr lang="en-US" sz="2800" dirty="0"/>
              <a:t> Privacy preservation</a:t>
            </a:r>
          </a:p>
          <a:p>
            <a:pPr lvl="1">
              <a:buFont typeface="Wingdings" panose="05000000000000000000" pitchFamily="2" charset="2"/>
              <a:buChar char="ü"/>
            </a:pPr>
            <a:r>
              <a:rPr lang="en-US" sz="2800" dirty="0"/>
              <a:t> Reduced Latency</a:t>
            </a:r>
          </a:p>
          <a:p>
            <a:pPr lvl="1">
              <a:buFont typeface="Wingdings" panose="05000000000000000000" pitchFamily="2" charset="2"/>
              <a:buChar char="ü"/>
            </a:pPr>
            <a:r>
              <a:rPr lang="en-US" sz="2800" dirty="0"/>
              <a:t> Bandwidth efficiency</a:t>
            </a:r>
          </a:p>
        </p:txBody>
      </p:sp>
    </p:spTree>
    <p:extLst>
      <p:ext uri="{BB962C8B-B14F-4D97-AF65-F5344CB8AC3E}">
        <p14:creationId xmlns:p14="http://schemas.microsoft.com/office/powerpoint/2010/main" val="34163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58AC-CB57-71FC-5476-D75BD3282FE6}"/>
              </a:ext>
            </a:extLst>
          </p:cNvPr>
          <p:cNvSpPr>
            <a:spLocks noGrp="1"/>
          </p:cNvSpPr>
          <p:nvPr>
            <p:ph type="title"/>
          </p:nvPr>
        </p:nvSpPr>
        <p:spPr/>
        <p:txBody>
          <a:bodyPr/>
          <a:lstStyle/>
          <a:p>
            <a:pPr algn="ctr"/>
            <a:r>
              <a:rPr lang="en-US" b="1" dirty="0"/>
              <a:t>Core Architecture of FL</a:t>
            </a:r>
          </a:p>
        </p:txBody>
      </p:sp>
      <p:sp>
        <p:nvSpPr>
          <p:cNvPr id="3" name="Content Placeholder 2">
            <a:extLst>
              <a:ext uri="{FF2B5EF4-FFF2-40B4-BE49-F238E27FC236}">
                <a16:creationId xmlns:a16="http://schemas.microsoft.com/office/drawing/2014/main" id="{4D4C8312-78E5-68D9-9B5C-90B7F476CC15}"/>
              </a:ext>
            </a:extLst>
          </p:cNvPr>
          <p:cNvSpPr>
            <a:spLocks noGrp="1"/>
          </p:cNvSpPr>
          <p:nvPr>
            <p:ph idx="1"/>
          </p:nvPr>
        </p:nvSpPr>
        <p:spPr/>
        <p:txBody>
          <a:bodyPr>
            <a:normAutofit/>
          </a:bodyPr>
          <a:lstStyle/>
          <a:p>
            <a:r>
              <a:rPr lang="en-US" dirty="0"/>
              <a:t>Components: </a:t>
            </a:r>
          </a:p>
          <a:p>
            <a:pPr lvl="2">
              <a:buFont typeface="Wingdings" panose="05000000000000000000" pitchFamily="2" charset="2"/>
              <a:buChar char="ü"/>
            </a:pPr>
            <a:r>
              <a:rPr lang="en-US" sz="2800" dirty="0"/>
              <a:t>Clients</a:t>
            </a:r>
          </a:p>
          <a:p>
            <a:pPr lvl="2">
              <a:buFont typeface="Wingdings" panose="05000000000000000000" pitchFamily="2" charset="2"/>
              <a:buChar char="ü"/>
            </a:pPr>
            <a:r>
              <a:rPr lang="en-US" sz="2800" dirty="0"/>
              <a:t>Central Server</a:t>
            </a:r>
          </a:p>
          <a:p>
            <a:r>
              <a:rPr lang="en-US" dirty="0"/>
              <a:t>Workflow:</a:t>
            </a:r>
            <a:endParaRPr lang="en-US" sz="2800" dirty="0"/>
          </a:p>
        </p:txBody>
      </p:sp>
      <p:graphicFrame>
        <p:nvGraphicFramePr>
          <p:cNvPr id="4" name="Diagram 3">
            <a:extLst>
              <a:ext uri="{FF2B5EF4-FFF2-40B4-BE49-F238E27FC236}">
                <a16:creationId xmlns:a16="http://schemas.microsoft.com/office/drawing/2014/main" id="{C8397688-F969-2602-7E23-151CA4FA2988}"/>
              </a:ext>
            </a:extLst>
          </p:cNvPr>
          <p:cNvGraphicFramePr/>
          <p:nvPr>
            <p:extLst>
              <p:ext uri="{D42A27DB-BD31-4B8C-83A1-F6EECF244321}">
                <p14:modId xmlns:p14="http://schemas.microsoft.com/office/powerpoint/2010/main" val="757923422"/>
              </p:ext>
            </p:extLst>
          </p:nvPr>
        </p:nvGraphicFramePr>
        <p:xfrm>
          <a:off x="1870177" y="3294063"/>
          <a:ext cx="8451646" cy="288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83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086520-F8F4-BF9E-4AFE-13B906DA5A51}"/>
              </a:ext>
            </a:extLst>
          </p:cNvPr>
          <p:cNvSpPr>
            <a:spLocks noGrp="1"/>
          </p:cNvSpPr>
          <p:nvPr>
            <p:ph type="title"/>
          </p:nvPr>
        </p:nvSpPr>
        <p:spPr>
          <a:xfrm>
            <a:off x="598932" y="250371"/>
            <a:ext cx="4343400" cy="1929384"/>
          </a:xfrm>
        </p:spPr>
        <p:txBody>
          <a:bodyPr anchor="ctr">
            <a:normAutofit/>
          </a:bodyPr>
          <a:lstStyle/>
          <a:p>
            <a:r>
              <a:rPr lang="en-US" b="1" dirty="0"/>
              <a:t>Types of Federated Learning</a:t>
            </a:r>
          </a:p>
        </p:txBody>
      </p:sp>
      <p:sp>
        <p:nvSpPr>
          <p:cNvPr id="513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24D0A7-E03D-181F-EBAF-936FB26EA245}"/>
              </a:ext>
            </a:extLst>
          </p:cNvPr>
          <p:cNvSpPr>
            <a:spLocks noGrp="1"/>
          </p:cNvSpPr>
          <p:nvPr>
            <p:ph idx="1"/>
          </p:nvPr>
        </p:nvSpPr>
        <p:spPr>
          <a:xfrm>
            <a:off x="5541263" y="457200"/>
            <a:ext cx="6007608" cy="1929384"/>
          </a:xfrm>
        </p:spPr>
        <p:txBody>
          <a:bodyPr anchor="ctr">
            <a:normAutofit/>
          </a:bodyPr>
          <a:lstStyle/>
          <a:p>
            <a:r>
              <a:rPr lang="en-US" sz="2200"/>
              <a:t>Horizontal FL</a:t>
            </a:r>
          </a:p>
          <a:p>
            <a:r>
              <a:rPr lang="en-US" sz="2200"/>
              <a:t>Vertical FL</a:t>
            </a:r>
          </a:p>
          <a:p>
            <a:r>
              <a:rPr lang="en-US" sz="2200"/>
              <a:t>Federated Transfer Learning</a:t>
            </a:r>
          </a:p>
          <a:p>
            <a:endParaRPr lang="en-US" sz="2200"/>
          </a:p>
        </p:txBody>
      </p:sp>
      <p:pic>
        <p:nvPicPr>
          <p:cNvPr id="5124" name="Picture 4" descr="Training Vision Transformers in Federated Learning with Limited Edge-Device  Resources">
            <a:extLst>
              <a:ext uri="{FF2B5EF4-FFF2-40B4-BE49-F238E27FC236}">
                <a16:creationId xmlns:a16="http://schemas.microsoft.com/office/drawing/2014/main" id="{AC6A0AF6-5519-47E3-E5E5-4F127E8671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9392" y="2386584"/>
            <a:ext cx="4423318" cy="367893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 Practical Overview of Federated Learning">
            <a:extLst>
              <a:ext uri="{FF2B5EF4-FFF2-40B4-BE49-F238E27FC236}">
                <a16:creationId xmlns:a16="http://schemas.microsoft.com/office/drawing/2014/main" id="{A71C71A6-35E8-427F-32BD-D2918B6210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5" y="2736509"/>
            <a:ext cx="5468112" cy="20095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219138-8907-5BF8-EE49-DB1891CFE190}"/>
              </a:ext>
            </a:extLst>
          </p:cNvPr>
          <p:cNvSpPr txBox="1"/>
          <p:nvPr/>
        </p:nvSpPr>
        <p:spPr>
          <a:xfrm>
            <a:off x="6254495" y="4907649"/>
            <a:ext cx="5468113" cy="461665"/>
          </a:xfrm>
          <a:prstGeom prst="rect">
            <a:avLst/>
          </a:prstGeom>
          <a:noFill/>
        </p:spPr>
        <p:txBody>
          <a:bodyPr wrap="square" rtlCol="0">
            <a:spAutoFit/>
          </a:bodyPr>
          <a:lstStyle/>
          <a:p>
            <a:r>
              <a:rPr lang="en-US" sz="1200" dirty="0"/>
              <a:t>Source: </a:t>
            </a:r>
            <a:r>
              <a:rPr lang="en-US" sz="1200" dirty="0">
                <a:hlinkClick r:id="rId4"/>
              </a:rPr>
              <a:t>https://www.crownpku.com/2019/03/13/A-Practical-Overview-of-Federated-Learning.html</a:t>
            </a:r>
            <a:endParaRPr lang="en-US" sz="1200" dirty="0"/>
          </a:p>
        </p:txBody>
      </p:sp>
      <p:sp>
        <p:nvSpPr>
          <p:cNvPr id="5" name="TextBox 4">
            <a:extLst>
              <a:ext uri="{FF2B5EF4-FFF2-40B4-BE49-F238E27FC236}">
                <a16:creationId xmlns:a16="http://schemas.microsoft.com/office/drawing/2014/main" id="{C4839076-88A9-F5FC-668B-99C99CC2CE15}"/>
              </a:ext>
            </a:extLst>
          </p:cNvPr>
          <p:cNvSpPr txBox="1"/>
          <p:nvPr/>
        </p:nvSpPr>
        <p:spPr>
          <a:xfrm>
            <a:off x="469392" y="6077634"/>
            <a:ext cx="4864237" cy="646331"/>
          </a:xfrm>
          <a:prstGeom prst="rect">
            <a:avLst/>
          </a:prstGeom>
          <a:noFill/>
        </p:spPr>
        <p:txBody>
          <a:bodyPr wrap="square" rtlCol="0">
            <a:spAutoFit/>
          </a:bodyPr>
          <a:lstStyle/>
          <a:p>
            <a:r>
              <a:rPr lang="en-US" sz="1200" dirty="0"/>
              <a:t>Tao, J., Gao, Z., &amp; Guo, Z. (2022). Training vision transformers in federated learning with limited edge-device resources. </a:t>
            </a:r>
            <a:r>
              <a:rPr lang="en-US" sz="1200" i="1" dirty="0"/>
              <a:t>Electronics, 11</a:t>
            </a:r>
            <a:r>
              <a:rPr lang="en-US" sz="1200" dirty="0"/>
              <a:t>(17), 2638. </a:t>
            </a:r>
            <a:r>
              <a:rPr lang="en-US" sz="1200" dirty="0">
                <a:hlinkClick r:id="rId5"/>
              </a:rPr>
              <a:t>https://doi.org/10.3390/electronics11172638</a:t>
            </a:r>
            <a:endParaRPr lang="en-US" sz="1200" dirty="0"/>
          </a:p>
        </p:txBody>
      </p:sp>
    </p:spTree>
    <p:extLst>
      <p:ext uri="{BB962C8B-B14F-4D97-AF65-F5344CB8AC3E}">
        <p14:creationId xmlns:p14="http://schemas.microsoft.com/office/powerpoint/2010/main" val="424328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7A17-FE6E-B1A7-F538-F71AFEEAEA64}"/>
              </a:ext>
            </a:extLst>
          </p:cNvPr>
          <p:cNvSpPr>
            <a:spLocks noGrp="1"/>
          </p:cNvSpPr>
          <p:nvPr>
            <p:ph type="title"/>
          </p:nvPr>
        </p:nvSpPr>
        <p:spPr/>
        <p:txBody>
          <a:bodyPr/>
          <a:lstStyle/>
          <a:p>
            <a:pPr algn="ctr"/>
            <a:r>
              <a:rPr lang="en-US" b="1" dirty="0"/>
              <a:t>Federated Optimizing Algorithms </a:t>
            </a:r>
          </a:p>
        </p:txBody>
      </p:sp>
      <p:sp>
        <p:nvSpPr>
          <p:cNvPr id="3" name="Content Placeholder 2">
            <a:extLst>
              <a:ext uri="{FF2B5EF4-FFF2-40B4-BE49-F238E27FC236}">
                <a16:creationId xmlns:a16="http://schemas.microsoft.com/office/drawing/2014/main" id="{EE1B3312-D4D8-508D-AD20-8C604FC889F0}"/>
              </a:ext>
            </a:extLst>
          </p:cNvPr>
          <p:cNvSpPr>
            <a:spLocks noGrp="1"/>
          </p:cNvSpPr>
          <p:nvPr>
            <p:ph idx="1"/>
          </p:nvPr>
        </p:nvSpPr>
        <p:spPr/>
        <p:txBody>
          <a:bodyPr/>
          <a:lstStyle/>
          <a:p>
            <a:r>
              <a:rPr lang="en-US" dirty="0"/>
              <a:t>Federated Averaging basics</a:t>
            </a:r>
          </a:p>
          <a:p>
            <a:r>
              <a:rPr lang="en-US" dirty="0"/>
              <a:t>Variations and improvements</a:t>
            </a:r>
          </a:p>
          <a:p>
            <a:r>
              <a:rPr lang="en-US" dirty="0"/>
              <a:t>Challenges with no – IID data and communication efficiency</a:t>
            </a:r>
          </a:p>
          <a:p>
            <a:pPr marL="0" indent="0">
              <a:buNone/>
            </a:pPr>
            <a:endParaRPr lang="en-US" dirty="0"/>
          </a:p>
        </p:txBody>
      </p:sp>
    </p:spTree>
    <p:extLst>
      <p:ext uri="{BB962C8B-B14F-4D97-AF65-F5344CB8AC3E}">
        <p14:creationId xmlns:p14="http://schemas.microsoft.com/office/powerpoint/2010/main" val="403857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C0AF-259E-290F-E983-AB77035E0566}"/>
              </a:ext>
            </a:extLst>
          </p:cNvPr>
          <p:cNvSpPr>
            <a:spLocks noGrp="1"/>
          </p:cNvSpPr>
          <p:nvPr>
            <p:ph type="title"/>
          </p:nvPr>
        </p:nvSpPr>
        <p:spPr/>
        <p:txBody>
          <a:bodyPr/>
          <a:lstStyle/>
          <a:p>
            <a:pPr algn="ctr"/>
            <a:r>
              <a:rPr lang="en-US" b="1" dirty="0"/>
              <a:t>Privacy and Security Measures</a:t>
            </a:r>
          </a:p>
        </p:txBody>
      </p:sp>
      <p:sp>
        <p:nvSpPr>
          <p:cNvPr id="3" name="Content Placeholder 2">
            <a:extLst>
              <a:ext uri="{FF2B5EF4-FFF2-40B4-BE49-F238E27FC236}">
                <a16:creationId xmlns:a16="http://schemas.microsoft.com/office/drawing/2014/main" id="{C28B17BC-F427-30BF-FA2D-1E0B52CE84CD}"/>
              </a:ext>
            </a:extLst>
          </p:cNvPr>
          <p:cNvSpPr>
            <a:spLocks noGrp="1"/>
          </p:cNvSpPr>
          <p:nvPr>
            <p:ph idx="1"/>
          </p:nvPr>
        </p:nvSpPr>
        <p:spPr/>
        <p:txBody>
          <a:bodyPr/>
          <a:lstStyle/>
          <a:p>
            <a:r>
              <a:rPr lang="en-US" dirty="0"/>
              <a:t>Techniques: </a:t>
            </a:r>
          </a:p>
          <a:p>
            <a:pPr lvl="2">
              <a:buFont typeface="Wingdings" panose="05000000000000000000" pitchFamily="2" charset="2"/>
              <a:buChar char="ü"/>
            </a:pPr>
            <a:r>
              <a:rPr lang="en-US" sz="2800" dirty="0"/>
              <a:t> Differential Privacy </a:t>
            </a:r>
          </a:p>
          <a:p>
            <a:pPr lvl="2">
              <a:buFont typeface="Wingdings" panose="05000000000000000000" pitchFamily="2" charset="2"/>
              <a:buChar char="ü"/>
            </a:pPr>
            <a:r>
              <a:rPr lang="en-US" sz="2800" dirty="0"/>
              <a:t> Secure Multiparty Computation</a:t>
            </a:r>
          </a:p>
          <a:p>
            <a:pPr lvl="2">
              <a:buFont typeface="Wingdings" panose="05000000000000000000" pitchFamily="2" charset="2"/>
              <a:buChar char="ü"/>
            </a:pPr>
            <a:r>
              <a:rPr lang="en-US" sz="2800" dirty="0"/>
              <a:t> Homomorphic Encryption</a:t>
            </a:r>
          </a:p>
          <a:p>
            <a:r>
              <a:rPr lang="en-US" dirty="0"/>
              <a:t>Preventing data leaks via only sharing model updates</a:t>
            </a:r>
          </a:p>
        </p:txBody>
      </p:sp>
    </p:spTree>
    <p:extLst>
      <p:ext uri="{BB962C8B-B14F-4D97-AF65-F5344CB8AC3E}">
        <p14:creationId xmlns:p14="http://schemas.microsoft.com/office/powerpoint/2010/main" val="90254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5ED1-4B35-3B16-01B4-16A7F66A3611}"/>
              </a:ext>
            </a:extLst>
          </p:cNvPr>
          <p:cNvSpPr>
            <a:spLocks noGrp="1"/>
          </p:cNvSpPr>
          <p:nvPr>
            <p:ph type="title"/>
          </p:nvPr>
        </p:nvSpPr>
        <p:spPr/>
        <p:txBody>
          <a:bodyPr/>
          <a:lstStyle/>
          <a:p>
            <a:pPr algn="ctr"/>
            <a:r>
              <a:rPr lang="en-US" b="1" dirty="0"/>
              <a:t>Challenges in Federated Learning</a:t>
            </a:r>
          </a:p>
        </p:txBody>
      </p:sp>
      <p:sp>
        <p:nvSpPr>
          <p:cNvPr id="3" name="Content Placeholder 2">
            <a:extLst>
              <a:ext uri="{FF2B5EF4-FFF2-40B4-BE49-F238E27FC236}">
                <a16:creationId xmlns:a16="http://schemas.microsoft.com/office/drawing/2014/main" id="{E4757363-DC96-F5D8-31F7-9AF6E5D4FC23}"/>
              </a:ext>
            </a:extLst>
          </p:cNvPr>
          <p:cNvSpPr>
            <a:spLocks noGrp="1"/>
          </p:cNvSpPr>
          <p:nvPr>
            <p:ph idx="1"/>
          </p:nvPr>
        </p:nvSpPr>
        <p:spPr>
          <a:xfrm>
            <a:off x="425245" y="2177751"/>
            <a:ext cx="5861356" cy="2880945"/>
          </a:xfrm>
        </p:spPr>
        <p:txBody>
          <a:bodyPr>
            <a:noAutofit/>
          </a:bodyPr>
          <a:lstStyle/>
          <a:p>
            <a:r>
              <a:rPr lang="en-US" dirty="0"/>
              <a:t>Data heterogeneity (non-IID)</a:t>
            </a:r>
          </a:p>
          <a:p>
            <a:r>
              <a:rPr lang="en-US" dirty="0"/>
              <a:t>Communication overhead</a:t>
            </a:r>
          </a:p>
          <a:p>
            <a:r>
              <a:rPr lang="en-US" dirty="0"/>
              <a:t>Client dropouts and unreliable connections</a:t>
            </a:r>
          </a:p>
          <a:p>
            <a:r>
              <a:rPr lang="en-US" dirty="0"/>
              <a:t>Security risks and adversarial attacks</a:t>
            </a:r>
          </a:p>
          <a:p>
            <a:pPr marL="0" indent="0">
              <a:buNone/>
            </a:pPr>
            <a:endParaRPr lang="en-US" dirty="0"/>
          </a:p>
        </p:txBody>
      </p:sp>
      <p:pic>
        <p:nvPicPr>
          <p:cNvPr id="2050" name="Picture 2" descr="Applications of Federated Learning; Taxonomy, Challenges, and Research  Trends">
            <a:extLst>
              <a:ext uri="{FF2B5EF4-FFF2-40B4-BE49-F238E27FC236}">
                <a16:creationId xmlns:a16="http://schemas.microsoft.com/office/drawing/2014/main" id="{A6ED804A-69AE-4682-333F-0C7961DE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601" y="1533831"/>
            <a:ext cx="4519462" cy="4223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99CAAB-FC60-4B0F-B626-DB7CE553E830}"/>
              </a:ext>
            </a:extLst>
          </p:cNvPr>
          <p:cNvSpPr txBox="1"/>
          <p:nvPr/>
        </p:nvSpPr>
        <p:spPr>
          <a:xfrm>
            <a:off x="6286601" y="5846544"/>
            <a:ext cx="5651444" cy="646331"/>
          </a:xfrm>
          <a:prstGeom prst="rect">
            <a:avLst/>
          </a:prstGeom>
          <a:noFill/>
        </p:spPr>
        <p:txBody>
          <a:bodyPr wrap="square" rtlCol="0">
            <a:spAutoFit/>
          </a:bodyPr>
          <a:lstStyle/>
          <a:p>
            <a:r>
              <a:rPr lang="en-US" sz="1200" dirty="0"/>
              <a:t>Shaheen, M., Farooq, M. S., Umer, T., &amp; Kim, B.-S. (2022). Applications of federated learning; taxonomy, challenges, and research trends. </a:t>
            </a:r>
            <a:r>
              <a:rPr lang="en-US" sz="1200" i="1" dirty="0"/>
              <a:t>Electronics, 11</a:t>
            </a:r>
            <a:r>
              <a:rPr lang="en-US" sz="1200" dirty="0"/>
              <a:t>(4), 670. </a:t>
            </a:r>
            <a:r>
              <a:rPr lang="en-US" sz="1200" dirty="0">
                <a:hlinkClick r:id="rId3"/>
              </a:rPr>
              <a:t>https://doi.org/10.3390/electronics11040670</a:t>
            </a:r>
            <a:endParaRPr lang="en-US" sz="1200" dirty="0"/>
          </a:p>
        </p:txBody>
      </p:sp>
    </p:spTree>
    <p:extLst>
      <p:ext uri="{BB962C8B-B14F-4D97-AF65-F5344CB8AC3E}">
        <p14:creationId xmlns:p14="http://schemas.microsoft.com/office/powerpoint/2010/main" val="229531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17A14-761F-7C0C-477E-20AC85EB8275}"/>
              </a:ext>
            </a:extLst>
          </p:cNvPr>
          <p:cNvSpPr>
            <a:spLocks noGrp="1"/>
          </p:cNvSpPr>
          <p:nvPr>
            <p:ph sz="half" idx="1"/>
          </p:nvPr>
        </p:nvSpPr>
        <p:spPr>
          <a:xfrm>
            <a:off x="427703" y="1825625"/>
            <a:ext cx="6000134" cy="3793510"/>
          </a:xfrm>
        </p:spPr>
        <p:txBody>
          <a:bodyPr>
            <a:normAutofit lnSpcReduction="10000"/>
          </a:bodyPr>
          <a:lstStyle/>
          <a:p>
            <a:r>
              <a:rPr lang="en-US" dirty="0"/>
              <a:t>Healthcare: collaborative disease prediction without sharing patient data.</a:t>
            </a:r>
          </a:p>
          <a:p>
            <a:r>
              <a:rPr lang="en-US" dirty="0"/>
              <a:t>Finance: fraud detection across banks without exposing customer data.</a:t>
            </a:r>
          </a:p>
          <a:p>
            <a:r>
              <a:rPr lang="en-US" dirty="0"/>
              <a:t>IoT and mobile devices: personalized keyboard prediction, voice recognition.</a:t>
            </a:r>
          </a:p>
          <a:p>
            <a:pPr marL="0" indent="0">
              <a:buNone/>
            </a:pPr>
            <a:endParaRPr lang="en-US" dirty="0"/>
          </a:p>
        </p:txBody>
      </p:sp>
      <p:sp>
        <p:nvSpPr>
          <p:cNvPr id="5" name="Title 1">
            <a:extLst>
              <a:ext uri="{FF2B5EF4-FFF2-40B4-BE49-F238E27FC236}">
                <a16:creationId xmlns:a16="http://schemas.microsoft.com/office/drawing/2014/main" id="{4F2F169D-E8E1-5D6F-38E6-EFFFA7319036}"/>
              </a:ext>
            </a:extLst>
          </p:cNvPr>
          <p:cNvSpPr>
            <a:spLocks noGrp="1"/>
          </p:cNvSpPr>
          <p:nvPr>
            <p:ph type="title"/>
          </p:nvPr>
        </p:nvSpPr>
        <p:spPr>
          <a:xfrm>
            <a:off x="838200" y="365125"/>
            <a:ext cx="10515600" cy="1325563"/>
          </a:xfrm>
        </p:spPr>
        <p:txBody>
          <a:bodyPr/>
          <a:lstStyle/>
          <a:p>
            <a:pPr algn="ctr"/>
            <a:r>
              <a:rPr lang="en-US" b="1" dirty="0"/>
              <a:t>Real – World Applications</a:t>
            </a:r>
          </a:p>
        </p:txBody>
      </p:sp>
      <p:pic>
        <p:nvPicPr>
          <p:cNvPr id="8" name="Content Placeholder 7" descr="A diagram of a company">
            <a:extLst>
              <a:ext uri="{FF2B5EF4-FFF2-40B4-BE49-F238E27FC236}">
                <a16:creationId xmlns:a16="http://schemas.microsoft.com/office/drawing/2014/main" id="{0EDD954A-48EE-2E39-8F8C-B43D1CF2C5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1825625"/>
            <a:ext cx="6000134" cy="3632274"/>
          </a:xfrm>
          <a:prstGeom prst="rect">
            <a:avLst/>
          </a:prstGeom>
        </p:spPr>
      </p:pic>
      <p:sp>
        <p:nvSpPr>
          <p:cNvPr id="6" name="TextBox 5">
            <a:extLst>
              <a:ext uri="{FF2B5EF4-FFF2-40B4-BE49-F238E27FC236}">
                <a16:creationId xmlns:a16="http://schemas.microsoft.com/office/drawing/2014/main" id="{D6F94DDA-C935-8385-DA25-1A4DB9EEE22C}"/>
              </a:ext>
            </a:extLst>
          </p:cNvPr>
          <p:cNvSpPr txBox="1"/>
          <p:nvPr/>
        </p:nvSpPr>
        <p:spPr>
          <a:xfrm>
            <a:off x="6579010" y="5277377"/>
            <a:ext cx="4881716" cy="461665"/>
          </a:xfrm>
          <a:prstGeom prst="rect">
            <a:avLst/>
          </a:prstGeom>
          <a:noFill/>
        </p:spPr>
        <p:txBody>
          <a:bodyPr wrap="square" rtlCol="0">
            <a:spAutoFit/>
          </a:bodyPr>
          <a:lstStyle/>
          <a:p>
            <a:r>
              <a:rPr lang="en-US" sz="1200" dirty="0"/>
              <a:t>Source: </a:t>
            </a:r>
            <a:r>
              <a:rPr lang="en-US" sz="1200" dirty="0">
                <a:hlinkClick r:id="rId3"/>
              </a:rPr>
              <a:t>https://fastercapital.com/content/Unlocking-the-Potential-of-Federated-Learning-with-FedModel.html</a:t>
            </a:r>
            <a:endParaRPr lang="en-US" sz="1200" dirty="0"/>
          </a:p>
        </p:txBody>
      </p:sp>
    </p:spTree>
    <p:extLst>
      <p:ext uri="{BB962C8B-B14F-4D97-AF65-F5344CB8AC3E}">
        <p14:creationId xmlns:p14="http://schemas.microsoft.com/office/powerpoint/2010/main" val="367264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558</TotalTime>
  <Words>509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Wingdings</vt:lpstr>
      <vt:lpstr>Office Theme</vt:lpstr>
      <vt:lpstr>Federated Learning</vt:lpstr>
      <vt:lpstr>Introduction to Federated Learning (FL)</vt:lpstr>
      <vt:lpstr>FL vs Traditional Centralized Learning</vt:lpstr>
      <vt:lpstr>Core Architecture of FL</vt:lpstr>
      <vt:lpstr>Types of Federated Learning</vt:lpstr>
      <vt:lpstr>Federated Optimizing Algorithms </vt:lpstr>
      <vt:lpstr>Privacy and Security Measures</vt:lpstr>
      <vt:lpstr>Challenges in Federated Learning</vt:lpstr>
      <vt:lpstr>Real – World Applications</vt:lpstr>
      <vt:lpstr>Performance and Fairness Evaluation</vt:lpstr>
      <vt:lpstr>Advanced Topics and Research Directions</vt:lpstr>
      <vt:lpstr>Federated Learning Tools and Frameworks</vt:lpstr>
      <vt:lpstr>Case Study of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EC/2020/054 - FATHIMA T.I.</dc:creator>
  <cp:lastModifiedBy>EC/2020/054 - FATHIMA T.I.</cp:lastModifiedBy>
  <cp:revision>5</cp:revision>
  <dcterms:created xsi:type="dcterms:W3CDTF">2025-09-25T07:47:55Z</dcterms:created>
  <dcterms:modified xsi:type="dcterms:W3CDTF">2025-09-26T09:14:27Z</dcterms:modified>
</cp:coreProperties>
</file>