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70" r:id="rId6"/>
    <p:sldId id="258" r:id="rId7"/>
    <p:sldId id="269" r:id="rId8"/>
    <p:sldId id="259" r:id="rId9"/>
    <p:sldId id="268" r:id="rId10"/>
    <p:sldId id="260" r:id="rId11"/>
    <p:sldId id="267"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B6D5DD-8152-47E8-9974-A76F3ABB93DD}" type="doc">
      <dgm:prSet loTypeId="urn:microsoft.com/office/officeart/2005/8/layout/default" loCatId="list" qsTypeId="urn:microsoft.com/office/officeart/2005/8/quickstyle/3d4" qsCatId="3D" csTypeId="urn:microsoft.com/office/officeart/2005/8/colors/colorful2" csCatId="colorful" phldr="1"/>
      <dgm:spPr/>
      <dgm:t>
        <a:bodyPr/>
        <a:lstStyle/>
        <a:p>
          <a:endParaRPr lang="en-US"/>
        </a:p>
      </dgm:t>
    </dgm:pt>
    <dgm:pt modelId="{0F072175-8D9A-430D-B028-604AB5343837}">
      <dgm:prSet phldrT="[Text]" phldr="0"/>
      <dgm:spPr/>
      <dgm:t>
        <a:bodyPr/>
        <a:lstStyle/>
        <a:p>
          <a:r>
            <a:rPr lang="en-US" b="1" dirty="0">
              <a:solidFill>
                <a:schemeClr val="tx1"/>
              </a:solidFill>
            </a:rPr>
            <a:t>Text Classification</a:t>
          </a:r>
        </a:p>
      </dgm:t>
    </dgm:pt>
    <dgm:pt modelId="{4B842F2F-83B9-47C7-B51A-1A3BB3C118AF}" type="parTrans" cxnId="{3879F739-44E3-43B2-A4F0-A12C10B79576}">
      <dgm:prSet/>
      <dgm:spPr/>
      <dgm:t>
        <a:bodyPr/>
        <a:lstStyle/>
        <a:p>
          <a:endParaRPr lang="en-US" b="1">
            <a:solidFill>
              <a:schemeClr val="tx1"/>
            </a:solidFill>
          </a:endParaRPr>
        </a:p>
      </dgm:t>
    </dgm:pt>
    <dgm:pt modelId="{2A0F2436-2AC4-4110-9A7F-4F30FA432524}" type="sibTrans" cxnId="{3879F739-44E3-43B2-A4F0-A12C10B79576}">
      <dgm:prSet/>
      <dgm:spPr/>
      <dgm:t>
        <a:bodyPr/>
        <a:lstStyle/>
        <a:p>
          <a:endParaRPr lang="en-US" b="1">
            <a:solidFill>
              <a:schemeClr val="tx1"/>
            </a:solidFill>
          </a:endParaRPr>
        </a:p>
      </dgm:t>
    </dgm:pt>
    <dgm:pt modelId="{EF3E0E3E-D851-4928-A9FA-83AF62C60DB3}">
      <dgm:prSet phldrT="[Text]" phldr="0"/>
      <dgm:spPr/>
      <dgm:t>
        <a:bodyPr/>
        <a:lstStyle/>
        <a:p>
          <a:r>
            <a:rPr lang="en-US" b="1" dirty="0">
              <a:solidFill>
                <a:schemeClr val="tx1"/>
              </a:solidFill>
            </a:rPr>
            <a:t>Sentiment Analysis</a:t>
          </a:r>
        </a:p>
      </dgm:t>
    </dgm:pt>
    <dgm:pt modelId="{C241C3EF-605F-4692-880E-B1EE05E254B8}" type="parTrans" cxnId="{521B6EF9-0934-4139-A0E7-6B2AB3CF180E}">
      <dgm:prSet/>
      <dgm:spPr/>
      <dgm:t>
        <a:bodyPr/>
        <a:lstStyle/>
        <a:p>
          <a:endParaRPr lang="en-US" b="1">
            <a:solidFill>
              <a:schemeClr val="tx1"/>
            </a:solidFill>
          </a:endParaRPr>
        </a:p>
      </dgm:t>
    </dgm:pt>
    <dgm:pt modelId="{CB23CF18-CBC7-4B71-BC19-AF2F29860BCF}" type="sibTrans" cxnId="{521B6EF9-0934-4139-A0E7-6B2AB3CF180E}">
      <dgm:prSet/>
      <dgm:spPr/>
      <dgm:t>
        <a:bodyPr/>
        <a:lstStyle/>
        <a:p>
          <a:endParaRPr lang="en-US" b="1">
            <a:solidFill>
              <a:schemeClr val="tx1"/>
            </a:solidFill>
          </a:endParaRPr>
        </a:p>
      </dgm:t>
    </dgm:pt>
    <dgm:pt modelId="{0F6A2716-5DA6-40F1-87DF-610EE818D691}">
      <dgm:prSet phldrT="[Text]" phldr="0"/>
      <dgm:spPr/>
      <dgm:t>
        <a:bodyPr/>
        <a:lstStyle/>
        <a:p>
          <a:r>
            <a:rPr lang="en-US" b="1" dirty="0">
              <a:solidFill>
                <a:schemeClr val="tx1"/>
              </a:solidFill>
            </a:rPr>
            <a:t>Name Entity Recognition</a:t>
          </a:r>
        </a:p>
      </dgm:t>
    </dgm:pt>
    <dgm:pt modelId="{4F9B29AE-5AB0-4246-B67C-3CC53011AB30}" type="parTrans" cxnId="{C1C0DCFC-89F5-4522-AE86-9767FB477BBC}">
      <dgm:prSet/>
      <dgm:spPr/>
      <dgm:t>
        <a:bodyPr/>
        <a:lstStyle/>
        <a:p>
          <a:endParaRPr lang="en-US" b="1">
            <a:solidFill>
              <a:schemeClr val="tx1"/>
            </a:solidFill>
          </a:endParaRPr>
        </a:p>
      </dgm:t>
    </dgm:pt>
    <dgm:pt modelId="{3B017CAD-5DD8-4618-9DD3-F1D9C468CD2F}" type="sibTrans" cxnId="{C1C0DCFC-89F5-4522-AE86-9767FB477BBC}">
      <dgm:prSet/>
      <dgm:spPr/>
      <dgm:t>
        <a:bodyPr/>
        <a:lstStyle/>
        <a:p>
          <a:endParaRPr lang="en-US" b="1">
            <a:solidFill>
              <a:schemeClr val="tx1"/>
            </a:solidFill>
          </a:endParaRPr>
        </a:p>
      </dgm:t>
    </dgm:pt>
    <dgm:pt modelId="{4D2B40E5-2E02-43EB-AADF-C7C930781EE2}">
      <dgm:prSet phldrT="[Text]" phldr="0"/>
      <dgm:spPr/>
      <dgm:t>
        <a:bodyPr/>
        <a:lstStyle/>
        <a:p>
          <a:r>
            <a:rPr lang="en-US" b="1" dirty="0">
              <a:solidFill>
                <a:schemeClr val="tx1"/>
              </a:solidFill>
            </a:rPr>
            <a:t>Machine Translation</a:t>
          </a:r>
        </a:p>
      </dgm:t>
    </dgm:pt>
    <dgm:pt modelId="{EEE0F3A5-C98A-43B4-8BD6-D3B1990FA409}" type="parTrans" cxnId="{79A9BA12-9BED-45F7-B9F1-625C225915CD}">
      <dgm:prSet/>
      <dgm:spPr/>
      <dgm:t>
        <a:bodyPr/>
        <a:lstStyle/>
        <a:p>
          <a:endParaRPr lang="en-US" b="1">
            <a:solidFill>
              <a:schemeClr val="tx1"/>
            </a:solidFill>
          </a:endParaRPr>
        </a:p>
      </dgm:t>
    </dgm:pt>
    <dgm:pt modelId="{12F74230-D318-4302-97C2-E7962834AF12}" type="sibTrans" cxnId="{79A9BA12-9BED-45F7-B9F1-625C225915CD}">
      <dgm:prSet/>
      <dgm:spPr/>
      <dgm:t>
        <a:bodyPr/>
        <a:lstStyle/>
        <a:p>
          <a:endParaRPr lang="en-US" b="1">
            <a:solidFill>
              <a:schemeClr val="tx1"/>
            </a:solidFill>
          </a:endParaRPr>
        </a:p>
      </dgm:t>
    </dgm:pt>
    <dgm:pt modelId="{3F3C34F5-C394-47C2-A642-B3DF62E43344}">
      <dgm:prSet phldrT="[Text]" phldr="0"/>
      <dgm:spPr/>
      <dgm:t>
        <a:bodyPr/>
        <a:lstStyle/>
        <a:p>
          <a:r>
            <a:rPr lang="en-US" b="1" dirty="0">
              <a:solidFill>
                <a:schemeClr val="tx1"/>
              </a:solidFill>
            </a:rPr>
            <a:t>Question Answering and Dialogue Systems</a:t>
          </a:r>
        </a:p>
      </dgm:t>
    </dgm:pt>
    <dgm:pt modelId="{8FA3ED5B-4ACC-4DC9-B1D3-B35A8E84EC80}" type="parTrans" cxnId="{FBAE046F-C7ED-43D3-BF12-9E5E27A27BB1}">
      <dgm:prSet/>
      <dgm:spPr/>
      <dgm:t>
        <a:bodyPr/>
        <a:lstStyle/>
        <a:p>
          <a:endParaRPr lang="en-US" b="1">
            <a:solidFill>
              <a:schemeClr val="tx1"/>
            </a:solidFill>
          </a:endParaRPr>
        </a:p>
      </dgm:t>
    </dgm:pt>
    <dgm:pt modelId="{1D255219-EB1B-433D-BB13-E1C086063CBC}" type="sibTrans" cxnId="{FBAE046F-C7ED-43D3-BF12-9E5E27A27BB1}">
      <dgm:prSet/>
      <dgm:spPr/>
      <dgm:t>
        <a:bodyPr/>
        <a:lstStyle/>
        <a:p>
          <a:endParaRPr lang="en-US" b="1">
            <a:solidFill>
              <a:schemeClr val="tx1"/>
            </a:solidFill>
          </a:endParaRPr>
        </a:p>
      </dgm:t>
    </dgm:pt>
    <dgm:pt modelId="{72372958-3F79-465F-BAAE-3D08C467CA29}" type="pres">
      <dgm:prSet presAssocID="{8EB6D5DD-8152-47E8-9974-A76F3ABB93DD}" presName="diagram" presStyleCnt="0">
        <dgm:presLayoutVars>
          <dgm:dir/>
          <dgm:resizeHandles val="exact"/>
        </dgm:presLayoutVars>
      </dgm:prSet>
      <dgm:spPr/>
    </dgm:pt>
    <dgm:pt modelId="{E8D1631F-7CB1-45E9-8677-CBC7C3CD11EE}" type="pres">
      <dgm:prSet presAssocID="{0F072175-8D9A-430D-B028-604AB5343837}" presName="node" presStyleLbl="node1" presStyleIdx="0" presStyleCnt="5">
        <dgm:presLayoutVars>
          <dgm:bulletEnabled val="1"/>
        </dgm:presLayoutVars>
      </dgm:prSet>
      <dgm:spPr/>
    </dgm:pt>
    <dgm:pt modelId="{2EC1F04A-AE96-4171-B0D0-7C7D6E6873EF}" type="pres">
      <dgm:prSet presAssocID="{2A0F2436-2AC4-4110-9A7F-4F30FA432524}" presName="sibTrans" presStyleCnt="0"/>
      <dgm:spPr/>
    </dgm:pt>
    <dgm:pt modelId="{A60DE42D-064F-4C44-B0F6-372AF28FDCB6}" type="pres">
      <dgm:prSet presAssocID="{EF3E0E3E-D851-4928-A9FA-83AF62C60DB3}" presName="node" presStyleLbl="node1" presStyleIdx="1" presStyleCnt="5">
        <dgm:presLayoutVars>
          <dgm:bulletEnabled val="1"/>
        </dgm:presLayoutVars>
      </dgm:prSet>
      <dgm:spPr/>
    </dgm:pt>
    <dgm:pt modelId="{54C1C50E-FA81-4B04-AFE4-3B537C7A95E5}" type="pres">
      <dgm:prSet presAssocID="{CB23CF18-CBC7-4B71-BC19-AF2F29860BCF}" presName="sibTrans" presStyleCnt="0"/>
      <dgm:spPr/>
    </dgm:pt>
    <dgm:pt modelId="{3FBE4AEC-D000-488E-A302-C66908EEFBCD}" type="pres">
      <dgm:prSet presAssocID="{0F6A2716-5DA6-40F1-87DF-610EE818D691}" presName="node" presStyleLbl="node1" presStyleIdx="2" presStyleCnt="5">
        <dgm:presLayoutVars>
          <dgm:bulletEnabled val="1"/>
        </dgm:presLayoutVars>
      </dgm:prSet>
      <dgm:spPr/>
    </dgm:pt>
    <dgm:pt modelId="{B66C94F6-703B-435C-8899-2F8B41D380B5}" type="pres">
      <dgm:prSet presAssocID="{3B017CAD-5DD8-4618-9DD3-F1D9C468CD2F}" presName="sibTrans" presStyleCnt="0"/>
      <dgm:spPr/>
    </dgm:pt>
    <dgm:pt modelId="{8E809658-438C-41A9-B0D8-4A211B91E7E4}" type="pres">
      <dgm:prSet presAssocID="{4D2B40E5-2E02-43EB-AADF-C7C930781EE2}" presName="node" presStyleLbl="node1" presStyleIdx="3" presStyleCnt="5">
        <dgm:presLayoutVars>
          <dgm:bulletEnabled val="1"/>
        </dgm:presLayoutVars>
      </dgm:prSet>
      <dgm:spPr/>
    </dgm:pt>
    <dgm:pt modelId="{93CAAA99-3409-4542-886D-AB3989F06DEC}" type="pres">
      <dgm:prSet presAssocID="{12F74230-D318-4302-97C2-E7962834AF12}" presName="sibTrans" presStyleCnt="0"/>
      <dgm:spPr/>
    </dgm:pt>
    <dgm:pt modelId="{D4E11EFB-1B79-4AD9-B65A-F6406F750D3B}" type="pres">
      <dgm:prSet presAssocID="{3F3C34F5-C394-47C2-A642-B3DF62E43344}" presName="node" presStyleLbl="node1" presStyleIdx="4" presStyleCnt="5">
        <dgm:presLayoutVars>
          <dgm:bulletEnabled val="1"/>
        </dgm:presLayoutVars>
      </dgm:prSet>
      <dgm:spPr/>
    </dgm:pt>
  </dgm:ptLst>
  <dgm:cxnLst>
    <dgm:cxn modelId="{79A9BA12-9BED-45F7-B9F1-625C225915CD}" srcId="{8EB6D5DD-8152-47E8-9974-A76F3ABB93DD}" destId="{4D2B40E5-2E02-43EB-AADF-C7C930781EE2}" srcOrd="3" destOrd="0" parTransId="{EEE0F3A5-C98A-43B4-8BD6-D3B1990FA409}" sibTransId="{12F74230-D318-4302-97C2-E7962834AF12}"/>
    <dgm:cxn modelId="{684A0D37-2710-4ECD-8531-5701A6D10824}" type="presOf" srcId="{0F072175-8D9A-430D-B028-604AB5343837}" destId="{E8D1631F-7CB1-45E9-8677-CBC7C3CD11EE}" srcOrd="0" destOrd="0" presId="urn:microsoft.com/office/officeart/2005/8/layout/default"/>
    <dgm:cxn modelId="{3879F739-44E3-43B2-A4F0-A12C10B79576}" srcId="{8EB6D5DD-8152-47E8-9974-A76F3ABB93DD}" destId="{0F072175-8D9A-430D-B028-604AB5343837}" srcOrd="0" destOrd="0" parTransId="{4B842F2F-83B9-47C7-B51A-1A3BB3C118AF}" sibTransId="{2A0F2436-2AC4-4110-9A7F-4F30FA432524}"/>
    <dgm:cxn modelId="{D249A24E-80B1-4464-88B3-DF9952CFF104}" type="presOf" srcId="{0F6A2716-5DA6-40F1-87DF-610EE818D691}" destId="{3FBE4AEC-D000-488E-A302-C66908EEFBCD}" srcOrd="0" destOrd="0" presId="urn:microsoft.com/office/officeart/2005/8/layout/default"/>
    <dgm:cxn modelId="{FBAE046F-C7ED-43D3-BF12-9E5E27A27BB1}" srcId="{8EB6D5DD-8152-47E8-9974-A76F3ABB93DD}" destId="{3F3C34F5-C394-47C2-A642-B3DF62E43344}" srcOrd="4" destOrd="0" parTransId="{8FA3ED5B-4ACC-4DC9-B1D3-B35A8E84EC80}" sibTransId="{1D255219-EB1B-433D-BB13-E1C086063CBC}"/>
    <dgm:cxn modelId="{F43F5E7D-38D3-4462-9B4F-1E7421E8750F}" type="presOf" srcId="{EF3E0E3E-D851-4928-A9FA-83AF62C60DB3}" destId="{A60DE42D-064F-4C44-B0F6-372AF28FDCB6}" srcOrd="0" destOrd="0" presId="urn:microsoft.com/office/officeart/2005/8/layout/default"/>
    <dgm:cxn modelId="{1B5569B0-F946-4FFA-A2BB-357AA7A5B15D}" type="presOf" srcId="{4D2B40E5-2E02-43EB-AADF-C7C930781EE2}" destId="{8E809658-438C-41A9-B0D8-4A211B91E7E4}" srcOrd="0" destOrd="0" presId="urn:microsoft.com/office/officeart/2005/8/layout/default"/>
    <dgm:cxn modelId="{6BBBAFCB-EC73-4CB2-96F2-8EFBC5065536}" type="presOf" srcId="{3F3C34F5-C394-47C2-A642-B3DF62E43344}" destId="{D4E11EFB-1B79-4AD9-B65A-F6406F750D3B}" srcOrd="0" destOrd="0" presId="urn:microsoft.com/office/officeart/2005/8/layout/default"/>
    <dgm:cxn modelId="{29579EE2-E75A-4AEE-847D-9624C70F0237}" type="presOf" srcId="{8EB6D5DD-8152-47E8-9974-A76F3ABB93DD}" destId="{72372958-3F79-465F-BAAE-3D08C467CA29}" srcOrd="0" destOrd="0" presId="urn:microsoft.com/office/officeart/2005/8/layout/default"/>
    <dgm:cxn modelId="{521B6EF9-0934-4139-A0E7-6B2AB3CF180E}" srcId="{8EB6D5DD-8152-47E8-9974-A76F3ABB93DD}" destId="{EF3E0E3E-D851-4928-A9FA-83AF62C60DB3}" srcOrd="1" destOrd="0" parTransId="{C241C3EF-605F-4692-880E-B1EE05E254B8}" sibTransId="{CB23CF18-CBC7-4B71-BC19-AF2F29860BCF}"/>
    <dgm:cxn modelId="{C1C0DCFC-89F5-4522-AE86-9767FB477BBC}" srcId="{8EB6D5DD-8152-47E8-9974-A76F3ABB93DD}" destId="{0F6A2716-5DA6-40F1-87DF-610EE818D691}" srcOrd="2" destOrd="0" parTransId="{4F9B29AE-5AB0-4246-B67C-3CC53011AB30}" sibTransId="{3B017CAD-5DD8-4618-9DD3-F1D9C468CD2F}"/>
    <dgm:cxn modelId="{96AA65A8-0CA1-4ADC-A2F1-0F9D5370F711}" type="presParOf" srcId="{72372958-3F79-465F-BAAE-3D08C467CA29}" destId="{E8D1631F-7CB1-45E9-8677-CBC7C3CD11EE}" srcOrd="0" destOrd="0" presId="urn:microsoft.com/office/officeart/2005/8/layout/default"/>
    <dgm:cxn modelId="{D988962D-7324-4927-801E-CB78B460EF08}" type="presParOf" srcId="{72372958-3F79-465F-BAAE-3D08C467CA29}" destId="{2EC1F04A-AE96-4171-B0D0-7C7D6E6873EF}" srcOrd="1" destOrd="0" presId="urn:microsoft.com/office/officeart/2005/8/layout/default"/>
    <dgm:cxn modelId="{E68C0D0C-4E6C-4615-951E-04CD982BC3C6}" type="presParOf" srcId="{72372958-3F79-465F-BAAE-3D08C467CA29}" destId="{A60DE42D-064F-4C44-B0F6-372AF28FDCB6}" srcOrd="2" destOrd="0" presId="urn:microsoft.com/office/officeart/2005/8/layout/default"/>
    <dgm:cxn modelId="{5F4189D4-FC75-4785-99AA-B420FF8546E8}" type="presParOf" srcId="{72372958-3F79-465F-BAAE-3D08C467CA29}" destId="{54C1C50E-FA81-4B04-AFE4-3B537C7A95E5}" srcOrd="3" destOrd="0" presId="urn:microsoft.com/office/officeart/2005/8/layout/default"/>
    <dgm:cxn modelId="{72E7650B-67E6-40E1-A72B-0E90DD116170}" type="presParOf" srcId="{72372958-3F79-465F-BAAE-3D08C467CA29}" destId="{3FBE4AEC-D000-488E-A302-C66908EEFBCD}" srcOrd="4" destOrd="0" presId="urn:microsoft.com/office/officeart/2005/8/layout/default"/>
    <dgm:cxn modelId="{E7B38C8D-9826-4575-980D-F89B357A1023}" type="presParOf" srcId="{72372958-3F79-465F-BAAE-3D08C467CA29}" destId="{B66C94F6-703B-435C-8899-2F8B41D380B5}" srcOrd="5" destOrd="0" presId="urn:microsoft.com/office/officeart/2005/8/layout/default"/>
    <dgm:cxn modelId="{B4E618AF-11DF-4185-AAF9-4F0D281FE210}" type="presParOf" srcId="{72372958-3F79-465F-BAAE-3D08C467CA29}" destId="{8E809658-438C-41A9-B0D8-4A211B91E7E4}" srcOrd="6" destOrd="0" presId="urn:microsoft.com/office/officeart/2005/8/layout/default"/>
    <dgm:cxn modelId="{284C6598-599F-418D-92DD-F5AAD059F75B}" type="presParOf" srcId="{72372958-3F79-465F-BAAE-3D08C467CA29}" destId="{93CAAA99-3409-4542-886D-AB3989F06DEC}" srcOrd="7" destOrd="0" presId="urn:microsoft.com/office/officeart/2005/8/layout/default"/>
    <dgm:cxn modelId="{588DE5D4-F474-43F6-A6A1-262D9BB37F79}" type="presParOf" srcId="{72372958-3F79-465F-BAAE-3D08C467CA29}" destId="{D4E11EFB-1B79-4AD9-B65A-F6406F750D3B}"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1631F-7CB1-45E9-8677-CBC7C3CD11EE}">
      <dsp:nvSpPr>
        <dsp:cNvPr id="0" name=""/>
        <dsp:cNvSpPr/>
      </dsp:nvSpPr>
      <dsp:spPr>
        <a:xfrm>
          <a:off x="0" y="469498"/>
          <a:ext cx="2855963" cy="1713578"/>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Text Classification</a:t>
          </a:r>
        </a:p>
      </dsp:txBody>
      <dsp:txXfrm>
        <a:off x="0" y="469498"/>
        <a:ext cx="2855963" cy="1713578"/>
      </dsp:txXfrm>
    </dsp:sp>
    <dsp:sp modelId="{A60DE42D-064F-4C44-B0F6-372AF28FDCB6}">
      <dsp:nvSpPr>
        <dsp:cNvPr id="0" name=""/>
        <dsp:cNvSpPr/>
      </dsp:nvSpPr>
      <dsp:spPr>
        <a:xfrm>
          <a:off x="3141559" y="469498"/>
          <a:ext cx="2855963" cy="1713578"/>
        </a:xfrm>
        <a:prstGeom prst="rect">
          <a:avLst/>
        </a:prstGeom>
        <a:solidFill>
          <a:schemeClr val="accent2">
            <a:hueOff val="1610903"/>
            <a:satOff val="-4623"/>
            <a:lumOff val="-740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Sentiment Analysis</a:t>
          </a:r>
        </a:p>
      </dsp:txBody>
      <dsp:txXfrm>
        <a:off x="3141559" y="469498"/>
        <a:ext cx="2855963" cy="1713578"/>
      </dsp:txXfrm>
    </dsp:sp>
    <dsp:sp modelId="{3FBE4AEC-D000-488E-A302-C66908EEFBCD}">
      <dsp:nvSpPr>
        <dsp:cNvPr id="0" name=""/>
        <dsp:cNvSpPr/>
      </dsp:nvSpPr>
      <dsp:spPr>
        <a:xfrm>
          <a:off x="6283119" y="469498"/>
          <a:ext cx="2855963" cy="1713578"/>
        </a:xfrm>
        <a:prstGeom prst="rect">
          <a:avLst/>
        </a:prstGeom>
        <a:solidFill>
          <a:schemeClr val="accent2">
            <a:hueOff val="3221807"/>
            <a:satOff val="-9246"/>
            <a:lumOff val="-1480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Name Entity Recognition</a:t>
          </a:r>
        </a:p>
      </dsp:txBody>
      <dsp:txXfrm>
        <a:off x="6283119" y="469498"/>
        <a:ext cx="2855963" cy="1713578"/>
      </dsp:txXfrm>
    </dsp:sp>
    <dsp:sp modelId="{8E809658-438C-41A9-B0D8-4A211B91E7E4}">
      <dsp:nvSpPr>
        <dsp:cNvPr id="0" name=""/>
        <dsp:cNvSpPr/>
      </dsp:nvSpPr>
      <dsp:spPr>
        <a:xfrm>
          <a:off x="1570779" y="2468673"/>
          <a:ext cx="2855963" cy="1713578"/>
        </a:xfrm>
        <a:prstGeom prst="rect">
          <a:avLst/>
        </a:prstGeom>
        <a:solidFill>
          <a:schemeClr val="accent2">
            <a:hueOff val="4832710"/>
            <a:satOff val="-13870"/>
            <a:lumOff val="-2220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Machine Translation</a:t>
          </a:r>
        </a:p>
      </dsp:txBody>
      <dsp:txXfrm>
        <a:off x="1570779" y="2468673"/>
        <a:ext cx="2855963" cy="1713578"/>
      </dsp:txXfrm>
    </dsp:sp>
    <dsp:sp modelId="{D4E11EFB-1B79-4AD9-B65A-F6406F750D3B}">
      <dsp:nvSpPr>
        <dsp:cNvPr id="0" name=""/>
        <dsp:cNvSpPr/>
      </dsp:nvSpPr>
      <dsp:spPr>
        <a:xfrm>
          <a:off x="4712339" y="2468673"/>
          <a:ext cx="2855963" cy="1713578"/>
        </a:xfrm>
        <a:prstGeom prst="rect">
          <a:avLst/>
        </a:prstGeom>
        <a:solidFill>
          <a:schemeClr val="accent2">
            <a:hueOff val="6443614"/>
            <a:satOff val="-18493"/>
            <a:lumOff val="-2960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solidFill>
                <a:schemeClr val="tx1"/>
              </a:solidFill>
            </a:rPr>
            <a:t>Question Answering and Dialogue Systems</a:t>
          </a:r>
        </a:p>
      </dsp:txBody>
      <dsp:txXfrm>
        <a:off x="4712339" y="2468673"/>
        <a:ext cx="2855963" cy="171357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6DB2-B345-80EC-9D6D-7146AE9DD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E21A4-A9D7-2222-8439-FF386158F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B9EE43-E071-E8D0-4378-84251854A85A}"/>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5" name="Footer Placeholder 4">
            <a:extLst>
              <a:ext uri="{FF2B5EF4-FFF2-40B4-BE49-F238E27FC236}">
                <a16:creationId xmlns:a16="http://schemas.microsoft.com/office/drawing/2014/main" id="{14BBB08C-B9AA-53E1-7215-03318E820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42802-3792-D462-862E-3558A196FDDF}"/>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366579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47A7-0C3B-605E-8030-D0C54B4E20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D40EC2-55DA-40F3-0EB2-8263A520D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CC6EA-0F0E-5E05-5467-BAA7CDCC8C49}"/>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5" name="Footer Placeholder 4">
            <a:extLst>
              <a:ext uri="{FF2B5EF4-FFF2-40B4-BE49-F238E27FC236}">
                <a16:creationId xmlns:a16="http://schemas.microsoft.com/office/drawing/2014/main" id="{79E71351-ED16-4A33-3B89-D60CAB362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14F17-0CC9-4B51-47E1-09061209AF1E}"/>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2595777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0CBA88-3B58-6160-841F-E78076F247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067B7D-408C-C1DB-4B1F-A4B2B1E841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9F27E-87F8-EB72-3820-CD33818CF662}"/>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5" name="Footer Placeholder 4">
            <a:extLst>
              <a:ext uri="{FF2B5EF4-FFF2-40B4-BE49-F238E27FC236}">
                <a16:creationId xmlns:a16="http://schemas.microsoft.com/office/drawing/2014/main" id="{36449FC7-48A6-66B8-73F2-C68712293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6AD5E-565A-721C-1B6B-0EE24C82DE12}"/>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154011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EDE6-F41C-24D5-8CC3-A3B1D3651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AD26E-E766-CDEE-B5B9-CE32139823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ECC73-0C9E-F7A2-9D1E-3327B0DA0C13}"/>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5" name="Footer Placeholder 4">
            <a:extLst>
              <a:ext uri="{FF2B5EF4-FFF2-40B4-BE49-F238E27FC236}">
                <a16:creationId xmlns:a16="http://schemas.microsoft.com/office/drawing/2014/main" id="{E5645F1C-5285-854F-AC77-BA0A9D7E6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C4FCE-5FA3-FD9D-136A-4BCC510CBA10}"/>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163270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6C5E2-B8FE-B580-09B6-5E53F9B00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499A0E-1113-1C67-8DE4-0926E931B0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E7D3B6-1A66-6205-3887-938FE53F10CF}"/>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5" name="Footer Placeholder 4">
            <a:extLst>
              <a:ext uri="{FF2B5EF4-FFF2-40B4-BE49-F238E27FC236}">
                <a16:creationId xmlns:a16="http://schemas.microsoft.com/office/drawing/2014/main" id="{44838A97-B031-2BE4-524F-95B222F3F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597A8-F4FF-DC67-25E5-E84C9C3A7DD7}"/>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351734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2775-54F6-33B3-3DAA-8605F3B9A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4BC1C-F4DE-51B8-B4AC-C3D80B09B9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2DA97F-2C8A-096F-E376-7FE0C55B9D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EEB158-3675-7202-7180-BCFB08371684}"/>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6" name="Footer Placeholder 5">
            <a:extLst>
              <a:ext uri="{FF2B5EF4-FFF2-40B4-BE49-F238E27FC236}">
                <a16:creationId xmlns:a16="http://schemas.microsoft.com/office/drawing/2014/main" id="{635BEAD8-772A-9730-DC72-7D92602F8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157FF-D77C-ED3C-BBE9-139198C9952C}"/>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254726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AAED-036D-50B0-2CE0-5E20B756E8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305045-DD63-634E-DF94-F42D006FC3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819A8-81EC-40EA-F578-E05FDF53F4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AF79F7-1F21-797C-DCDE-D6F427D07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86A13-09A6-DC7E-A50E-4EBD92651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912BCF-DF6F-9429-4BB5-5EEECC59B7B5}"/>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8" name="Footer Placeholder 7">
            <a:extLst>
              <a:ext uri="{FF2B5EF4-FFF2-40B4-BE49-F238E27FC236}">
                <a16:creationId xmlns:a16="http://schemas.microsoft.com/office/drawing/2014/main" id="{5DD7B4EC-3DFA-3D6C-2A0A-3C02E1B86A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930790-F327-A8E2-39D3-FC1B48BAE295}"/>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239972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764E-72FB-DAAA-BBAB-0D43CF7BFA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F6C401-B060-7249-D2AD-062DC71ED54F}"/>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4" name="Footer Placeholder 3">
            <a:extLst>
              <a:ext uri="{FF2B5EF4-FFF2-40B4-BE49-F238E27FC236}">
                <a16:creationId xmlns:a16="http://schemas.microsoft.com/office/drawing/2014/main" id="{93A327B5-C4EB-1972-FF1D-4D86B0C6AB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2409B9-451E-D3D5-C5B8-0356B41438A2}"/>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203539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30B816-163E-99B7-F04C-5D12C2AC0A2C}"/>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3" name="Footer Placeholder 2">
            <a:extLst>
              <a:ext uri="{FF2B5EF4-FFF2-40B4-BE49-F238E27FC236}">
                <a16:creationId xmlns:a16="http://schemas.microsoft.com/office/drawing/2014/main" id="{A815CA49-E2A0-3C44-C4DF-CCC780AE6B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2A0154-A990-2D8B-63BF-094EAA17D9AF}"/>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278677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D40F-2897-249B-625A-6F202514F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DFA365-18E7-0A41-6E24-9D52AFFD07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5A06F1-AB52-5A2A-C71D-55306F792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E6F23A-E418-C7A2-96E8-C5924F30EB99}"/>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6" name="Footer Placeholder 5">
            <a:extLst>
              <a:ext uri="{FF2B5EF4-FFF2-40B4-BE49-F238E27FC236}">
                <a16:creationId xmlns:a16="http://schemas.microsoft.com/office/drawing/2014/main" id="{F60727E9-DD1D-C074-DD46-C86B4E3C0E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CB805-FFC2-09B0-071E-496DA6F37032}"/>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220174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C0CF-4FC7-ECA4-0D78-7EDEF6127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79DD15-73E6-811E-C6AD-6BD026284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0D21D6-460C-4EED-4090-D96DA8215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B50F7-B0D6-F23A-4B99-AFEA7A610E05}"/>
              </a:ext>
            </a:extLst>
          </p:cNvPr>
          <p:cNvSpPr>
            <a:spLocks noGrp="1"/>
          </p:cNvSpPr>
          <p:nvPr>
            <p:ph type="dt" sz="half" idx="10"/>
          </p:nvPr>
        </p:nvSpPr>
        <p:spPr/>
        <p:txBody>
          <a:bodyPr/>
          <a:lstStyle/>
          <a:p>
            <a:fld id="{C79307BE-1B7F-437E-917A-EF8780BE48C4}" type="datetimeFigureOut">
              <a:rPr lang="en-US" smtClean="0"/>
              <a:t>9/26/2025</a:t>
            </a:fld>
            <a:endParaRPr lang="en-US"/>
          </a:p>
        </p:txBody>
      </p:sp>
      <p:sp>
        <p:nvSpPr>
          <p:cNvPr id="6" name="Footer Placeholder 5">
            <a:extLst>
              <a:ext uri="{FF2B5EF4-FFF2-40B4-BE49-F238E27FC236}">
                <a16:creationId xmlns:a16="http://schemas.microsoft.com/office/drawing/2014/main" id="{5A72F40C-40BA-8DF3-3E44-C7D5C8AAA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379C7-C6E3-0512-F771-9F6E3D79D2B8}"/>
              </a:ext>
            </a:extLst>
          </p:cNvPr>
          <p:cNvSpPr>
            <a:spLocks noGrp="1"/>
          </p:cNvSpPr>
          <p:nvPr>
            <p:ph type="sldNum" sz="quarter" idx="12"/>
          </p:nvPr>
        </p:nvSpPr>
        <p:spPr/>
        <p:txBody>
          <a:bodyPr/>
          <a:lstStyle/>
          <a:p>
            <a:fld id="{9D2FE0EE-3E75-4EEB-8B91-A1141EFAE231}" type="slidenum">
              <a:rPr lang="en-US" smtClean="0"/>
              <a:t>‹#›</a:t>
            </a:fld>
            <a:endParaRPr lang="en-US"/>
          </a:p>
        </p:txBody>
      </p:sp>
    </p:spTree>
    <p:extLst>
      <p:ext uri="{BB962C8B-B14F-4D97-AF65-F5344CB8AC3E}">
        <p14:creationId xmlns:p14="http://schemas.microsoft.com/office/powerpoint/2010/main" val="2941454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D7F55-440A-B792-3CAA-9CB812B7C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DD1B17-553A-A5B8-0311-B0117F1679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0EE2D-990C-C93B-91FB-6C8668C305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9307BE-1B7F-437E-917A-EF8780BE48C4}" type="datetimeFigureOut">
              <a:rPr lang="en-US" smtClean="0"/>
              <a:t>9/26/2025</a:t>
            </a:fld>
            <a:endParaRPr lang="en-US"/>
          </a:p>
        </p:txBody>
      </p:sp>
      <p:sp>
        <p:nvSpPr>
          <p:cNvPr id="5" name="Footer Placeholder 4">
            <a:extLst>
              <a:ext uri="{FF2B5EF4-FFF2-40B4-BE49-F238E27FC236}">
                <a16:creationId xmlns:a16="http://schemas.microsoft.com/office/drawing/2014/main" id="{63DC7472-460E-C992-3DEA-87562E5AC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A9488D-FA87-0DFE-37BC-2FAB7FD49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2FE0EE-3E75-4EEB-8B91-A1141EFAE231}" type="slidenum">
              <a:rPr lang="en-US" smtClean="0"/>
              <a:t>‹#›</a:t>
            </a:fld>
            <a:endParaRPr lang="en-US"/>
          </a:p>
        </p:txBody>
      </p:sp>
    </p:spTree>
    <p:extLst>
      <p:ext uri="{BB962C8B-B14F-4D97-AF65-F5344CB8AC3E}">
        <p14:creationId xmlns:p14="http://schemas.microsoft.com/office/powerpoint/2010/main" val="1244550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edium.com/@fraidoonomarzai99/word2vec-cbow-skip-gram-in-depth-88d9cc340a5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A0D41-63BE-15F5-A26E-5273E19AA6D3}"/>
              </a:ext>
            </a:extLst>
          </p:cNvPr>
          <p:cNvSpPr>
            <a:spLocks noGrp="1"/>
          </p:cNvSpPr>
          <p:nvPr>
            <p:ph type="ctrTitle"/>
          </p:nvPr>
        </p:nvSpPr>
        <p:spPr>
          <a:xfrm>
            <a:off x="1447800" y="2550694"/>
            <a:ext cx="9296400" cy="1756612"/>
          </a:xfrm>
        </p:spPr>
        <p:txBody>
          <a:bodyPr>
            <a:normAutofit fontScale="90000"/>
          </a:bodyPr>
          <a:lstStyle/>
          <a:p>
            <a:r>
              <a:rPr lang="en-US" sz="7200" b="1" dirty="0"/>
              <a:t>Word Embedding Tools and Frameworks</a:t>
            </a:r>
          </a:p>
        </p:txBody>
      </p:sp>
    </p:spTree>
    <p:extLst>
      <p:ext uri="{BB962C8B-B14F-4D97-AF65-F5344CB8AC3E}">
        <p14:creationId xmlns:p14="http://schemas.microsoft.com/office/powerpoint/2010/main" val="145572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0A6C99-A5C3-8166-35D4-28711FA5A004}"/>
              </a:ext>
            </a:extLst>
          </p:cNvPr>
          <p:cNvSpPr>
            <a:spLocks noGrp="1"/>
          </p:cNvSpPr>
          <p:nvPr>
            <p:ph type="title"/>
          </p:nvPr>
        </p:nvSpPr>
        <p:spPr>
          <a:xfrm>
            <a:off x="589560" y="856180"/>
            <a:ext cx="4560584" cy="1128068"/>
          </a:xfrm>
        </p:spPr>
        <p:txBody>
          <a:bodyPr anchor="ctr">
            <a:normAutofit/>
          </a:bodyPr>
          <a:lstStyle/>
          <a:p>
            <a:r>
              <a:rPr lang="en-US" sz="4000" b="1"/>
              <a:t>mBERT</a:t>
            </a:r>
          </a:p>
        </p:txBody>
      </p:sp>
      <p:grpSp>
        <p:nvGrpSpPr>
          <p:cNvPr id="3088" name="Group 308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9" name="Rectangle 308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92" name="Rectangle 309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501DB3-63F3-694A-989A-9F20F2AF8001}"/>
              </a:ext>
            </a:extLst>
          </p:cNvPr>
          <p:cNvSpPr>
            <a:spLocks noGrp="1"/>
          </p:cNvSpPr>
          <p:nvPr>
            <p:ph idx="1"/>
          </p:nvPr>
        </p:nvSpPr>
        <p:spPr>
          <a:xfrm>
            <a:off x="87363" y="2498101"/>
            <a:ext cx="5598446" cy="3476286"/>
          </a:xfrm>
        </p:spPr>
        <p:txBody>
          <a:bodyPr anchor="ctr">
            <a:normAutofit lnSpcReduction="10000"/>
          </a:bodyPr>
          <a:lstStyle/>
          <a:p>
            <a:r>
              <a:rPr lang="en-US" sz="2000" dirty="0"/>
              <a:t>Devlin et al. (2018) introduced BERT, a transformer-based model generating deep, contextual embeddings. </a:t>
            </a:r>
            <a:r>
              <a:rPr lang="en-US" sz="2000" dirty="0" err="1"/>
              <a:t>mBERT</a:t>
            </a:r>
            <a:r>
              <a:rPr lang="en-US" sz="2000" dirty="0"/>
              <a:t> is trained on 104 languages, facilitating cross-lingual tasks. </a:t>
            </a:r>
          </a:p>
          <a:p>
            <a:r>
              <a:rPr lang="en-US" sz="2000" dirty="0"/>
              <a:t>Unlike static embeddings, </a:t>
            </a:r>
            <a:r>
              <a:rPr lang="en-US" sz="2000" dirty="0" err="1"/>
              <a:t>mBERT</a:t>
            </a:r>
            <a:r>
              <a:rPr lang="en-US" sz="2000" dirty="0"/>
              <a:t> produces context-sensitive representations for each word occurrence.</a:t>
            </a:r>
          </a:p>
          <a:p>
            <a:r>
              <a:rPr lang="en-US" sz="2000" b="1" dirty="0"/>
              <a:t>Methodology:</a:t>
            </a:r>
            <a:r>
              <a:rPr lang="en-US" sz="2000" dirty="0"/>
              <a:t> Pretraining uses masked language modeling and next sentence prediction in a deep transformer architecture. Fine – tuning adapts pretrained weights for specific tasks like sentiment analysis.</a:t>
            </a:r>
          </a:p>
        </p:txBody>
      </p:sp>
      <p:sp>
        <p:nvSpPr>
          <p:cNvPr id="3094" name="Rectangle 309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6" name="Rectangle 309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 An MBERT language model is fine-tuned on PersianQuAD. (2) Each question of PersianQuAD dataset and its relevant paragraphs are passed to the fine-tuned MBERT. (3) The correct sentence answer and its corresponding paragraph are added to the PASD as correct candidate answer (orange arrow). (4) The four most relevant incorrect answer and their corresponding paragraph are also added as incorrect candidate answers.">
            <a:extLst>
              <a:ext uri="{FF2B5EF4-FFF2-40B4-BE49-F238E27FC236}">
                <a16:creationId xmlns:a16="http://schemas.microsoft.com/office/drawing/2014/main" id="{98D37CC0-CAD0-9A44-8CB7-02849B268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355" b="3"/>
          <a:stretch>
            <a:fillRect/>
          </a:stretch>
        </p:blipFill>
        <p:spPr bwMode="auto">
          <a:xfrm>
            <a:off x="6560134" y="1251412"/>
            <a:ext cx="4492732" cy="435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06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2" name="Rectangle 31">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A35BFC-DD9F-E346-78B0-B91AD7A411EC}"/>
              </a:ext>
            </a:extLst>
          </p:cNvPr>
          <p:cNvSpPr>
            <a:spLocks noGrp="1"/>
          </p:cNvSpPr>
          <p:nvPr>
            <p:ph idx="1"/>
          </p:nvPr>
        </p:nvSpPr>
        <p:spPr>
          <a:xfrm>
            <a:off x="1210516" y="1288428"/>
            <a:ext cx="9849751" cy="3032168"/>
          </a:xfrm>
        </p:spPr>
        <p:txBody>
          <a:bodyPr>
            <a:normAutofit/>
          </a:bodyPr>
          <a:lstStyle/>
          <a:p>
            <a:r>
              <a:rPr lang="en-US" sz="2400" b="1"/>
              <a:t>Results:</a:t>
            </a:r>
            <a:r>
              <a:rPr lang="en-US" sz="2400"/>
              <a:t> State – of – the – art on many NLP tasks, robust multilingual transfer learning.</a:t>
            </a:r>
          </a:p>
          <a:p>
            <a:r>
              <a:rPr lang="en-US" sz="2400" b="1"/>
              <a:t>Limitations:</a:t>
            </a:r>
            <a:r>
              <a:rPr lang="en-US" sz="2400"/>
              <a:t> Large model size, requiring substantial computation resources.</a:t>
            </a:r>
          </a:p>
          <a:p>
            <a:r>
              <a:rPr lang="en-US" sz="2400" b="1"/>
              <a:t>Reference:</a:t>
            </a:r>
            <a:r>
              <a:rPr lang="en-US" sz="2400"/>
              <a:t> Devlin, J., Chang, M.-W., Lee, K., &amp; Toutanova, K. (2018). BERT: Pre-training of Deep Bidirectional Transformers for Language Understanding. </a:t>
            </a:r>
            <a:r>
              <a:rPr lang="en-US" sz="2400" i="1"/>
              <a:t>arXiv preprint arXiv:1810.04805.</a:t>
            </a:r>
            <a:endParaRPr lang="en-US" sz="2400"/>
          </a:p>
          <a:p>
            <a:endParaRPr lang="en-US" sz="2400"/>
          </a:p>
        </p:txBody>
      </p:sp>
    </p:spTree>
    <p:extLst>
      <p:ext uri="{BB962C8B-B14F-4D97-AF65-F5344CB8AC3E}">
        <p14:creationId xmlns:p14="http://schemas.microsoft.com/office/powerpoint/2010/main" val="1237866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7875-61B8-7319-03FF-947AB38F8F0D}"/>
              </a:ext>
            </a:extLst>
          </p:cNvPr>
          <p:cNvSpPr>
            <a:spLocks noGrp="1"/>
          </p:cNvSpPr>
          <p:nvPr>
            <p:ph type="title"/>
          </p:nvPr>
        </p:nvSpPr>
        <p:spPr>
          <a:xfrm>
            <a:off x="838200" y="365125"/>
            <a:ext cx="10515600" cy="663575"/>
          </a:xfrm>
        </p:spPr>
        <p:txBody>
          <a:bodyPr>
            <a:normAutofit fontScale="90000"/>
          </a:bodyPr>
          <a:lstStyle/>
          <a:p>
            <a:pPr algn="ctr"/>
            <a:r>
              <a:rPr lang="en-US" b="1" dirty="0"/>
              <a:t>Comparative Analysis Table</a:t>
            </a:r>
          </a:p>
        </p:txBody>
      </p:sp>
      <p:graphicFrame>
        <p:nvGraphicFramePr>
          <p:cNvPr id="4" name="Content Placeholder 3">
            <a:extLst>
              <a:ext uri="{FF2B5EF4-FFF2-40B4-BE49-F238E27FC236}">
                <a16:creationId xmlns:a16="http://schemas.microsoft.com/office/drawing/2014/main" id="{1C9CF3E3-92F0-8F85-5E86-F3BA140EF4BF}"/>
              </a:ext>
            </a:extLst>
          </p:cNvPr>
          <p:cNvGraphicFramePr>
            <a:graphicFrameLocks noGrp="1"/>
          </p:cNvGraphicFramePr>
          <p:nvPr>
            <p:ph idx="1"/>
            <p:extLst>
              <p:ext uri="{D42A27DB-BD31-4B8C-83A1-F6EECF244321}">
                <p14:modId xmlns:p14="http://schemas.microsoft.com/office/powerpoint/2010/main" val="945117329"/>
              </p:ext>
            </p:extLst>
          </p:nvPr>
        </p:nvGraphicFramePr>
        <p:xfrm>
          <a:off x="233515" y="1266773"/>
          <a:ext cx="11724970" cy="4719142"/>
        </p:xfrm>
        <a:graphic>
          <a:graphicData uri="http://schemas.openxmlformats.org/drawingml/2006/table">
            <a:tbl>
              <a:tblPr firstRow="1" bandRow="1">
                <a:tableStyleId>{5C22544A-7EE6-4342-B048-85BDC9FD1C3A}</a:tableStyleId>
              </a:tblPr>
              <a:tblGrid>
                <a:gridCol w="2344994">
                  <a:extLst>
                    <a:ext uri="{9D8B030D-6E8A-4147-A177-3AD203B41FA5}">
                      <a16:colId xmlns:a16="http://schemas.microsoft.com/office/drawing/2014/main" val="3289414638"/>
                    </a:ext>
                  </a:extLst>
                </a:gridCol>
                <a:gridCol w="2344994">
                  <a:extLst>
                    <a:ext uri="{9D8B030D-6E8A-4147-A177-3AD203B41FA5}">
                      <a16:colId xmlns:a16="http://schemas.microsoft.com/office/drawing/2014/main" val="1431416185"/>
                    </a:ext>
                  </a:extLst>
                </a:gridCol>
                <a:gridCol w="2344994">
                  <a:extLst>
                    <a:ext uri="{9D8B030D-6E8A-4147-A177-3AD203B41FA5}">
                      <a16:colId xmlns:a16="http://schemas.microsoft.com/office/drawing/2014/main" val="925876175"/>
                    </a:ext>
                  </a:extLst>
                </a:gridCol>
                <a:gridCol w="2344994">
                  <a:extLst>
                    <a:ext uri="{9D8B030D-6E8A-4147-A177-3AD203B41FA5}">
                      <a16:colId xmlns:a16="http://schemas.microsoft.com/office/drawing/2014/main" val="2753310781"/>
                    </a:ext>
                  </a:extLst>
                </a:gridCol>
                <a:gridCol w="2344994">
                  <a:extLst>
                    <a:ext uri="{9D8B030D-6E8A-4147-A177-3AD203B41FA5}">
                      <a16:colId xmlns:a16="http://schemas.microsoft.com/office/drawing/2014/main" val="3493711015"/>
                    </a:ext>
                  </a:extLst>
                </a:gridCol>
              </a:tblGrid>
              <a:tr h="416471">
                <a:tc>
                  <a:txBody>
                    <a:bodyPr/>
                    <a:lstStyle/>
                    <a:p>
                      <a:pPr algn="ctr"/>
                      <a:r>
                        <a:rPr lang="en-US" sz="2100" dirty="0"/>
                        <a:t>Feature</a:t>
                      </a:r>
                    </a:p>
                  </a:txBody>
                  <a:tcPr anchor="ctr"/>
                </a:tc>
                <a:tc>
                  <a:txBody>
                    <a:bodyPr/>
                    <a:lstStyle/>
                    <a:p>
                      <a:pPr algn="ctr"/>
                      <a:r>
                        <a:rPr lang="en-US" sz="2100" dirty="0"/>
                        <a:t>Word2Vec</a:t>
                      </a:r>
                    </a:p>
                  </a:txBody>
                  <a:tcPr anchor="ctr"/>
                </a:tc>
                <a:tc>
                  <a:txBody>
                    <a:bodyPr/>
                    <a:lstStyle/>
                    <a:p>
                      <a:pPr algn="ctr"/>
                      <a:r>
                        <a:rPr lang="en-US" sz="2100" dirty="0" err="1"/>
                        <a:t>GloVe</a:t>
                      </a:r>
                      <a:endParaRPr lang="en-US" sz="2100" dirty="0"/>
                    </a:p>
                  </a:txBody>
                  <a:tcPr anchor="ctr"/>
                </a:tc>
                <a:tc>
                  <a:txBody>
                    <a:bodyPr/>
                    <a:lstStyle/>
                    <a:p>
                      <a:pPr algn="ctr"/>
                      <a:r>
                        <a:rPr lang="en-US" sz="2100" dirty="0" err="1"/>
                        <a:t>FastText</a:t>
                      </a:r>
                      <a:endParaRPr lang="en-US" sz="2100" dirty="0"/>
                    </a:p>
                  </a:txBody>
                  <a:tcPr anchor="ctr"/>
                </a:tc>
                <a:tc>
                  <a:txBody>
                    <a:bodyPr/>
                    <a:lstStyle/>
                    <a:p>
                      <a:pPr algn="ctr"/>
                      <a:r>
                        <a:rPr lang="en-US" sz="2100" dirty="0" err="1"/>
                        <a:t>mBERT</a:t>
                      </a:r>
                      <a:endParaRPr lang="en-US" sz="2100" dirty="0"/>
                    </a:p>
                  </a:txBody>
                  <a:tcPr anchor="ctr"/>
                </a:tc>
                <a:extLst>
                  <a:ext uri="{0D108BD9-81ED-4DB2-BD59-A6C34878D82A}">
                    <a16:rowId xmlns:a16="http://schemas.microsoft.com/office/drawing/2014/main" val="3264903262"/>
                  </a:ext>
                </a:extLst>
              </a:tr>
              <a:tr h="718841">
                <a:tc>
                  <a:txBody>
                    <a:bodyPr/>
                    <a:lstStyle/>
                    <a:p>
                      <a:pPr algn="ctr"/>
                      <a:r>
                        <a:rPr lang="en-US" sz="2100" dirty="0"/>
                        <a:t>Model Type</a:t>
                      </a:r>
                    </a:p>
                  </a:txBody>
                  <a:tcPr anchor="ctr"/>
                </a:tc>
                <a:tc>
                  <a:txBody>
                    <a:bodyPr/>
                    <a:lstStyle/>
                    <a:p>
                      <a:pPr algn="ctr"/>
                      <a:r>
                        <a:rPr lang="en-US" sz="2100" dirty="0"/>
                        <a:t>Predictive</a:t>
                      </a:r>
                    </a:p>
                  </a:txBody>
                  <a:tcPr anchor="ctr"/>
                </a:tc>
                <a:tc>
                  <a:txBody>
                    <a:bodyPr/>
                    <a:lstStyle/>
                    <a:p>
                      <a:pPr algn="ctr"/>
                      <a:r>
                        <a:rPr lang="en-US" sz="2100" dirty="0"/>
                        <a:t>Count – based </a:t>
                      </a:r>
                    </a:p>
                  </a:txBody>
                  <a:tcPr anchor="ctr"/>
                </a:tc>
                <a:tc>
                  <a:txBody>
                    <a:bodyPr/>
                    <a:lstStyle/>
                    <a:p>
                      <a:pPr algn="ctr"/>
                      <a:r>
                        <a:rPr lang="en-US" sz="2100" dirty="0"/>
                        <a:t>Predictive + </a:t>
                      </a:r>
                      <a:r>
                        <a:rPr lang="en-US" sz="2100" dirty="0" err="1"/>
                        <a:t>Subword</a:t>
                      </a:r>
                      <a:endParaRPr lang="en-US" sz="2100" dirty="0"/>
                    </a:p>
                  </a:txBody>
                  <a:tcPr anchor="ctr"/>
                </a:tc>
                <a:tc>
                  <a:txBody>
                    <a:bodyPr/>
                    <a:lstStyle/>
                    <a:p>
                      <a:pPr algn="ctr"/>
                      <a:r>
                        <a:rPr lang="en-US" sz="2100" dirty="0"/>
                        <a:t>Transformer – based </a:t>
                      </a:r>
                    </a:p>
                  </a:txBody>
                  <a:tcPr anchor="ctr"/>
                </a:tc>
                <a:extLst>
                  <a:ext uri="{0D108BD9-81ED-4DB2-BD59-A6C34878D82A}">
                    <a16:rowId xmlns:a16="http://schemas.microsoft.com/office/drawing/2014/main" val="3343999753"/>
                  </a:ext>
                </a:extLst>
              </a:tr>
              <a:tr h="416471">
                <a:tc>
                  <a:txBody>
                    <a:bodyPr/>
                    <a:lstStyle/>
                    <a:p>
                      <a:pPr algn="ctr"/>
                      <a:r>
                        <a:rPr lang="en-US" sz="2100" dirty="0"/>
                        <a:t>Handles OOV</a:t>
                      </a:r>
                    </a:p>
                  </a:txBody>
                  <a:tcPr anchor="ctr"/>
                </a:tc>
                <a:tc>
                  <a:txBody>
                    <a:bodyPr/>
                    <a:lstStyle/>
                    <a:p>
                      <a:pPr algn="ctr"/>
                      <a:r>
                        <a:rPr lang="en-US" sz="2100" dirty="0"/>
                        <a:t>No</a:t>
                      </a:r>
                    </a:p>
                  </a:txBody>
                  <a:tcPr anchor="ctr"/>
                </a:tc>
                <a:tc>
                  <a:txBody>
                    <a:bodyPr/>
                    <a:lstStyle/>
                    <a:p>
                      <a:pPr algn="ctr"/>
                      <a:r>
                        <a:rPr lang="en-US" sz="2100" dirty="0"/>
                        <a:t>No</a:t>
                      </a:r>
                    </a:p>
                  </a:txBody>
                  <a:tcPr anchor="ctr"/>
                </a:tc>
                <a:tc>
                  <a:txBody>
                    <a:bodyPr/>
                    <a:lstStyle/>
                    <a:p>
                      <a:pPr algn="ctr"/>
                      <a:r>
                        <a:rPr lang="en-US" sz="2100" dirty="0"/>
                        <a:t>Yes</a:t>
                      </a:r>
                    </a:p>
                  </a:txBody>
                  <a:tcPr anchor="ctr"/>
                </a:tc>
                <a:tc>
                  <a:txBody>
                    <a:bodyPr/>
                    <a:lstStyle/>
                    <a:p>
                      <a:pPr algn="ctr"/>
                      <a:r>
                        <a:rPr lang="en-US" sz="2100" dirty="0"/>
                        <a:t>Yes </a:t>
                      </a:r>
                    </a:p>
                  </a:txBody>
                  <a:tcPr anchor="ctr"/>
                </a:tc>
                <a:extLst>
                  <a:ext uri="{0D108BD9-81ED-4DB2-BD59-A6C34878D82A}">
                    <a16:rowId xmlns:a16="http://schemas.microsoft.com/office/drawing/2014/main" val="566603839"/>
                  </a:ext>
                </a:extLst>
              </a:tr>
              <a:tr h="718841">
                <a:tc>
                  <a:txBody>
                    <a:bodyPr/>
                    <a:lstStyle/>
                    <a:p>
                      <a:pPr algn="ctr"/>
                      <a:r>
                        <a:rPr lang="en-US" sz="2100" dirty="0"/>
                        <a:t>Contextual Embeddings</a:t>
                      </a:r>
                    </a:p>
                  </a:txBody>
                  <a:tcPr anchor="ctr"/>
                </a:tc>
                <a:tc>
                  <a:txBody>
                    <a:bodyPr/>
                    <a:lstStyle/>
                    <a:p>
                      <a:pPr algn="ctr"/>
                      <a:r>
                        <a:rPr lang="en-US" sz="2100" dirty="0"/>
                        <a:t>No</a:t>
                      </a:r>
                    </a:p>
                  </a:txBody>
                  <a:tcPr anchor="ctr"/>
                </a:tc>
                <a:tc>
                  <a:txBody>
                    <a:bodyPr/>
                    <a:lstStyle/>
                    <a:p>
                      <a:pPr algn="ctr"/>
                      <a:r>
                        <a:rPr lang="en-US" sz="2100" dirty="0"/>
                        <a:t>No</a:t>
                      </a:r>
                    </a:p>
                  </a:txBody>
                  <a:tcPr anchor="ctr"/>
                </a:tc>
                <a:tc>
                  <a:txBody>
                    <a:bodyPr/>
                    <a:lstStyle/>
                    <a:p>
                      <a:pPr algn="ctr"/>
                      <a:r>
                        <a:rPr lang="en-US" sz="2100" dirty="0"/>
                        <a:t>No </a:t>
                      </a:r>
                    </a:p>
                  </a:txBody>
                  <a:tcPr anchor="ctr"/>
                </a:tc>
                <a:tc>
                  <a:txBody>
                    <a:bodyPr/>
                    <a:lstStyle/>
                    <a:p>
                      <a:pPr algn="ctr"/>
                      <a:r>
                        <a:rPr lang="en-US" sz="2100" dirty="0"/>
                        <a:t>Yes</a:t>
                      </a:r>
                    </a:p>
                  </a:txBody>
                  <a:tcPr anchor="ctr"/>
                </a:tc>
                <a:extLst>
                  <a:ext uri="{0D108BD9-81ED-4DB2-BD59-A6C34878D82A}">
                    <a16:rowId xmlns:a16="http://schemas.microsoft.com/office/drawing/2014/main" val="2409290906"/>
                  </a:ext>
                </a:extLst>
              </a:tr>
              <a:tr h="1026915">
                <a:tc>
                  <a:txBody>
                    <a:bodyPr/>
                    <a:lstStyle/>
                    <a:p>
                      <a:pPr algn="ctr"/>
                      <a:r>
                        <a:rPr lang="en-US" sz="2100" dirty="0"/>
                        <a:t>Training Data Requirement</a:t>
                      </a:r>
                    </a:p>
                  </a:txBody>
                  <a:tcPr anchor="ctr"/>
                </a:tc>
                <a:tc>
                  <a:txBody>
                    <a:bodyPr/>
                    <a:lstStyle/>
                    <a:p>
                      <a:pPr algn="ctr"/>
                      <a:r>
                        <a:rPr lang="en-US" sz="2100" dirty="0"/>
                        <a:t>Large Corpus</a:t>
                      </a:r>
                    </a:p>
                  </a:txBody>
                  <a:tcPr anchor="ctr"/>
                </a:tc>
                <a:tc>
                  <a:txBody>
                    <a:bodyPr/>
                    <a:lstStyle/>
                    <a:p>
                      <a:pPr algn="ctr"/>
                      <a:r>
                        <a:rPr lang="en-US" sz="2100" dirty="0"/>
                        <a:t>Large Corpus</a:t>
                      </a:r>
                    </a:p>
                  </a:txBody>
                  <a:tcPr anchor="ctr"/>
                </a:tc>
                <a:tc>
                  <a:txBody>
                    <a:bodyPr/>
                    <a:lstStyle/>
                    <a:p>
                      <a:pPr algn="ctr"/>
                      <a:r>
                        <a:rPr lang="en-US" sz="2100" dirty="0"/>
                        <a:t>Large Corpus</a:t>
                      </a:r>
                    </a:p>
                  </a:txBody>
                  <a:tcPr anchor="ctr"/>
                </a:tc>
                <a:tc>
                  <a:txBody>
                    <a:bodyPr/>
                    <a:lstStyle/>
                    <a:p>
                      <a:pPr algn="ctr"/>
                      <a:r>
                        <a:rPr lang="en-US" sz="2100" dirty="0"/>
                        <a:t>Very large Multilingual Corpus</a:t>
                      </a:r>
                    </a:p>
                  </a:txBody>
                  <a:tcPr anchor="ctr"/>
                </a:tc>
                <a:extLst>
                  <a:ext uri="{0D108BD9-81ED-4DB2-BD59-A6C34878D82A}">
                    <a16:rowId xmlns:a16="http://schemas.microsoft.com/office/drawing/2014/main" val="44244185"/>
                  </a:ext>
                </a:extLst>
              </a:tr>
              <a:tr h="1026915">
                <a:tc>
                  <a:txBody>
                    <a:bodyPr/>
                    <a:lstStyle/>
                    <a:p>
                      <a:pPr algn="ctr"/>
                      <a:r>
                        <a:rPr lang="en-US" sz="2100" dirty="0"/>
                        <a:t>Typical use</a:t>
                      </a:r>
                    </a:p>
                  </a:txBody>
                  <a:tcPr anchor="ctr"/>
                </a:tc>
                <a:tc>
                  <a:txBody>
                    <a:bodyPr/>
                    <a:lstStyle/>
                    <a:p>
                      <a:pPr algn="ctr"/>
                      <a:r>
                        <a:rPr lang="en-US" sz="2100" dirty="0"/>
                        <a:t>Semantic similarity, embeddings </a:t>
                      </a:r>
                    </a:p>
                    <a:p>
                      <a:pPr algn="ctr"/>
                      <a:endParaRPr lang="en-US" sz="2100" dirty="0"/>
                    </a:p>
                  </a:txBody>
                  <a:tcPr anchor="ctr"/>
                </a:tc>
                <a:tc>
                  <a:txBody>
                    <a:bodyPr/>
                    <a:lstStyle/>
                    <a:p>
                      <a:pPr algn="ctr"/>
                      <a:r>
                        <a:rPr lang="en-US" sz="2100" dirty="0"/>
                        <a:t>Semantic similarity</a:t>
                      </a:r>
                    </a:p>
                  </a:txBody>
                  <a:tcPr anchor="ctr"/>
                </a:tc>
                <a:tc>
                  <a:txBody>
                    <a:bodyPr/>
                    <a:lstStyle/>
                    <a:p>
                      <a:pPr algn="ctr"/>
                      <a:r>
                        <a:rPr lang="en-US" sz="2100" dirty="0"/>
                        <a:t>Morphologically rich languages</a:t>
                      </a:r>
                    </a:p>
                  </a:txBody>
                  <a:tcPr anchor="ctr"/>
                </a:tc>
                <a:tc>
                  <a:txBody>
                    <a:bodyPr/>
                    <a:lstStyle/>
                    <a:p>
                      <a:pPr algn="ctr"/>
                      <a:r>
                        <a:rPr lang="en-US" sz="2100" dirty="0"/>
                        <a:t>Contextual language understanding</a:t>
                      </a:r>
                    </a:p>
                  </a:txBody>
                  <a:tcPr anchor="ctr"/>
                </a:tc>
                <a:extLst>
                  <a:ext uri="{0D108BD9-81ED-4DB2-BD59-A6C34878D82A}">
                    <a16:rowId xmlns:a16="http://schemas.microsoft.com/office/drawing/2014/main" val="4079594194"/>
                  </a:ext>
                </a:extLst>
              </a:tr>
            </a:tbl>
          </a:graphicData>
        </a:graphic>
      </p:graphicFrame>
    </p:spTree>
    <p:extLst>
      <p:ext uri="{BB962C8B-B14F-4D97-AF65-F5344CB8AC3E}">
        <p14:creationId xmlns:p14="http://schemas.microsoft.com/office/powerpoint/2010/main" val="122116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FB9C-433B-E58A-729C-917DE977A717}"/>
              </a:ext>
            </a:extLst>
          </p:cNvPr>
          <p:cNvSpPr>
            <a:spLocks noGrp="1"/>
          </p:cNvSpPr>
          <p:nvPr>
            <p:ph type="title"/>
          </p:nvPr>
        </p:nvSpPr>
        <p:spPr>
          <a:xfrm>
            <a:off x="1960919" y="144480"/>
            <a:ext cx="8270159" cy="985138"/>
          </a:xfrm>
        </p:spPr>
        <p:txBody>
          <a:bodyPr/>
          <a:lstStyle/>
          <a:p>
            <a:pPr algn="ctr"/>
            <a:r>
              <a:rPr lang="en-US" b="1" dirty="0"/>
              <a:t>Applications of Word Embeddings</a:t>
            </a:r>
          </a:p>
        </p:txBody>
      </p:sp>
      <p:graphicFrame>
        <p:nvGraphicFramePr>
          <p:cNvPr id="4" name="Diagram 3">
            <a:extLst>
              <a:ext uri="{FF2B5EF4-FFF2-40B4-BE49-F238E27FC236}">
                <a16:creationId xmlns:a16="http://schemas.microsoft.com/office/drawing/2014/main" id="{6B6789C2-CCDA-5F10-485E-311F3807F4EA}"/>
              </a:ext>
            </a:extLst>
          </p:cNvPr>
          <p:cNvGraphicFramePr/>
          <p:nvPr>
            <p:extLst>
              <p:ext uri="{D42A27DB-BD31-4B8C-83A1-F6EECF244321}">
                <p14:modId xmlns:p14="http://schemas.microsoft.com/office/powerpoint/2010/main" val="2271291020"/>
              </p:ext>
            </p:extLst>
          </p:nvPr>
        </p:nvGraphicFramePr>
        <p:xfrm>
          <a:off x="1526458" y="1103125"/>
          <a:ext cx="9139083" cy="465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1327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C6F6B1-F78A-1A58-9197-C2DC5B85C235}"/>
              </a:ext>
            </a:extLst>
          </p:cNvPr>
          <p:cNvSpPr>
            <a:spLocks noGrp="1"/>
          </p:cNvSpPr>
          <p:nvPr>
            <p:ph type="title"/>
          </p:nvPr>
        </p:nvSpPr>
        <p:spPr>
          <a:xfrm>
            <a:off x="1137034" y="609597"/>
            <a:ext cx="9392421" cy="1330841"/>
          </a:xfrm>
        </p:spPr>
        <p:txBody>
          <a:bodyPr>
            <a:normAutofit/>
          </a:bodyPr>
          <a:lstStyle/>
          <a:p>
            <a:pPr algn="ctr"/>
            <a:r>
              <a:rPr lang="en-US" b="1" dirty="0"/>
              <a:t>Challenges and Limitations</a:t>
            </a:r>
          </a:p>
        </p:txBody>
      </p:sp>
      <p:sp>
        <p:nvSpPr>
          <p:cNvPr id="3" name="Content Placeholder 2">
            <a:extLst>
              <a:ext uri="{FF2B5EF4-FFF2-40B4-BE49-F238E27FC236}">
                <a16:creationId xmlns:a16="http://schemas.microsoft.com/office/drawing/2014/main" id="{EAEDF1F3-36F6-72BD-61BF-71E42D9C0AF5}"/>
              </a:ext>
            </a:extLst>
          </p:cNvPr>
          <p:cNvSpPr>
            <a:spLocks noGrp="1"/>
          </p:cNvSpPr>
          <p:nvPr>
            <p:ph idx="1"/>
          </p:nvPr>
        </p:nvSpPr>
        <p:spPr>
          <a:xfrm>
            <a:off x="429112" y="2132810"/>
            <a:ext cx="7402282" cy="2327108"/>
          </a:xfrm>
        </p:spPr>
        <p:txBody>
          <a:bodyPr>
            <a:normAutofit lnSpcReduction="10000"/>
          </a:bodyPr>
          <a:lstStyle/>
          <a:p>
            <a:r>
              <a:rPr lang="en-US" dirty="0"/>
              <a:t>Out – of – Vocabulary and rare word issues</a:t>
            </a:r>
          </a:p>
          <a:p>
            <a:r>
              <a:rPr lang="en-US" dirty="0"/>
              <a:t>Static vs dynamic embeddings</a:t>
            </a:r>
          </a:p>
          <a:p>
            <a:r>
              <a:rPr lang="en-US" dirty="0"/>
              <a:t>Multilingual and low – resource language support</a:t>
            </a:r>
          </a:p>
          <a:p>
            <a:r>
              <a:rPr lang="en-US" dirty="0"/>
              <a:t>Biases inherited from training data </a:t>
            </a:r>
          </a:p>
        </p:txBody>
      </p:sp>
      <p:pic>
        <p:nvPicPr>
          <p:cNvPr id="1026" name="Picture 2" descr="Word Embeddings: Unlocking the Power of Meaningful Language Representations  | Medium">
            <a:extLst>
              <a:ext uri="{FF2B5EF4-FFF2-40B4-BE49-F238E27FC236}">
                <a16:creationId xmlns:a16="http://schemas.microsoft.com/office/drawing/2014/main" id="{22D858DE-F2C5-3D3A-0ED9-B3E9A2A269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37677" y="2416727"/>
            <a:ext cx="4754322" cy="3755915"/>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52555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A9C0-5C55-18A9-1F2D-EA1A79F76496}"/>
              </a:ext>
            </a:extLst>
          </p:cNvPr>
          <p:cNvSpPr>
            <a:spLocks noGrp="1"/>
          </p:cNvSpPr>
          <p:nvPr>
            <p:ph type="title"/>
          </p:nvPr>
        </p:nvSpPr>
        <p:spPr/>
        <p:txBody>
          <a:bodyPr/>
          <a:lstStyle/>
          <a:p>
            <a:pPr algn="ctr"/>
            <a:r>
              <a:rPr lang="en-US" b="1" dirty="0"/>
              <a:t>Research Directions</a:t>
            </a:r>
          </a:p>
        </p:txBody>
      </p:sp>
      <p:sp>
        <p:nvSpPr>
          <p:cNvPr id="3" name="Content Placeholder 2">
            <a:extLst>
              <a:ext uri="{FF2B5EF4-FFF2-40B4-BE49-F238E27FC236}">
                <a16:creationId xmlns:a16="http://schemas.microsoft.com/office/drawing/2014/main" id="{95F27EDC-1C7B-1129-AEE9-763F41E43936}"/>
              </a:ext>
            </a:extLst>
          </p:cNvPr>
          <p:cNvSpPr>
            <a:spLocks noGrp="1"/>
          </p:cNvSpPr>
          <p:nvPr>
            <p:ph idx="1"/>
          </p:nvPr>
        </p:nvSpPr>
        <p:spPr/>
        <p:txBody>
          <a:bodyPr/>
          <a:lstStyle/>
          <a:p>
            <a:r>
              <a:rPr lang="en-US" dirty="0"/>
              <a:t>Hybrid models combining static and contextual embeddings</a:t>
            </a:r>
          </a:p>
          <a:p>
            <a:r>
              <a:rPr lang="en-US" dirty="0"/>
              <a:t>More efficient training methods for large – scale models</a:t>
            </a:r>
          </a:p>
          <a:p>
            <a:r>
              <a:rPr lang="en-US" dirty="0"/>
              <a:t>Embedding interpretability and bias mitigation</a:t>
            </a:r>
          </a:p>
          <a:p>
            <a:r>
              <a:rPr lang="en-US" dirty="0"/>
              <a:t>Cross – lingual and domain adaption techniques</a:t>
            </a:r>
          </a:p>
        </p:txBody>
      </p:sp>
    </p:spTree>
    <p:extLst>
      <p:ext uri="{BB962C8B-B14F-4D97-AF65-F5344CB8AC3E}">
        <p14:creationId xmlns:p14="http://schemas.microsoft.com/office/powerpoint/2010/main" val="225422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3382E-C9FF-7B41-48E2-87D2CE422180}"/>
              </a:ext>
            </a:extLst>
          </p:cNvPr>
          <p:cNvSpPr>
            <a:spLocks noGrp="1"/>
          </p:cNvSpPr>
          <p:nvPr>
            <p:ph type="title"/>
          </p:nvPr>
        </p:nvSpPr>
        <p:spPr/>
        <p:txBody>
          <a:bodyPr/>
          <a:lstStyle/>
          <a:p>
            <a:pPr algn="ctr"/>
            <a:r>
              <a:rPr lang="en-US" b="1" dirty="0"/>
              <a:t>Introduction to Word Embeddings</a:t>
            </a:r>
          </a:p>
        </p:txBody>
      </p:sp>
      <p:sp>
        <p:nvSpPr>
          <p:cNvPr id="3" name="Content Placeholder 2">
            <a:extLst>
              <a:ext uri="{FF2B5EF4-FFF2-40B4-BE49-F238E27FC236}">
                <a16:creationId xmlns:a16="http://schemas.microsoft.com/office/drawing/2014/main" id="{872FFCEF-D18B-E4C3-5415-AFE717B5EC47}"/>
              </a:ext>
            </a:extLst>
          </p:cNvPr>
          <p:cNvSpPr>
            <a:spLocks noGrp="1"/>
          </p:cNvSpPr>
          <p:nvPr>
            <p:ph idx="1"/>
          </p:nvPr>
        </p:nvSpPr>
        <p:spPr>
          <a:xfrm>
            <a:off x="838200" y="1825625"/>
            <a:ext cx="10515600" cy="1603375"/>
          </a:xfrm>
        </p:spPr>
        <p:txBody>
          <a:bodyPr>
            <a:normAutofit/>
          </a:bodyPr>
          <a:lstStyle/>
          <a:p>
            <a:r>
              <a:rPr lang="en-US" sz="2400" dirty="0"/>
              <a:t>Dense vector representations of words capturing semantic meaning.</a:t>
            </a:r>
          </a:p>
          <a:p>
            <a:r>
              <a:rPr lang="en-US" sz="2400" dirty="0"/>
              <a:t>Importance in NLP for tasks like classification, translation, and sentiment analysis.</a:t>
            </a:r>
          </a:p>
        </p:txBody>
      </p:sp>
    </p:spTree>
    <p:extLst>
      <p:ext uri="{BB962C8B-B14F-4D97-AF65-F5344CB8AC3E}">
        <p14:creationId xmlns:p14="http://schemas.microsoft.com/office/powerpoint/2010/main" val="329229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DF5D-E343-0C6B-1DA4-6684D4AE97D8}"/>
              </a:ext>
            </a:extLst>
          </p:cNvPr>
          <p:cNvSpPr>
            <a:spLocks noGrp="1"/>
          </p:cNvSpPr>
          <p:nvPr>
            <p:ph type="title"/>
          </p:nvPr>
        </p:nvSpPr>
        <p:spPr/>
        <p:txBody>
          <a:bodyPr/>
          <a:lstStyle/>
          <a:p>
            <a:pPr algn="ctr"/>
            <a:r>
              <a:rPr lang="en-US" b="1" dirty="0"/>
              <a:t>Categories of Word Embeddings</a:t>
            </a:r>
          </a:p>
        </p:txBody>
      </p:sp>
      <p:sp>
        <p:nvSpPr>
          <p:cNvPr id="3" name="Content Placeholder 2">
            <a:extLst>
              <a:ext uri="{FF2B5EF4-FFF2-40B4-BE49-F238E27FC236}">
                <a16:creationId xmlns:a16="http://schemas.microsoft.com/office/drawing/2014/main" id="{6E2CFAAF-D7C1-EBDB-54D7-5A0035227922}"/>
              </a:ext>
            </a:extLst>
          </p:cNvPr>
          <p:cNvSpPr>
            <a:spLocks noGrp="1"/>
          </p:cNvSpPr>
          <p:nvPr>
            <p:ph idx="1"/>
          </p:nvPr>
        </p:nvSpPr>
        <p:spPr>
          <a:xfrm>
            <a:off x="838200" y="1825625"/>
            <a:ext cx="10515600" cy="1325563"/>
          </a:xfrm>
        </p:spPr>
        <p:txBody>
          <a:bodyPr>
            <a:noAutofit/>
          </a:bodyPr>
          <a:lstStyle/>
          <a:p>
            <a:r>
              <a:rPr lang="en-US" sz="2400" dirty="0"/>
              <a:t>Prediction-based embeddings: Word2Vec, </a:t>
            </a:r>
            <a:r>
              <a:rPr lang="en-US" sz="2400" dirty="0" err="1"/>
              <a:t>FastText</a:t>
            </a:r>
            <a:endParaRPr lang="en-US" sz="2400" dirty="0"/>
          </a:p>
          <a:p>
            <a:r>
              <a:rPr lang="en-US" sz="2400" dirty="0"/>
              <a:t>Count-based embeddings: </a:t>
            </a:r>
            <a:r>
              <a:rPr lang="en-US" sz="2400" dirty="0" err="1"/>
              <a:t>GloVe</a:t>
            </a:r>
            <a:endParaRPr lang="en-US" sz="2400" dirty="0"/>
          </a:p>
          <a:p>
            <a:r>
              <a:rPr lang="en-US" sz="2400" dirty="0"/>
              <a:t>Contextual embeddings: </a:t>
            </a:r>
            <a:r>
              <a:rPr lang="en-US" sz="2400" dirty="0" err="1"/>
              <a:t>mBERT</a:t>
            </a:r>
            <a:r>
              <a:rPr lang="en-US" sz="2400" dirty="0"/>
              <a:t> (based on Transformers)</a:t>
            </a: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72001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B7FB2-19CB-B6D0-F51A-EE643A47A1B5}"/>
              </a:ext>
            </a:extLst>
          </p:cNvPr>
          <p:cNvSpPr>
            <a:spLocks noGrp="1"/>
          </p:cNvSpPr>
          <p:nvPr>
            <p:ph type="title"/>
          </p:nvPr>
        </p:nvSpPr>
        <p:spPr>
          <a:xfrm>
            <a:off x="616532" y="416898"/>
            <a:ext cx="4282983" cy="1200361"/>
          </a:xfrm>
        </p:spPr>
        <p:txBody>
          <a:bodyPr anchor="b">
            <a:normAutofit/>
          </a:bodyPr>
          <a:lstStyle/>
          <a:p>
            <a:r>
              <a:rPr lang="en-US" sz="3600" b="1"/>
              <a:t>Word2Vec</a:t>
            </a:r>
          </a:p>
        </p:txBody>
      </p:sp>
      <p:sp>
        <p:nvSpPr>
          <p:cNvPr id="1033" name="Rectangle 103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148B6E-A906-E84E-4BBA-160943B13461}"/>
              </a:ext>
            </a:extLst>
          </p:cNvPr>
          <p:cNvSpPr>
            <a:spLocks noGrp="1"/>
          </p:cNvSpPr>
          <p:nvPr>
            <p:ph idx="1"/>
          </p:nvPr>
        </p:nvSpPr>
        <p:spPr>
          <a:xfrm>
            <a:off x="487522" y="2000196"/>
            <a:ext cx="5080253" cy="3733566"/>
          </a:xfrm>
        </p:spPr>
        <p:txBody>
          <a:bodyPr anchor="ctr">
            <a:normAutofit fontScale="85000" lnSpcReduction="10000"/>
          </a:bodyPr>
          <a:lstStyle/>
          <a:p>
            <a:r>
              <a:rPr lang="en-US" dirty="0" err="1"/>
              <a:t>Mikolov</a:t>
            </a:r>
            <a:r>
              <a:rPr lang="en-US" dirty="0"/>
              <a:t> et al. (2013) introduced Word2Vec, a neural network model to produce word embeddings capturing semantic and syntactic word relationships.</a:t>
            </a:r>
          </a:p>
          <a:p>
            <a:r>
              <a:rPr lang="en-US" dirty="0"/>
              <a:t>It has two main architectures: </a:t>
            </a:r>
          </a:p>
          <a:p>
            <a:pPr marL="1428750" lvl="2" indent="-514350">
              <a:buFont typeface="+mj-lt"/>
              <a:buAutoNum type="arabicPeriod"/>
            </a:pPr>
            <a:r>
              <a:rPr lang="en-US" sz="2800" dirty="0"/>
              <a:t>Continuous Bag of Words</a:t>
            </a:r>
          </a:p>
          <a:p>
            <a:pPr marL="1428750" lvl="2" indent="-514350">
              <a:buFont typeface="+mj-lt"/>
              <a:buAutoNum type="arabicPeriod"/>
            </a:pPr>
            <a:r>
              <a:rPr lang="en-US" sz="2800" dirty="0"/>
              <a:t>Skip – gram </a:t>
            </a:r>
          </a:p>
          <a:p>
            <a:r>
              <a:rPr lang="en-US" b="1" dirty="0"/>
              <a:t>Methodology: </a:t>
            </a:r>
            <a:r>
              <a:rPr lang="en-US" dirty="0"/>
              <a:t>Shallow neural nets trained on large corpora using local context windows.</a:t>
            </a:r>
          </a:p>
        </p:txBody>
      </p:sp>
      <p:sp>
        <p:nvSpPr>
          <p:cNvPr id="1035" name="Rectangle 103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rd2Vec (CBOW, Skip-gram) In Depth | by Fraidoon Omarzai | Medium">
            <a:extLst>
              <a:ext uri="{FF2B5EF4-FFF2-40B4-BE49-F238E27FC236}">
                <a16:creationId xmlns:a16="http://schemas.microsoft.com/office/drawing/2014/main" id="{1A9B18A5-AE0A-6C4C-A564-0CF8F93093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6790" y="1162086"/>
            <a:ext cx="6184973" cy="37924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AB67C0-F039-9F93-1D25-E35091A820AC}"/>
              </a:ext>
            </a:extLst>
          </p:cNvPr>
          <p:cNvSpPr txBox="1"/>
          <p:nvPr/>
        </p:nvSpPr>
        <p:spPr>
          <a:xfrm>
            <a:off x="6063809" y="5309446"/>
            <a:ext cx="5450934" cy="461665"/>
          </a:xfrm>
          <a:prstGeom prst="rect">
            <a:avLst/>
          </a:prstGeom>
          <a:noFill/>
        </p:spPr>
        <p:txBody>
          <a:bodyPr wrap="square" rtlCol="0">
            <a:spAutoFit/>
          </a:bodyPr>
          <a:lstStyle/>
          <a:p>
            <a:r>
              <a:rPr lang="en-US" sz="1200" dirty="0"/>
              <a:t>Source: </a:t>
            </a:r>
            <a:r>
              <a:rPr lang="en-US" sz="1200" dirty="0">
                <a:hlinkClick r:id="rId3"/>
              </a:rPr>
              <a:t>https://medium.com/@fraidoonomarzai99/word2vec-cbow-skip-gram-in-depth-88d9cc340a50</a:t>
            </a:r>
            <a:endParaRPr lang="en-US" sz="1200" dirty="0"/>
          </a:p>
        </p:txBody>
      </p:sp>
    </p:spTree>
    <p:extLst>
      <p:ext uri="{BB962C8B-B14F-4D97-AF65-F5344CB8AC3E}">
        <p14:creationId xmlns:p14="http://schemas.microsoft.com/office/powerpoint/2010/main" val="2174547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C618A3-C014-5609-DA89-ED30B66F9D70}"/>
              </a:ext>
            </a:extLst>
          </p:cNvPr>
          <p:cNvSpPr>
            <a:spLocks noGrp="1"/>
          </p:cNvSpPr>
          <p:nvPr>
            <p:ph idx="1"/>
          </p:nvPr>
        </p:nvSpPr>
        <p:spPr>
          <a:xfrm>
            <a:off x="1171123" y="1912598"/>
            <a:ext cx="9849751" cy="3032168"/>
          </a:xfrm>
        </p:spPr>
        <p:txBody>
          <a:bodyPr anchor="ctr">
            <a:normAutofit/>
          </a:bodyPr>
          <a:lstStyle/>
          <a:p>
            <a:r>
              <a:rPr lang="en-US" sz="2400" b="1" dirty="0"/>
              <a:t>Results: </a:t>
            </a:r>
            <a:r>
              <a:rPr lang="en-US" sz="2400" dirty="0"/>
              <a:t>Efficient embeddings that significantly improved tasks like analogy completion and text classification</a:t>
            </a:r>
          </a:p>
          <a:p>
            <a:r>
              <a:rPr lang="en-US" sz="2400" b="1" dirty="0"/>
              <a:t>Reference:</a:t>
            </a:r>
            <a:r>
              <a:rPr lang="en-US" sz="2400" dirty="0"/>
              <a:t> </a:t>
            </a:r>
            <a:r>
              <a:rPr lang="en-US" sz="2400" dirty="0" err="1"/>
              <a:t>Mikolov</a:t>
            </a:r>
            <a:r>
              <a:rPr lang="en-US" sz="2400" dirty="0"/>
              <a:t>, T., </a:t>
            </a:r>
            <a:r>
              <a:rPr lang="en-US" sz="2400" dirty="0" err="1"/>
              <a:t>Sutskever</a:t>
            </a:r>
            <a:r>
              <a:rPr lang="en-US" sz="2400" dirty="0"/>
              <a:t>, I., Chen, K., Corrado, G. S., &amp; Dean, J. (2013). Efficient Estimation of Word Representations in Vector Space. </a:t>
            </a:r>
            <a:r>
              <a:rPr lang="en-US" sz="2400" i="1" dirty="0" err="1"/>
              <a:t>arXiv</a:t>
            </a:r>
            <a:r>
              <a:rPr lang="en-US" sz="2400" i="1" dirty="0"/>
              <a:t> preprint arXiv:1301.3781.</a:t>
            </a:r>
            <a:endParaRPr lang="en-US" sz="2400" dirty="0"/>
          </a:p>
          <a:p>
            <a:pPr marL="0" indent="0">
              <a:buNone/>
            </a:pPr>
            <a:endParaRPr lang="en-US" sz="2400" dirty="0"/>
          </a:p>
        </p:txBody>
      </p:sp>
    </p:spTree>
    <p:extLst>
      <p:ext uri="{BB962C8B-B14F-4D97-AF65-F5344CB8AC3E}">
        <p14:creationId xmlns:p14="http://schemas.microsoft.com/office/powerpoint/2010/main" val="3268485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21AD1-2B76-6CA2-9276-1A8D71A528FC}"/>
              </a:ext>
            </a:extLst>
          </p:cNvPr>
          <p:cNvSpPr>
            <a:spLocks noGrp="1"/>
          </p:cNvSpPr>
          <p:nvPr>
            <p:ph type="title"/>
          </p:nvPr>
        </p:nvSpPr>
        <p:spPr/>
        <p:txBody>
          <a:bodyPr/>
          <a:lstStyle/>
          <a:p>
            <a:pPr algn="ctr"/>
            <a:r>
              <a:rPr lang="en-US" b="1" dirty="0" err="1"/>
              <a:t>GloVe</a:t>
            </a:r>
            <a:endParaRPr lang="en-US" b="1" dirty="0"/>
          </a:p>
        </p:txBody>
      </p:sp>
      <p:sp>
        <p:nvSpPr>
          <p:cNvPr id="3" name="Content Placeholder 2">
            <a:extLst>
              <a:ext uri="{FF2B5EF4-FFF2-40B4-BE49-F238E27FC236}">
                <a16:creationId xmlns:a16="http://schemas.microsoft.com/office/drawing/2014/main" id="{81FF3408-040E-BF66-4ED0-29DC0B9CA5B9}"/>
              </a:ext>
            </a:extLst>
          </p:cNvPr>
          <p:cNvSpPr>
            <a:spLocks noGrp="1"/>
          </p:cNvSpPr>
          <p:nvPr>
            <p:ph idx="1"/>
          </p:nvPr>
        </p:nvSpPr>
        <p:spPr/>
        <p:txBody>
          <a:bodyPr>
            <a:normAutofit/>
          </a:bodyPr>
          <a:lstStyle/>
          <a:p>
            <a:r>
              <a:rPr lang="en-US" dirty="0"/>
              <a:t>Pennington et al. (2014) proposed </a:t>
            </a:r>
            <a:r>
              <a:rPr lang="en-US" dirty="0" err="1"/>
              <a:t>GloVe</a:t>
            </a:r>
            <a:r>
              <a:rPr lang="en-US" dirty="0"/>
              <a:t>, which constructs embeddings by factorizing a word co-occurrence matrix representing the global corpus statistics. </a:t>
            </a:r>
          </a:p>
          <a:p>
            <a:r>
              <a:rPr lang="en-US" dirty="0" err="1"/>
              <a:t>GloVe</a:t>
            </a:r>
            <a:r>
              <a:rPr lang="en-US" dirty="0"/>
              <a:t> balances global matrix information with local context to create meaningful embeddings.</a:t>
            </a:r>
          </a:p>
          <a:p>
            <a:r>
              <a:rPr lang="en-US" b="1" dirty="0"/>
              <a:t>Methodology:</a:t>
            </a:r>
            <a:r>
              <a:rPr lang="en-US" dirty="0"/>
              <a:t> Matrix factorization optimizing on log word co – occurrence probabilities for vector derivation. </a:t>
            </a:r>
          </a:p>
        </p:txBody>
      </p:sp>
    </p:spTree>
    <p:extLst>
      <p:ext uri="{BB962C8B-B14F-4D97-AF65-F5344CB8AC3E}">
        <p14:creationId xmlns:p14="http://schemas.microsoft.com/office/powerpoint/2010/main" val="3000438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68C73-F869-45DF-10C9-77B42B87DE89}"/>
              </a:ext>
            </a:extLst>
          </p:cNvPr>
          <p:cNvSpPr>
            <a:spLocks noGrp="1"/>
          </p:cNvSpPr>
          <p:nvPr>
            <p:ph idx="1"/>
          </p:nvPr>
        </p:nvSpPr>
        <p:spPr>
          <a:xfrm>
            <a:off x="838200" y="1545406"/>
            <a:ext cx="10515600" cy="3070840"/>
          </a:xfrm>
        </p:spPr>
        <p:txBody>
          <a:bodyPr>
            <a:normAutofit/>
          </a:bodyPr>
          <a:lstStyle/>
          <a:p>
            <a:r>
              <a:rPr lang="en-US" sz="2400" b="1" dirty="0"/>
              <a:t>Results:</a:t>
            </a:r>
            <a:r>
              <a:rPr lang="en-US" sz="2400" dirty="0"/>
              <a:t> Produces embeddings that outperform traditional models on analogy and phrase tasks.</a:t>
            </a:r>
          </a:p>
          <a:p>
            <a:r>
              <a:rPr lang="en-US" sz="2400" b="1" dirty="0"/>
              <a:t>Limitations:</a:t>
            </a:r>
            <a:r>
              <a:rPr lang="en-US" sz="2400" dirty="0"/>
              <a:t> Like Word2Vec, embeddings are static and lack contextual nuance.</a:t>
            </a:r>
          </a:p>
          <a:p>
            <a:r>
              <a:rPr lang="en-US" sz="2400" b="1" dirty="0"/>
              <a:t>Reference:</a:t>
            </a:r>
            <a:r>
              <a:rPr lang="en-US" sz="2400" dirty="0"/>
              <a:t> Pennington, J., Socher, R., &amp; Manning, C. D. (2014). </a:t>
            </a:r>
            <a:r>
              <a:rPr lang="en-US" sz="2400" dirty="0" err="1"/>
              <a:t>GloVe</a:t>
            </a:r>
            <a:r>
              <a:rPr lang="en-US" sz="2400" dirty="0"/>
              <a:t>: Global Vectors for Word Representation. </a:t>
            </a:r>
            <a:r>
              <a:rPr lang="en-US" sz="2400" i="1" dirty="0"/>
              <a:t>In Proceedings of the 2014 Conference on Empirical Methods in Natural Language Processing (EMNLP)</a:t>
            </a:r>
            <a:r>
              <a:rPr lang="en-US" sz="2400" dirty="0"/>
              <a:t> (pp. 1532-1543).</a:t>
            </a:r>
          </a:p>
          <a:p>
            <a:endParaRPr lang="en-US" sz="2400" dirty="0"/>
          </a:p>
        </p:txBody>
      </p:sp>
    </p:spTree>
    <p:extLst>
      <p:ext uri="{BB962C8B-B14F-4D97-AF65-F5344CB8AC3E}">
        <p14:creationId xmlns:p14="http://schemas.microsoft.com/office/powerpoint/2010/main" val="132503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D8E7C1D-3828-4388-12E6-91801842F5B3}"/>
              </a:ext>
            </a:extLst>
          </p:cNvPr>
          <p:cNvSpPr>
            <a:spLocks noGrp="1"/>
          </p:cNvSpPr>
          <p:nvPr>
            <p:ph type="title"/>
          </p:nvPr>
        </p:nvSpPr>
        <p:spPr>
          <a:xfrm>
            <a:off x="1137038" y="609597"/>
            <a:ext cx="9770022" cy="1330841"/>
          </a:xfrm>
        </p:spPr>
        <p:txBody>
          <a:bodyPr>
            <a:normAutofit/>
          </a:bodyPr>
          <a:lstStyle/>
          <a:p>
            <a:r>
              <a:rPr lang="en-US" b="1" dirty="0" err="1"/>
              <a:t>FastText</a:t>
            </a:r>
            <a:endParaRPr lang="en-US" b="1"/>
          </a:p>
        </p:txBody>
      </p:sp>
      <p:sp>
        <p:nvSpPr>
          <p:cNvPr id="3" name="Content Placeholder 2">
            <a:extLst>
              <a:ext uri="{FF2B5EF4-FFF2-40B4-BE49-F238E27FC236}">
                <a16:creationId xmlns:a16="http://schemas.microsoft.com/office/drawing/2014/main" id="{8B3295C0-FC7B-35E5-85D9-747FBCD8D5F4}"/>
              </a:ext>
            </a:extLst>
          </p:cNvPr>
          <p:cNvSpPr>
            <a:spLocks noGrp="1"/>
          </p:cNvSpPr>
          <p:nvPr>
            <p:ph idx="1"/>
          </p:nvPr>
        </p:nvSpPr>
        <p:spPr>
          <a:xfrm>
            <a:off x="646552" y="2022496"/>
            <a:ext cx="6437393" cy="3831436"/>
          </a:xfrm>
        </p:spPr>
        <p:txBody>
          <a:bodyPr>
            <a:normAutofit/>
          </a:bodyPr>
          <a:lstStyle/>
          <a:p>
            <a:r>
              <a:rPr lang="en-US" sz="2400" dirty="0"/>
              <a:t>Bojanowski et al. (2016) extended Word2Vec by embedding words as bag of character n-grams, enabling the model to capture sub-word information. </a:t>
            </a:r>
          </a:p>
          <a:p>
            <a:r>
              <a:rPr lang="en-US" sz="2400" dirty="0"/>
              <a:t>Improves representation of rare and morphologically complex words.</a:t>
            </a:r>
          </a:p>
          <a:p>
            <a:r>
              <a:rPr lang="en-US" sz="2400" b="1" dirty="0"/>
              <a:t>Methodology:</a:t>
            </a:r>
            <a:r>
              <a:rPr lang="en-US" sz="2400" dirty="0"/>
              <a:t> Integrates </a:t>
            </a:r>
            <a:r>
              <a:rPr lang="en-US" sz="2400" dirty="0" err="1"/>
              <a:t>subword</a:t>
            </a:r>
            <a:r>
              <a:rPr lang="en-US" sz="2400" dirty="0"/>
              <a:t> information in embeddings with skip – gram training.</a:t>
            </a:r>
          </a:p>
        </p:txBody>
      </p:sp>
      <p:sp>
        <p:nvSpPr>
          <p:cNvPr id="2059" name="Freeform: Shape 2058">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50" name="Picture 2" descr="fastText">
            <a:extLst>
              <a:ext uri="{FF2B5EF4-FFF2-40B4-BE49-F238E27FC236}">
                <a16:creationId xmlns:a16="http://schemas.microsoft.com/office/drawing/2014/main" id="{9E3CDEB6-DA91-DF72-8CB2-D72F7EBB127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86560" y="3128795"/>
            <a:ext cx="3482910" cy="1831336"/>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782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25">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F49D25C-5FAD-D4B0-A9C7-A99F366C4383}"/>
              </a:ext>
            </a:extLst>
          </p:cNvPr>
          <p:cNvSpPr>
            <a:spLocks noGrp="1"/>
          </p:cNvSpPr>
          <p:nvPr>
            <p:ph idx="1"/>
          </p:nvPr>
        </p:nvSpPr>
        <p:spPr>
          <a:xfrm>
            <a:off x="939383" y="1956213"/>
            <a:ext cx="9833548" cy="2945574"/>
          </a:xfrm>
        </p:spPr>
        <p:txBody>
          <a:bodyPr anchor="ctr">
            <a:normAutofit/>
          </a:bodyPr>
          <a:lstStyle/>
          <a:p>
            <a:r>
              <a:rPr lang="en-US" sz="2400" b="1">
                <a:solidFill>
                  <a:schemeClr val="tx2"/>
                </a:solidFill>
              </a:rPr>
              <a:t>Results:</a:t>
            </a:r>
            <a:r>
              <a:rPr lang="en-US" sz="2400">
                <a:solidFill>
                  <a:schemeClr val="tx2"/>
                </a:solidFill>
              </a:rPr>
              <a:t> Improved performance on rare word and language morphology – sensitive tasks. </a:t>
            </a:r>
          </a:p>
          <a:p>
            <a:r>
              <a:rPr lang="en-US" sz="2400" b="1">
                <a:solidFill>
                  <a:schemeClr val="tx2"/>
                </a:solidFill>
              </a:rPr>
              <a:t>Limitations:</a:t>
            </a:r>
            <a:r>
              <a:rPr lang="en-US" sz="2400">
                <a:solidFill>
                  <a:schemeClr val="tx2"/>
                </a:solidFill>
              </a:rPr>
              <a:t> Still static embeddings and higher computational cost relative to Word2Vec.</a:t>
            </a:r>
          </a:p>
          <a:p>
            <a:r>
              <a:rPr lang="en-US" sz="2400" b="1">
                <a:solidFill>
                  <a:schemeClr val="tx2"/>
                </a:solidFill>
              </a:rPr>
              <a:t>Reference:</a:t>
            </a:r>
            <a:r>
              <a:rPr lang="en-US" sz="2400">
                <a:solidFill>
                  <a:schemeClr val="tx2"/>
                </a:solidFill>
              </a:rPr>
              <a:t> Bojanowski, P., Grave, E., Joulin, A., &amp; Mikolov, T. (2016). Enriching Word Vectors with Subword Information. </a:t>
            </a:r>
            <a:r>
              <a:rPr lang="en-US" sz="2400" i="1">
                <a:solidFill>
                  <a:schemeClr val="tx2"/>
                </a:solidFill>
              </a:rPr>
              <a:t>arXiv preprint arXiv:1607.04606.</a:t>
            </a:r>
            <a:endParaRPr lang="en-US" sz="2400">
              <a:solidFill>
                <a:schemeClr val="tx2"/>
              </a:solidFill>
            </a:endParaRPr>
          </a:p>
          <a:p>
            <a:endParaRPr lang="en-US" sz="2400">
              <a:solidFill>
                <a:schemeClr val="tx2"/>
              </a:solidFill>
            </a:endParaRPr>
          </a:p>
        </p:txBody>
      </p:sp>
    </p:spTree>
    <p:extLst>
      <p:ext uri="{BB962C8B-B14F-4D97-AF65-F5344CB8AC3E}">
        <p14:creationId xmlns:p14="http://schemas.microsoft.com/office/powerpoint/2010/main" val="366943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751</TotalTime>
  <Words>701</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Word Embedding Tools and Frameworks</vt:lpstr>
      <vt:lpstr>Introduction to Word Embeddings</vt:lpstr>
      <vt:lpstr>Categories of Word Embeddings</vt:lpstr>
      <vt:lpstr>Word2Vec</vt:lpstr>
      <vt:lpstr>PowerPoint Presentation</vt:lpstr>
      <vt:lpstr>GloVe</vt:lpstr>
      <vt:lpstr>PowerPoint Presentation</vt:lpstr>
      <vt:lpstr>FastText</vt:lpstr>
      <vt:lpstr>PowerPoint Presentation</vt:lpstr>
      <vt:lpstr>mBERT</vt:lpstr>
      <vt:lpstr>PowerPoint Presentation</vt:lpstr>
      <vt:lpstr>Comparative Analysis Table</vt:lpstr>
      <vt:lpstr>Applications of Word Embeddings</vt:lpstr>
      <vt:lpstr>Challenges and Limitations</vt:lpstr>
      <vt:lpstr>Research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EC/2020/054 - FATHIMA T.I.</dc:creator>
  <cp:lastModifiedBy>EC/2020/054 - FATHIMA T.I.</cp:lastModifiedBy>
  <cp:revision>4</cp:revision>
  <dcterms:created xsi:type="dcterms:W3CDTF">2025-09-25T05:22:43Z</dcterms:created>
  <dcterms:modified xsi:type="dcterms:W3CDTF">2025-09-26T05:45:36Z</dcterms:modified>
</cp:coreProperties>
</file>