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96E8482-83A8-486C-88A4-4AC0F5C5C09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07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317737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62401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234347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44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A88E96-4E7F-4AC0-A03F-404A348E59E8}"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25236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A88E96-4E7F-4AC0-A03F-404A348E59E8}"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18717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A88E96-4E7F-4AC0-A03F-404A348E59E8}"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80648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88E96-4E7F-4AC0-A03F-404A348E59E8}"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381477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A88E96-4E7F-4AC0-A03F-404A348E59E8}"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290504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A88E96-4E7F-4AC0-A03F-404A348E59E8}"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68276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7A88E96-4E7F-4AC0-A03F-404A348E59E8}" type="datetimeFigureOut">
              <a:rPr lang="en-US" smtClean="0"/>
              <a:t>6/7/2023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96E8482-83A8-486C-88A4-4AC0F5C5C09B}" type="slidenum">
              <a:rPr lang="en-US" smtClean="0"/>
              <a:t>‹#›</a:t>
            </a:fld>
            <a:endParaRPr lang="en-US"/>
          </a:p>
        </p:txBody>
      </p:sp>
    </p:spTree>
    <p:extLst>
      <p:ext uri="{BB962C8B-B14F-4D97-AF65-F5344CB8AC3E}">
        <p14:creationId xmlns:p14="http://schemas.microsoft.com/office/powerpoint/2010/main" val="2079962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is.epoka.edu.al/cv/fullcv/56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project</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Epoka</a:t>
            </a:r>
            <a:r>
              <a:rPr lang="en-US" dirty="0" smtClean="0"/>
              <a:t> University</a:t>
            </a:r>
          </a:p>
          <a:p>
            <a:r>
              <a:rPr lang="en-US" dirty="0" smtClean="0"/>
              <a:t>Business informatics </a:t>
            </a:r>
          </a:p>
          <a:p>
            <a:r>
              <a:rPr lang="en-US" dirty="0" smtClean="0"/>
              <a:t>Software development</a:t>
            </a:r>
          </a:p>
          <a:p>
            <a:r>
              <a:rPr lang="en-US" dirty="0" err="1" smtClean="0"/>
              <a:t>M.Sc</a:t>
            </a:r>
            <a:r>
              <a:rPr lang="en-US" dirty="0" smtClean="0"/>
              <a:t> </a:t>
            </a:r>
            <a:r>
              <a:rPr lang="en-US" dirty="0" err="1" smtClean="0"/>
              <a:t>Enesh</a:t>
            </a:r>
            <a:r>
              <a:rPr lang="en-US" dirty="0" smtClean="0"/>
              <a:t> </a:t>
            </a:r>
            <a:r>
              <a:rPr lang="en-US" dirty="0" err="1" smtClean="0"/>
              <a:t>Orazova</a:t>
            </a:r>
            <a:endParaRPr lang="en-US" dirty="0" smtClean="0"/>
          </a:p>
          <a:p>
            <a:endParaRPr lang="en-US" dirty="0">
              <a:solidFill>
                <a:schemeClr val="bg1"/>
              </a:solidFill>
              <a:hlinkClick r:id="rId2"/>
            </a:endParaRPr>
          </a:p>
          <a:p>
            <a:endParaRPr lang="en-US" dirty="0"/>
          </a:p>
        </p:txBody>
      </p:sp>
    </p:spTree>
    <p:extLst>
      <p:ext uri="{BB962C8B-B14F-4D97-AF65-F5344CB8AC3E}">
        <p14:creationId xmlns:p14="http://schemas.microsoft.com/office/powerpoint/2010/main" val="2378528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Update </a:t>
            </a:r>
            <a:r>
              <a:rPr lang="en-US" b="1" dirty="0"/>
              <a:t>Books Information and status</a:t>
            </a:r>
          </a:p>
        </p:txBody>
      </p:sp>
      <p:pic>
        <p:nvPicPr>
          <p:cNvPr id="5" name="Picture Placeholder 4"/>
          <p:cNvPicPr>
            <a:picLocks noGrp="1" noChangeAspect="1"/>
          </p:cNvPicPr>
          <p:nvPr>
            <p:ph type="pic" idx="1"/>
          </p:nvPr>
        </p:nvPicPr>
        <p:blipFill>
          <a:blip r:embed="rId2"/>
          <a:srcRect t="9997" b="9997"/>
          <a:stretch>
            <a:fillRect/>
          </a:stretch>
        </p:blipFill>
        <p:spPr>
          <a:prstGeom prst="rect">
            <a:avLst/>
          </a:prstGeom>
        </p:spPr>
      </p:pic>
      <p:sp>
        <p:nvSpPr>
          <p:cNvPr id="4" name="Text Placeholder 3"/>
          <p:cNvSpPr>
            <a:spLocks noGrp="1"/>
          </p:cNvSpPr>
          <p:nvPr>
            <p:ph type="body" sz="half" idx="2"/>
          </p:nvPr>
        </p:nvSpPr>
        <p:spPr/>
        <p:txBody>
          <a:bodyPr/>
          <a:lstStyle/>
          <a:p>
            <a:r>
              <a:rPr lang="en-US" dirty="0"/>
              <a:t>This is the process where users or the library administrator can access the information of each book present in the library. It also enables them to update the book's status, indicating whether it is available or has been borrowed by a borrower or student.</a:t>
            </a:r>
          </a:p>
        </p:txBody>
      </p:sp>
    </p:spTree>
    <p:extLst>
      <p:ext uri="{BB962C8B-B14F-4D97-AF65-F5344CB8AC3E}">
        <p14:creationId xmlns:p14="http://schemas.microsoft.com/office/powerpoint/2010/main" val="292935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Manage </a:t>
            </a:r>
            <a:r>
              <a:rPr lang="en-US" b="1" dirty="0"/>
              <a:t>Borrowers (Students) Information</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This process describes how the borrower's details are recorded in the system. This information serves as a reference for the admin to monitor the borrower's book transactions within the system.</a:t>
            </a:r>
          </a:p>
        </p:txBody>
      </p:sp>
      <p:pic>
        <p:nvPicPr>
          <p:cNvPr id="5" name="Picture 4"/>
          <p:cNvPicPr>
            <a:picLocks noChangeAspect="1"/>
          </p:cNvPicPr>
          <p:nvPr/>
        </p:nvPicPr>
        <p:blipFill>
          <a:blip r:embed="rId2"/>
          <a:stretch>
            <a:fillRect/>
          </a:stretch>
        </p:blipFill>
        <p:spPr>
          <a:xfrm>
            <a:off x="5525855" y="1097280"/>
            <a:ext cx="3883489" cy="3901778"/>
          </a:xfrm>
          <a:prstGeom prst="rect">
            <a:avLst/>
          </a:prstGeom>
        </p:spPr>
      </p:pic>
    </p:spTree>
    <p:extLst>
      <p:ext uri="{BB962C8B-B14F-4D97-AF65-F5344CB8AC3E}">
        <p14:creationId xmlns:p14="http://schemas.microsoft.com/office/powerpoint/2010/main" val="3284510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2154" y="254977"/>
            <a:ext cx="3843996" cy="640080"/>
          </a:xfrm>
        </p:spPr>
        <p:txBody>
          <a:bodyPr/>
          <a:lstStyle/>
          <a:p>
            <a:r>
              <a:rPr lang="en-US" dirty="0"/>
              <a:t>Context Model</a:t>
            </a:r>
          </a:p>
        </p:txBody>
      </p:sp>
      <p:pic>
        <p:nvPicPr>
          <p:cNvPr id="5" name="Content Placeholder 4"/>
          <p:cNvPicPr>
            <a:picLocks noGrp="1" noChangeAspect="1"/>
          </p:cNvPicPr>
          <p:nvPr>
            <p:ph idx="1"/>
          </p:nvPr>
        </p:nvPicPr>
        <p:blipFill>
          <a:blip r:embed="rId2"/>
          <a:stretch>
            <a:fillRect/>
          </a:stretch>
        </p:blipFill>
        <p:spPr>
          <a:xfrm>
            <a:off x="5013196" y="1354016"/>
            <a:ext cx="6777561" cy="3357499"/>
          </a:xfrm>
          <a:prstGeom prst="rect">
            <a:avLst/>
          </a:prstGeom>
        </p:spPr>
      </p:pic>
      <p:sp>
        <p:nvSpPr>
          <p:cNvPr id="4" name="Text Placeholder 3"/>
          <p:cNvSpPr>
            <a:spLocks noGrp="1"/>
          </p:cNvSpPr>
          <p:nvPr>
            <p:ph type="body" sz="half" idx="2"/>
          </p:nvPr>
        </p:nvSpPr>
        <p:spPr>
          <a:xfrm>
            <a:off x="879230" y="706902"/>
            <a:ext cx="3931920" cy="3017520"/>
          </a:xfrm>
        </p:spPr>
        <p:txBody>
          <a:bodyPr>
            <a:noAutofit/>
          </a:bodyPr>
          <a:lstStyle/>
          <a:p>
            <a:r>
              <a:rPr lang="en-US" sz="1000" dirty="0"/>
              <a:t>In our online library system, the context model refers to a conceptual representation of the various elements that make up the system, including users, books, resources, and the relationships between them.</a:t>
            </a:r>
          </a:p>
          <a:p>
            <a:r>
              <a:rPr lang="en-US" sz="1000" dirty="0"/>
              <a:t>The context model provides a high-level overview of the system's functionality, helping developers and stakeholders understand how the various components interact with each other. This understanding is crucial for designing and implementing the system effectively.</a:t>
            </a:r>
          </a:p>
          <a:p>
            <a:r>
              <a:rPr lang="en-US" sz="1000" dirty="0"/>
              <a:t>For example, in our application, the context model may include the following elements:</a:t>
            </a:r>
          </a:p>
          <a:p>
            <a:r>
              <a:rPr lang="en-US" sz="1000" b="1" dirty="0" smtClean="0"/>
              <a:t>•Users</a:t>
            </a:r>
            <a:r>
              <a:rPr lang="en-US" sz="1000" dirty="0"/>
              <a:t>: This includes students, faculty, and other members of the academic community who can access the library system.</a:t>
            </a:r>
          </a:p>
          <a:p>
            <a:r>
              <a:rPr lang="en-US" sz="1000" b="1" dirty="0" smtClean="0"/>
              <a:t>•Books/Resources</a:t>
            </a:r>
            <a:r>
              <a:rPr lang="en-US" sz="1000" dirty="0"/>
              <a:t>: This includes the books and other materials available in the library system, such as e-books, academic journals, and research papers.</a:t>
            </a:r>
          </a:p>
          <a:p>
            <a:r>
              <a:rPr lang="en-US" sz="1000" b="1" dirty="0" smtClean="0"/>
              <a:t>•Catalogue</a:t>
            </a:r>
            <a:r>
              <a:rPr lang="en-US" sz="1000" b="1" dirty="0"/>
              <a:t>: </a:t>
            </a:r>
            <a:r>
              <a:rPr lang="en-US" sz="1000" dirty="0"/>
              <a:t>This is the searchable database of all the resources available in the library system.</a:t>
            </a:r>
          </a:p>
          <a:p>
            <a:r>
              <a:rPr lang="en-US" sz="1000" b="1" dirty="0" smtClean="0"/>
              <a:t>•Borrowing/Return</a:t>
            </a:r>
            <a:r>
              <a:rPr lang="en-US" sz="1000" b="1" dirty="0"/>
              <a:t>: </a:t>
            </a:r>
            <a:r>
              <a:rPr lang="en-US" sz="1000" dirty="0"/>
              <a:t>This includes the process of borrowing and returning books and other materials, including due dates and late fees.</a:t>
            </a:r>
          </a:p>
          <a:p>
            <a:r>
              <a:rPr lang="en-US" sz="1000" b="1" dirty="0" smtClean="0"/>
              <a:t>•User </a:t>
            </a:r>
            <a:r>
              <a:rPr lang="en-US" sz="1000" b="1" dirty="0"/>
              <a:t>Account Management: </a:t>
            </a:r>
            <a:r>
              <a:rPr lang="en-US" sz="1000" dirty="0"/>
              <a:t>This includes user registration, login, and account information management.</a:t>
            </a:r>
          </a:p>
          <a:p>
            <a:r>
              <a:rPr lang="en-US" sz="1000" b="1" dirty="0" smtClean="0"/>
              <a:t>•Reporting</a:t>
            </a:r>
            <a:r>
              <a:rPr lang="en-US" sz="1000" b="1" dirty="0"/>
              <a:t>: </a:t>
            </a:r>
            <a:r>
              <a:rPr lang="en-US" sz="1000" dirty="0"/>
              <a:t>This includes generating reports on various aspects of the library system, such as book usage, user demographics, and resource availability.</a:t>
            </a:r>
          </a:p>
          <a:p>
            <a:r>
              <a:rPr lang="en-US" sz="1000" b="1" dirty="0" smtClean="0"/>
              <a:t>•Admin</a:t>
            </a:r>
            <a:r>
              <a:rPr lang="en-US" sz="1000" b="1" dirty="0"/>
              <a:t>: </a:t>
            </a:r>
            <a:r>
              <a:rPr lang="en-US" sz="1000" dirty="0"/>
              <a:t>This includes the administration staff of the library which has a duty to control all the events of the library.</a:t>
            </a:r>
          </a:p>
          <a:p>
            <a:r>
              <a:rPr lang="en-US" sz="1000" dirty="0"/>
              <a:t>The context model provides a conceptual framework for understanding how all these components interact with each other, allowing developers to design a system that meets the needs of its users effectively.</a:t>
            </a:r>
          </a:p>
          <a:p>
            <a:endParaRPr lang="en-US" sz="300" dirty="0"/>
          </a:p>
        </p:txBody>
      </p:sp>
    </p:spTree>
    <p:extLst>
      <p:ext uri="{BB962C8B-B14F-4D97-AF65-F5344CB8AC3E}">
        <p14:creationId xmlns:p14="http://schemas.microsoft.com/office/powerpoint/2010/main" val="2936231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61914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Our group is composed of 5 member: </a:t>
            </a:r>
            <a:r>
              <a:rPr lang="en-US" b="1" dirty="0" err="1"/>
              <a:t>Ijad</a:t>
            </a:r>
            <a:r>
              <a:rPr lang="en-US" b="1" dirty="0"/>
              <a:t> </a:t>
            </a:r>
            <a:r>
              <a:rPr lang="en-US" b="1" dirty="0" err="1"/>
              <a:t>Jukaj</a:t>
            </a:r>
            <a:r>
              <a:rPr lang="en-US" b="1" dirty="0"/>
              <a:t> </a:t>
            </a:r>
            <a:r>
              <a:rPr lang="en-US" b="1" dirty="0" smtClean="0"/>
              <a:t>, </a:t>
            </a:r>
            <a:r>
              <a:rPr lang="en-US" b="1" dirty="0" err="1"/>
              <a:t>Xhoslin</a:t>
            </a:r>
            <a:r>
              <a:rPr lang="en-US" b="1" dirty="0"/>
              <a:t> </a:t>
            </a:r>
            <a:r>
              <a:rPr lang="en-US" b="1" dirty="0" err="1"/>
              <a:t>Agovi</a:t>
            </a:r>
            <a:r>
              <a:rPr lang="en-US" b="1" dirty="0"/>
              <a:t>, </a:t>
            </a:r>
            <a:r>
              <a:rPr lang="en-US" b="1" dirty="0" err="1"/>
              <a:t>Rindi</a:t>
            </a:r>
            <a:r>
              <a:rPr lang="en-US" b="1" dirty="0"/>
              <a:t> </a:t>
            </a:r>
            <a:r>
              <a:rPr lang="en-US" b="1" dirty="0" err="1"/>
              <a:t>Daja</a:t>
            </a:r>
            <a:r>
              <a:rPr lang="en-US" b="1" dirty="0"/>
              <a:t> , </a:t>
            </a:r>
            <a:r>
              <a:rPr lang="en-US" b="1" dirty="0" err="1"/>
              <a:t>Denald</a:t>
            </a:r>
            <a:r>
              <a:rPr lang="en-US" b="1" dirty="0"/>
              <a:t> </a:t>
            </a:r>
            <a:r>
              <a:rPr lang="en-US" b="1" dirty="0" err="1"/>
              <a:t>Selimi</a:t>
            </a:r>
            <a:r>
              <a:rPr lang="en-US" b="1" dirty="0"/>
              <a:t> and </a:t>
            </a:r>
            <a:r>
              <a:rPr lang="en-US" b="1" dirty="0" err="1"/>
              <a:t>Klaiv</a:t>
            </a:r>
            <a:r>
              <a:rPr lang="en-US" b="1" dirty="0"/>
              <a:t> </a:t>
            </a:r>
            <a:r>
              <a:rPr lang="en-US" b="1" dirty="0" err="1"/>
              <a:t>Domi</a:t>
            </a:r>
            <a:r>
              <a:rPr lang="en-US" b="1" dirty="0"/>
              <a:t>.</a:t>
            </a:r>
          </a:p>
        </p:txBody>
      </p:sp>
      <p:sp>
        <p:nvSpPr>
          <p:cNvPr id="3" name="Content Placeholder 2"/>
          <p:cNvSpPr>
            <a:spLocks noGrp="1"/>
          </p:cNvSpPr>
          <p:nvPr>
            <p:ph idx="1"/>
          </p:nvPr>
        </p:nvSpPr>
        <p:spPr>
          <a:xfrm>
            <a:off x="1143000" y="2154115"/>
            <a:ext cx="9872871" cy="4038600"/>
          </a:xfrm>
        </p:spPr>
        <p:txBody>
          <a:bodyPr>
            <a:normAutofit fontScale="92500" lnSpcReduction="20000"/>
          </a:bodyPr>
          <a:lstStyle/>
          <a:p>
            <a:r>
              <a:rPr lang="en-US" dirty="0" err="1"/>
              <a:t>Ijad</a:t>
            </a:r>
            <a:r>
              <a:rPr lang="en-US" dirty="0"/>
              <a:t> </a:t>
            </a:r>
            <a:r>
              <a:rPr lang="en-US" dirty="0" err="1"/>
              <a:t>Jukaj</a:t>
            </a:r>
            <a:r>
              <a:rPr lang="en-US" dirty="0"/>
              <a:t> (me) - focused a little in static and more in </a:t>
            </a:r>
            <a:r>
              <a:rPr lang="en-US" dirty="0" smtClean="0"/>
              <a:t>the dynamic </a:t>
            </a:r>
            <a:r>
              <a:rPr lang="en-US" dirty="0"/>
              <a:t>part of the website (HTML, JAVASCRIPT, </a:t>
            </a:r>
            <a:r>
              <a:rPr lang="en-US" dirty="0" smtClean="0"/>
              <a:t>PHP, CRUD system of the web, context model).</a:t>
            </a:r>
            <a:endParaRPr lang="en-US" dirty="0"/>
          </a:p>
          <a:p>
            <a:endParaRPr lang="en-US" dirty="0"/>
          </a:p>
          <a:p>
            <a:r>
              <a:rPr lang="en-US" dirty="0" err="1"/>
              <a:t>Xhoslin</a:t>
            </a:r>
            <a:r>
              <a:rPr lang="en-US" dirty="0"/>
              <a:t> - Focused in login system and database [Admin login system and user login system (PHP, </a:t>
            </a:r>
            <a:r>
              <a:rPr lang="en-US" dirty="0" smtClean="0"/>
              <a:t>HTML, log in , sing out</a:t>
            </a:r>
            <a:r>
              <a:rPr lang="en-US" dirty="0" smtClean="0"/>
              <a:t>,)], Use case diagram .</a:t>
            </a:r>
            <a:endParaRPr lang="en-US" dirty="0"/>
          </a:p>
          <a:p>
            <a:endParaRPr lang="en-US" dirty="0"/>
          </a:p>
          <a:p>
            <a:r>
              <a:rPr lang="en-US" dirty="0" err="1"/>
              <a:t>Rindi</a:t>
            </a:r>
            <a:r>
              <a:rPr lang="en-US" dirty="0"/>
              <a:t> </a:t>
            </a:r>
            <a:r>
              <a:rPr lang="en-US" dirty="0" err="1"/>
              <a:t>Daja</a:t>
            </a:r>
            <a:r>
              <a:rPr lang="en-US" dirty="0"/>
              <a:t> - Focused totally in database design (MYSQL</a:t>
            </a:r>
            <a:r>
              <a:rPr lang="en-US" dirty="0" smtClean="0"/>
              <a:t>), Website Application Specification.</a:t>
            </a:r>
            <a:endParaRPr lang="en-US" dirty="0"/>
          </a:p>
          <a:p>
            <a:endParaRPr lang="en-US" dirty="0"/>
          </a:p>
          <a:p>
            <a:r>
              <a:rPr lang="en-US" dirty="0" smtClean="0"/>
              <a:t> </a:t>
            </a:r>
            <a:r>
              <a:rPr lang="en-US" dirty="0" err="1"/>
              <a:t>Klaiv</a:t>
            </a:r>
            <a:r>
              <a:rPr lang="en-US" dirty="0"/>
              <a:t> </a:t>
            </a:r>
            <a:r>
              <a:rPr lang="en-US" dirty="0" err="1"/>
              <a:t>Domi</a:t>
            </a:r>
            <a:r>
              <a:rPr lang="en-US" dirty="0"/>
              <a:t> - focused totally in </a:t>
            </a:r>
            <a:r>
              <a:rPr lang="en-US" dirty="0" smtClean="0"/>
              <a:t>design </a:t>
            </a:r>
            <a:r>
              <a:rPr lang="en-US" dirty="0"/>
              <a:t>and in </a:t>
            </a:r>
            <a:r>
              <a:rPr lang="en-US" dirty="0" smtClean="0"/>
              <a:t>the static </a:t>
            </a:r>
            <a:r>
              <a:rPr lang="en-US" dirty="0"/>
              <a:t>part of the website (HTML, CSS, BOOTSTRAP</a:t>
            </a:r>
            <a:r>
              <a:rPr lang="en-US" dirty="0" smtClean="0"/>
              <a:t>) Website Requirements.</a:t>
            </a:r>
            <a:endParaRPr lang="en-US" dirty="0" smtClean="0"/>
          </a:p>
          <a:p>
            <a:r>
              <a:rPr lang="en-US" dirty="0" err="1" smtClean="0"/>
              <a:t>Denald</a:t>
            </a:r>
            <a:r>
              <a:rPr lang="en-US" dirty="0" smtClean="0"/>
              <a:t> </a:t>
            </a:r>
            <a:r>
              <a:rPr lang="en-US" dirty="0" err="1" smtClean="0"/>
              <a:t>Selimi</a:t>
            </a:r>
            <a:r>
              <a:rPr lang="en-US" dirty="0" smtClean="0"/>
              <a:t> – Database </a:t>
            </a:r>
            <a:r>
              <a:rPr lang="en-US" dirty="0" smtClean="0"/>
              <a:t>connection, </a:t>
            </a:r>
            <a:r>
              <a:rPr lang="en-US" dirty="0" smtClean="0"/>
              <a:t>footer and </a:t>
            </a:r>
            <a:r>
              <a:rPr lang="en-US" dirty="0" smtClean="0"/>
              <a:t>header.</a:t>
            </a:r>
            <a:endParaRPr lang="en-US" dirty="0"/>
          </a:p>
        </p:txBody>
      </p:sp>
    </p:spTree>
    <p:extLst>
      <p:ext uri="{BB962C8B-B14F-4D97-AF65-F5344CB8AC3E}">
        <p14:creationId xmlns:p14="http://schemas.microsoft.com/office/powerpoint/2010/main" val="3819234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model:</a:t>
            </a:r>
          </a:p>
        </p:txBody>
      </p:sp>
      <p:sp>
        <p:nvSpPr>
          <p:cNvPr id="3" name="Content Placeholder 2"/>
          <p:cNvSpPr>
            <a:spLocks noGrp="1"/>
          </p:cNvSpPr>
          <p:nvPr>
            <p:ph idx="1"/>
          </p:nvPr>
        </p:nvSpPr>
        <p:spPr/>
        <p:txBody>
          <a:bodyPr>
            <a:noAutofit/>
          </a:bodyPr>
          <a:lstStyle/>
          <a:p>
            <a:r>
              <a:rPr lang="en-US" sz="6000" dirty="0" smtClean="0"/>
              <a:t>In </a:t>
            </a:r>
            <a:r>
              <a:rPr lang="en-US" sz="6000" dirty="0"/>
              <a:t>this project </a:t>
            </a:r>
            <a:r>
              <a:rPr lang="en-US" sz="6000" dirty="0" smtClean="0"/>
              <a:t>is used </a:t>
            </a:r>
            <a:r>
              <a:rPr lang="en-US" sz="6000" dirty="0"/>
              <a:t>the reuse </a:t>
            </a:r>
            <a:r>
              <a:rPr lang="en-US" sz="6000" dirty="0" smtClean="0"/>
              <a:t>model. We integrated </a:t>
            </a:r>
            <a:r>
              <a:rPr lang="en-US" sz="6000" dirty="0"/>
              <a:t>existing components from Bootstrap and other </a:t>
            </a:r>
            <a:r>
              <a:rPr lang="en-US" sz="6000" dirty="0" smtClean="0"/>
              <a:t>websites, to build this final project.</a:t>
            </a:r>
            <a:endParaRPr lang="en-US" sz="6000" dirty="0"/>
          </a:p>
        </p:txBody>
      </p:sp>
    </p:spTree>
    <p:extLst>
      <p:ext uri="{BB962C8B-B14F-4D97-AF65-F5344CB8AC3E}">
        <p14:creationId xmlns:p14="http://schemas.microsoft.com/office/powerpoint/2010/main" val="2953000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Text Placeholder 2"/>
          <p:cNvSpPr>
            <a:spLocks noGrp="1"/>
          </p:cNvSpPr>
          <p:nvPr>
            <p:ph type="body" idx="1"/>
          </p:nvPr>
        </p:nvSpPr>
        <p:spPr/>
        <p:txBody>
          <a:bodyPr/>
          <a:lstStyle/>
          <a:p>
            <a:r>
              <a:rPr lang="en-US" dirty="0"/>
              <a:t>a) student(normal user)</a:t>
            </a:r>
          </a:p>
        </p:txBody>
      </p:sp>
      <p:sp>
        <p:nvSpPr>
          <p:cNvPr id="4" name="Content Placeholder 3"/>
          <p:cNvSpPr>
            <a:spLocks noGrp="1"/>
          </p:cNvSpPr>
          <p:nvPr>
            <p:ph sz="half" idx="2"/>
          </p:nvPr>
        </p:nvSpPr>
        <p:spPr/>
        <p:txBody>
          <a:bodyPr>
            <a:normAutofit fontScale="92500" lnSpcReduction="20000"/>
          </a:bodyPr>
          <a:lstStyle/>
          <a:p>
            <a:r>
              <a:rPr lang="en-US" dirty="0"/>
              <a:t>The students can register and after that process, they get an ID.</a:t>
            </a:r>
          </a:p>
          <a:p>
            <a:r>
              <a:rPr lang="en-US" dirty="0"/>
              <a:t>After the login process, the students can access the main menu.</a:t>
            </a:r>
          </a:p>
          <a:p>
            <a:r>
              <a:rPr lang="en-US" dirty="0"/>
              <a:t>The students can view the book catalog in the library.</a:t>
            </a:r>
          </a:p>
          <a:p>
            <a:r>
              <a:rPr lang="en-US" dirty="0"/>
              <a:t>The students can update their profile.</a:t>
            </a:r>
          </a:p>
          <a:p>
            <a:r>
              <a:rPr lang="en-US" dirty="0"/>
              <a:t>The students can view issued books and their return time.</a:t>
            </a:r>
          </a:p>
          <a:p>
            <a:r>
              <a:rPr lang="en-US" dirty="0"/>
              <a:t>The students can change and reset their password.</a:t>
            </a:r>
          </a:p>
        </p:txBody>
      </p:sp>
      <p:sp>
        <p:nvSpPr>
          <p:cNvPr id="5" name="Text Placeholder 4"/>
          <p:cNvSpPr>
            <a:spLocks noGrp="1"/>
          </p:cNvSpPr>
          <p:nvPr>
            <p:ph type="body" sz="quarter" idx="3"/>
          </p:nvPr>
        </p:nvSpPr>
        <p:spPr/>
        <p:txBody>
          <a:bodyPr/>
          <a:lstStyle/>
          <a:p>
            <a:r>
              <a:rPr lang="en-US" dirty="0"/>
              <a:t>b) administrator</a:t>
            </a:r>
          </a:p>
        </p:txBody>
      </p:sp>
      <p:sp>
        <p:nvSpPr>
          <p:cNvPr id="6" name="Content Placeholder 5"/>
          <p:cNvSpPr>
            <a:spLocks noGrp="1"/>
          </p:cNvSpPr>
          <p:nvPr>
            <p:ph sz="quarter" idx="4"/>
          </p:nvPr>
        </p:nvSpPr>
        <p:spPr/>
        <p:txBody>
          <a:bodyPr>
            <a:normAutofit fontScale="92500" lnSpcReduction="20000"/>
          </a:bodyPr>
          <a:lstStyle/>
          <a:p>
            <a:r>
              <a:rPr lang="en-US" dirty="0"/>
              <a:t>The administrator can add, update and delete book categories, authors and books.</a:t>
            </a:r>
          </a:p>
          <a:p>
            <a:r>
              <a:rPr lang="en-US" dirty="0"/>
              <a:t>The administrator can issue new books to students and also update the database when students return books.</a:t>
            </a:r>
          </a:p>
          <a:p>
            <a:r>
              <a:rPr lang="en-US" dirty="0"/>
              <a:t>The admin can search students by ID.</a:t>
            </a:r>
          </a:p>
          <a:p>
            <a:r>
              <a:rPr lang="en-US" dirty="0"/>
              <a:t>The administrator can view student details in the database.</a:t>
            </a:r>
          </a:p>
          <a:p>
            <a:r>
              <a:rPr lang="en-US" dirty="0"/>
              <a:t>The administrator can update his own password.</a:t>
            </a:r>
          </a:p>
        </p:txBody>
      </p:sp>
    </p:spTree>
    <p:extLst>
      <p:ext uri="{BB962C8B-B14F-4D97-AF65-F5344CB8AC3E}">
        <p14:creationId xmlns:p14="http://schemas.microsoft.com/office/powerpoint/2010/main" val="1434393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609600"/>
            <a:ext cx="7798777" cy="621323"/>
          </a:xfrm>
        </p:spPr>
        <p:txBody>
          <a:bodyPr>
            <a:normAutofit fontScale="90000"/>
          </a:bodyPr>
          <a:lstStyle/>
          <a:p>
            <a:r>
              <a:rPr lang="en-US" dirty="0"/>
              <a:t>Website Application Specification</a:t>
            </a:r>
          </a:p>
        </p:txBody>
      </p:sp>
      <p:sp>
        <p:nvSpPr>
          <p:cNvPr id="3" name="Content Placeholder 2"/>
          <p:cNvSpPr>
            <a:spLocks noGrp="1"/>
          </p:cNvSpPr>
          <p:nvPr>
            <p:ph idx="1"/>
          </p:nvPr>
        </p:nvSpPr>
        <p:spPr>
          <a:xfrm>
            <a:off x="931985" y="1424354"/>
            <a:ext cx="9872871" cy="4038600"/>
          </a:xfrm>
        </p:spPr>
        <p:txBody>
          <a:bodyPr>
            <a:normAutofit fontScale="25000" lnSpcReduction="20000"/>
          </a:bodyPr>
          <a:lstStyle/>
          <a:p>
            <a:r>
              <a:rPr lang="en-US" sz="4800" b="1" dirty="0"/>
              <a:t>Registration:</a:t>
            </a:r>
          </a:p>
          <a:p>
            <a:pPr lvl="1"/>
            <a:r>
              <a:rPr lang="en-US" sz="4800" dirty="0"/>
              <a:t>Students can register on the website by providing their details.</a:t>
            </a:r>
          </a:p>
          <a:p>
            <a:pPr lvl="1"/>
            <a:r>
              <a:rPr lang="en-US" sz="4800" dirty="0"/>
              <a:t>After successful registration, a unique ID is assigned to each student.</a:t>
            </a:r>
          </a:p>
          <a:p>
            <a:r>
              <a:rPr lang="en-US" sz="4800" b="1" dirty="0"/>
              <a:t>Login:</a:t>
            </a:r>
          </a:p>
          <a:p>
            <a:pPr lvl="1"/>
            <a:r>
              <a:rPr lang="en-US" sz="4800" dirty="0"/>
              <a:t>Students can log in to the website using their registered ID and password.</a:t>
            </a:r>
          </a:p>
          <a:p>
            <a:pPr lvl="1"/>
            <a:r>
              <a:rPr lang="en-US" sz="4800" dirty="0"/>
              <a:t>Authentication should be performed to ensure secure access.</a:t>
            </a:r>
          </a:p>
          <a:p>
            <a:r>
              <a:rPr lang="en-US" sz="4800" b="1" dirty="0"/>
              <a:t>Main Menu:</a:t>
            </a:r>
          </a:p>
          <a:p>
            <a:pPr lvl="1"/>
            <a:r>
              <a:rPr lang="en-US" sz="4800" dirty="0"/>
              <a:t>After logging in, students should be directed to the main menu.</a:t>
            </a:r>
          </a:p>
          <a:p>
            <a:pPr lvl="1"/>
            <a:r>
              <a:rPr lang="en-US" sz="4800" dirty="0"/>
              <a:t>The main menu provides navigation to different features of the website.</a:t>
            </a:r>
          </a:p>
          <a:p>
            <a:r>
              <a:rPr lang="en-US" sz="4800" b="1" dirty="0"/>
              <a:t>Book Catalog:</a:t>
            </a:r>
          </a:p>
          <a:p>
            <a:pPr lvl="1"/>
            <a:r>
              <a:rPr lang="en-US" sz="4800" dirty="0"/>
              <a:t>Students can access and view the catalog of books available in the library.</a:t>
            </a:r>
          </a:p>
          <a:p>
            <a:pPr lvl="1"/>
            <a:r>
              <a:rPr lang="en-US" sz="4800" dirty="0"/>
              <a:t>The book catalog should include information such as book title, author, category, and availability status.</a:t>
            </a:r>
          </a:p>
          <a:p>
            <a:r>
              <a:rPr lang="en-US" sz="4800" b="1" dirty="0"/>
              <a:t>Profile Update:</a:t>
            </a:r>
          </a:p>
          <a:p>
            <a:pPr lvl="1"/>
            <a:r>
              <a:rPr lang="en-US" sz="4800" dirty="0"/>
              <a:t>Students can update their profile information, including personal details and contact information.</a:t>
            </a:r>
          </a:p>
          <a:p>
            <a:pPr lvl="1"/>
            <a:r>
              <a:rPr lang="en-US" sz="4800" dirty="0"/>
              <a:t>They should have the ability to modify their name, email, phone number, and any other relevant details.</a:t>
            </a:r>
          </a:p>
          <a:p>
            <a:r>
              <a:rPr lang="en-US" sz="4800" b="1" dirty="0"/>
              <a:t>Issued Books:</a:t>
            </a:r>
          </a:p>
          <a:p>
            <a:pPr lvl="1"/>
            <a:r>
              <a:rPr lang="en-US" sz="4800" dirty="0"/>
              <a:t>Students can view the books they have borrowed from the library.</a:t>
            </a:r>
          </a:p>
          <a:p>
            <a:pPr lvl="1"/>
            <a:r>
              <a:rPr lang="en-US" sz="4800" dirty="0"/>
              <a:t>The system should display information about the issued books, such as the book title, due date, and any overdue charges.</a:t>
            </a:r>
          </a:p>
          <a:p>
            <a:r>
              <a:rPr lang="en-US" sz="4800" b="1" dirty="0"/>
              <a:t>Password Management:</a:t>
            </a:r>
          </a:p>
          <a:p>
            <a:pPr lvl="1"/>
            <a:r>
              <a:rPr lang="en-US" sz="4800" dirty="0"/>
              <a:t>Students should be able to change their password.</a:t>
            </a:r>
          </a:p>
          <a:p>
            <a:pPr lvl="1"/>
            <a:r>
              <a:rPr lang="en-US" sz="4800" dirty="0"/>
              <a:t>A password reset functionality should be provided in case a student forgets their password.</a:t>
            </a:r>
          </a:p>
          <a:p>
            <a:endParaRPr lang="en-US" dirty="0"/>
          </a:p>
        </p:txBody>
      </p:sp>
    </p:spTree>
    <p:extLst>
      <p:ext uri="{BB962C8B-B14F-4D97-AF65-F5344CB8AC3E}">
        <p14:creationId xmlns:p14="http://schemas.microsoft.com/office/powerpoint/2010/main" val="380023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609600"/>
            <a:ext cx="7798777" cy="621323"/>
          </a:xfrm>
        </p:spPr>
        <p:txBody>
          <a:bodyPr>
            <a:normAutofit fontScale="90000"/>
          </a:bodyPr>
          <a:lstStyle/>
          <a:p>
            <a:r>
              <a:rPr lang="en-US" dirty="0"/>
              <a:t>Website Application Specification</a:t>
            </a:r>
          </a:p>
        </p:txBody>
      </p:sp>
      <p:sp>
        <p:nvSpPr>
          <p:cNvPr id="3" name="Content Placeholder 2"/>
          <p:cNvSpPr>
            <a:spLocks noGrp="1"/>
          </p:cNvSpPr>
          <p:nvPr>
            <p:ph idx="1"/>
          </p:nvPr>
        </p:nvSpPr>
        <p:spPr>
          <a:xfrm>
            <a:off x="931985" y="1424354"/>
            <a:ext cx="9872871" cy="4038600"/>
          </a:xfrm>
        </p:spPr>
        <p:txBody>
          <a:bodyPr>
            <a:noAutofit/>
          </a:bodyPr>
          <a:lstStyle/>
          <a:p>
            <a:r>
              <a:rPr lang="en-US" sz="1200" b="1" dirty="0"/>
              <a:t>Book Management</a:t>
            </a:r>
            <a:r>
              <a:rPr lang="en-US" sz="1200" b="1" dirty="0" smtClean="0"/>
              <a:t>:</a:t>
            </a:r>
            <a:endParaRPr lang="en-US" sz="1200" b="1" dirty="0"/>
          </a:p>
          <a:p>
            <a:pPr lvl="1"/>
            <a:r>
              <a:rPr lang="en-US" sz="1200" dirty="0"/>
              <a:t>The administrator has the authority to add, update, and delete book categories, authors, and books in the system.</a:t>
            </a:r>
          </a:p>
          <a:p>
            <a:pPr lvl="1"/>
            <a:r>
              <a:rPr lang="en-US" sz="1200" dirty="0"/>
              <a:t>They should be able to add new books with details such as title, author, category, ISBN, and availability status.</a:t>
            </a:r>
          </a:p>
          <a:p>
            <a:pPr lvl="1"/>
            <a:r>
              <a:rPr lang="en-US" sz="1200" dirty="0"/>
              <a:t>Existing book information can be updated or removed as necessary.</a:t>
            </a:r>
          </a:p>
          <a:p>
            <a:r>
              <a:rPr lang="en-US" sz="1200" b="1" dirty="0"/>
              <a:t>Issuing and Returning Books</a:t>
            </a:r>
            <a:r>
              <a:rPr lang="en-US" sz="1200" dirty="0" smtClean="0"/>
              <a:t>:</a:t>
            </a:r>
            <a:endParaRPr lang="en-US" sz="1200" dirty="0"/>
          </a:p>
          <a:p>
            <a:pPr lvl="1"/>
            <a:r>
              <a:rPr lang="en-US" sz="1200" dirty="0"/>
              <a:t>The administrator can issue books to students upon request.</a:t>
            </a:r>
          </a:p>
          <a:p>
            <a:pPr lvl="1"/>
            <a:r>
              <a:rPr lang="en-US" sz="1200" dirty="0"/>
              <a:t>When a student returns a book, the administrator updates the database accordingly, marking the book as returned.</a:t>
            </a:r>
          </a:p>
          <a:p>
            <a:r>
              <a:rPr lang="en-US" sz="1200" b="1" dirty="0"/>
              <a:t>Student Search</a:t>
            </a:r>
            <a:r>
              <a:rPr lang="en-US" sz="1200" b="1" dirty="0" smtClean="0"/>
              <a:t>:</a:t>
            </a:r>
            <a:endParaRPr lang="en-US" sz="1200" b="1" dirty="0"/>
          </a:p>
          <a:p>
            <a:pPr lvl="1"/>
            <a:r>
              <a:rPr lang="en-US" sz="1200" dirty="0"/>
              <a:t>The administrator can search for students by their unique ID.</a:t>
            </a:r>
          </a:p>
          <a:p>
            <a:pPr lvl="1"/>
            <a:r>
              <a:rPr lang="en-US" sz="1200" dirty="0"/>
              <a:t>This search functionality allows the administrator to quickly access student information when required.</a:t>
            </a:r>
          </a:p>
          <a:p>
            <a:r>
              <a:rPr lang="en-US" sz="1200" b="1" dirty="0"/>
              <a:t>Student Details</a:t>
            </a:r>
            <a:r>
              <a:rPr lang="en-US" sz="1200" b="1" dirty="0" smtClean="0"/>
              <a:t>:</a:t>
            </a:r>
            <a:endParaRPr lang="en-US" sz="1200" b="1" dirty="0"/>
          </a:p>
          <a:p>
            <a:pPr lvl="1"/>
            <a:r>
              <a:rPr lang="en-US" sz="1200" dirty="0"/>
              <a:t>The administrator can view detailed information about students stored in the database.</a:t>
            </a:r>
          </a:p>
          <a:p>
            <a:pPr lvl="1"/>
            <a:r>
              <a:rPr lang="en-US" sz="1200" dirty="0"/>
              <a:t>This information may include personal details, contact information, issued books, and other relevant data.</a:t>
            </a:r>
          </a:p>
          <a:p>
            <a:r>
              <a:rPr lang="en-US" sz="1200" b="1" dirty="0"/>
              <a:t>Password Update</a:t>
            </a:r>
            <a:r>
              <a:rPr lang="en-US" sz="1200" b="1" dirty="0" smtClean="0"/>
              <a:t>:</a:t>
            </a:r>
            <a:endParaRPr lang="en-US" sz="1200" b="1" dirty="0"/>
          </a:p>
          <a:p>
            <a:pPr lvl="1"/>
            <a:r>
              <a:rPr lang="en-US" sz="1200" dirty="0"/>
              <a:t>The administrator should be able to update their own password for security purposes.</a:t>
            </a:r>
          </a:p>
        </p:txBody>
      </p:sp>
    </p:spTree>
    <p:extLst>
      <p:ext uri="{BB962C8B-B14F-4D97-AF65-F5344CB8AC3E}">
        <p14:creationId xmlns:p14="http://schemas.microsoft.com/office/powerpoint/2010/main" val="2474542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323" y="358140"/>
            <a:ext cx="9875520" cy="1356360"/>
          </a:xfrm>
        </p:spPr>
        <p:txBody>
          <a:bodyPr/>
          <a:lstStyle/>
          <a:p>
            <a:r>
              <a:rPr lang="en-US" dirty="0"/>
              <a:t>Additional Considerations:</a:t>
            </a:r>
          </a:p>
        </p:txBody>
      </p:sp>
      <p:sp>
        <p:nvSpPr>
          <p:cNvPr id="3" name="Content Placeholder 2"/>
          <p:cNvSpPr>
            <a:spLocks noGrp="1"/>
          </p:cNvSpPr>
          <p:nvPr>
            <p:ph idx="1"/>
          </p:nvPr>
        </p:nvSpPr>
        <p:spPr>
          <a:xfrm>
            <a:off x="1004972" y="1424354"/>
            <a:ext cx="9872871" cy="4038600"/>
          </a:xfrm>
        </p:spPr>
        <p:txBody>
          <a:bodyPr>
            <a:noAutofit/>
          </a:bodyPr>
          <a:lstStyle/>
          <a:p>
            <a:r>
              <a:rPr lang="en-US" sz="1200" b="1" dirty="0"/>
              <a:t>Authentication and Security</a:t>
            </a:r>
            <a:r>
              <a:rPr lang="en-US" sz="1200" b="1" dirty="0" smtClean="0"/>
              <a:t>:</a:t>
            </a:r>
            <a:endParaRPr lang="en-US" sz="1200" b="1" dirty="0"/>
          </a:p>
          <a:p>
            <a:pPr lvl="1"/>
            <a:r>
              <a:rPr lang="en-US" sz="1000" dirty="0"/>
              <a:t>Proper authentication mechanisms should be implemented to ensure secure access for both students and administrators.</a:t>
            </a:r>
          </a:p>
          <a:p>
            <a:pPr lvl="1"/>
            <a:r>
              <a:rPr lang="en-US" sz="1000" dirty="0"/>
              <a:t>Passwords should be securely stored using strong encryption techniques.</a:t>
            </a:r>
          </a:p>
          <a:p>
            <a:r>
              <a:rPr lang="en-US" sz="1200" b="1" dirty="0"/>
              <a:t>Database Management</a:t>
            </a:r>
            <a:r>
              <a:rPr lang="en-US" sz="1200" b="1" dirty="0" smtClean="0"/>
              <a:t>:</a:t>
            </a:r>
            <a:endParaRPr lang="en-US" sz="1200" b="1" dirty="0"/>
          </a:p>
          <a:p>
            <a:pPr lvl="1"/>
            <a:r>
              <a:rPr lang="en-US" sz="1000" dirty="0"/>
              <a:t>A database system should be used to store and manage student information, book details, and other relevant data.</a:t>
            </a:r>
          </a:p>
          <a:p>
            <a:pPr lvl="1"/>
            <a:r>
              <a:rPr lang="en-US" sz="1000" dirty="0"/>
              <a:t>The database should be properly designed and optimized to handle the expected load and ensure efficient operations.</a:t>
            </a:r>
          </a:p>
          <a:p>
            <a:r>
              <a:rPr lang="en-US" sz="1200" b="1" dirty="0"/>
              <a:t>User-friendly Interface</a:t>
            </a:r>
            <a:r>
              <a:rPr lang="en-US" sz="1200" b="1" dirty="0" smtClean="0"/>
              <a:t>:</a:t>
            </a:r>
            <a:endParaRPr lang="en-US" sz="1200" b="1" dirty="0"/>
          </a:p>
          <a:p>
            <a:pPr lvl="1"/>
            <a:r>
              <a:rPr lang="en-US" sz="1000" dirty="0"/>
              <a:t>The website should have an intuitive and user-friendly interface, making it easy for students and administrators to navigate and perform tasks.</a:t>
            </a:r>
          </a:p>
          <a:p>
            <a:r>
              <a:rPr lang="en-US" sz="1200" b="1" dirty="0"/>
              <a:t>Error Handling and Validation</a:t>
            </a:r>
            <a:r>
              <a:rPr lang="en-US" sz="1200" b="1" dirty="0" smtClean="0"/>
              <a:t>:</a:t>
            </a:r>
            <a:endParaRPr lang="en-US" sz="1200" b="1" dirty="0"/>
          </a:p>
          <a:p>
            <a:pPr lvl="1"/>
            <a:r>
              <a:rPr lang="en-US" sz="1000" dirty="0"/>
              <a:t>The system should include appropriate error handling mechanisms and validate user inputs to prevent data inconsistencies and enhance user experience.</a:t>
            </a:r>
          </a:p>
          <a:p>
            <a:r>
              <a:rPr lang="en-US" sz="1200" b="1" dirty="0"/>
              <a:t>Responsive Design</a:t>
            </a:r>
            <a:r>
              <a:rPr lang="en-US" sz="1200" b="1" dirty="0" smtClean="0"/>
              <a:t>:</a:t>
            </a:r>
            <a:endParaRPr lang="en-US" sz="1200" b="1" dirty="0"/>
          </a:p>
          <a:p>
            <a:pPr lvl="1"/>
            <a:r>
              <a:rPr lang="en-US" sz="1000" dirty="0"/>
              <a:t>The website should be designed responsively to ensure compatibility with different devices and screen sizes, enabling access from various platforms such as desktops, tablets, and mobile devices.</a:t>
            </a:r>
          </a:p>
          <a:p>
            <a:r>
              <a:rPr lang="en-US" sz="1200" b="1" dirty="0"/>
              <a:t>Accessibility</a:t>
            </a:r>
            <a:r>
              <a:rPr lang="en-US" sz="1200" b="1" dirty="0" smtClean="0"/>
              <a:t>:</a:t>
            </a:r>
            <a:endParaRPr lang="en-US" sz="1200" b="1" dirty="0"/>
          </a:p>
          <a:p>
            <a:pPr lvl="1"/>
            <a:r>
              <a:rPr lang="en-US" sz="1000" dirty="0"/>
              <a:t>Consider implementing accessibility features to ensure the website is usable for individuals with disabilities, conforming to relevant accessibility guidelines and standards.</a:t>
            </a:r>
          </a:p>
          <a:p>
            <a:r>
              <a:rPr lang="en-US" sz="1200" b="1" dirty="0"/>
              <a:t>Performance Optimization</a:t>
            </a:r>
            <a:r>
              <a:rPr lang="en-US" sz="1200" b="1" dirty="0" smtClean="0"/>
              <a:t>:</a:t>
            </a:r>
            <a:endParaRPr lang="en-US" sz="1200" b="1" dirty="0"/>
          </a:p>
          <a:p>
            <a:pPr lvl="1"/>
            <a:r>
              <a:rPr lang="en-US" sz="1000" dirty="0"/>
              <a:t>Optimize the website's performance to provide fast response times and minimize latency, ensuring a smooth user experience even under heavy usage conditions.</a:t>
            </a:r>
          </a:p>
        </p:txBody>
      </p:sp>
    </p:spTree>
    <p:extLst>
      <p:ext uri="{BB962C8B-B14F-4D97-AF65-F5344CB8AC3E}">
        <p14:creationId xmlns:p14="http://schemas.microsoft.com/office/powerpoint/2010/main" val="132839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for Library Management System</a:t>
            </a:r>
          </a:p>
        </p:txBody>
      </p:sp>
      <p:sp>
        <p:nvSpPr>
          <p:cNvPr id="3" name="Text Placeholder 2"/>
          <p:cNvSpPr>
            <a:spLocks noGrp="1"/>
          </p:cNvSpPr>
          <p:nvPr>
            <p:ph type="body" idx="1"/>
          </p:nvPr>
        </p:nvSpPr>
        <p:spPr/>
        <p:txBody>
          <a:bodyPr/>
          <a:lstStyle/>
          <a:p>
            <a:r>
              <a:rPr lang="en-US" dirty="0"/>
              <a:t>●	General use Case</a:t>
            </a:r>
          </a:p>
        </p:txBody>
      </p:sp>
      <p:sp>
        <p:nvSpPr>
          <p:cNvPr id="4" name="Content Placeholder 3"/>
          <p:cNvSpPr>
            <a:spLocks noGrp="1"/>
          </p:cNvSpPr>
          <p:nvPr>
            <p:ph sz="half" idx="2"/>
          </p:nvPr>
        </p:nvSpPr>
        <p:spPr>
          <a:xfrm>
            <a:off x="1142999" y="2721482"/>
            <a:ext cx="4932485" cy="4031009"/>
          </a:xfrm>
        </p:spPr>
        <p:txBody>
          <a:bodyPr>
            <a:normAutofit fontScale="40000" lnSpcReduction="20000"/>
          </a:bodyPr>
          <a:lstStyle/>
          <a:p>
            <a:r>
              <a:rPr lang="en-US" sz="3500" dirty="0"/>
              <a:t>The aim of a use case diagram is to illustrate how various entities known as actors engage with the use case and to record the fundamental functions of a system. Here is an example of a use case diagram for a library management system, which depicts the overall processes or activities that the system can perform, based on the tasks carried out by the Admin(librarian) in a library</a:t>
            </a:r>
            <a:r>
              <a:rPr lang="en-US" sz="3500" dirty="0" smtClean="0"/>
              <a:t>. </a:t>
            </a:r>
            <a:r>
              <a:rPr lang="en-US" sz="3500" dirty="0"/>
              <a:t>This diagram displays the use cases required to establish the essential functions of a system. These activities are interlinked to generate an anticipated output for the user.</a:t>
            </a:r>
          </a:p>
          <a:p>
            <a:r>
              <a:rPr lang="en-US" sz="3500" dirty="0"/>
              <a:t>To further elaborate on the procedures presented in this Library Management System General Use Case, continue reading.</a:t>
            </a:r>
          </a:p>
          <a:p>
            <a:r>
              <a:rPr lang="en-US" sz="3500" dirty="0"/>
              <a:t>This is the standard usage of a use case diagram. It portrays the primary constituents of the system and the transmission of data among them.</a:t>
            </a:r>
          </a:p>
          <a:p>
            <a:r>
              <a:rPr lang="en-US" sz="3500" dirty="0"/>
              <a:t>By utilizing this general use case, the developer can use it as a foundation for determining what should be taken into account when designing the library management system.</a:t>
            </a:r>
          </a:p>
          <a:p>
            <a:endParaRPr lang="en-US" dirty="0"/>
          </a:p>
        </p:txBody>
      </p:sp>
      <p:pic>
        <p:nvPicPr>
          <p:cNvPr id="7" name="Content Placeholder 6"/>
          <p:cNvPicPr>
            <a:picLocks noGrp="1" noChangeAspect="1"/>
          </p:cNvPicPr>
          <p:nvPr>
            <p:ph sz="quarter" idx="4"/>
          </p:nvPr>
        </p:nvPicPr>
        <p:blipFill>
          <a:blip r:embed="rId2"/>
          <a:stretch>
            <a:fillRect/>
          </a:stretch>
        </p:blipFill>
        <p:spPr>
          <a:xfrm>
            <a:off x="6598753" y="2259623"/>
            <a:ext cx="4518960" cy="3666881"/>
          </a:xfrm>
          <a:prstGeom prst="rect">
            <a:avLst/>
          </a:prstGeom>
        </p:spPr>
      </p:pic>
    </p:spTree>
    <p:extLst>
      <p:ext uri="{BB962C8B-B14F-4D97-AF65-F5344CB8AC3E}">
        <p14:creationId xmlns:p14="http://schemas.microsoft.com/office/powerpoint/2010/main" val="3159459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28600"/>
            <a:ext cx="6752493" cy="1737360"/>
          </a:xfrm>
        </p:spPr>
        <p:txBody>
          <a:bodyPr/>
          <a:lstStyle/>
          <a:p>
            <a:r>
              <a:rPr lang="en-US" dirty="0"/>
              <a:t>	</a:t>
            </a:r>
            <a:r>
              <a:rPr lang="en-US" sz="3600" b="1" dirty="0"/>
              <a:t>Manage Users Information</a:t>
            </a:r>
            <a:endParaRPr lang="en-US" sz="6600" b="1" dirty="0"/>
          </a:p>
        </p:txBody>
      </p:sp>
      <p:sp>
        <p:nvSpPr>
          <p:cNvPr id="4" name="Text Placeholder 3"/>
          <p:cNvSpPr>
            <a:spLocks noGrp="1"/>
          </p:cNvSpPr>
          <p:nvPr>
            <p:ph type="body" sz="half" idx="2"/>
          </p:nvPr>
        </p:nvSpPr>
        <p:spPr>
          <a:xfrm>
            <a:off x="844062" y="2078501"/>
            <a:ext cx="3931920" cy="3017520"/>
          </a:xfrm>
        </p:spPr>
        <p:txBody>
          <a:bodyPr>
            <a:normAutofit fontScale="92500" lnSpcReduction="10000"/>
          </a:bodyPr>
          <a:lstStyle/>
          <a:p>
            <a:pPr marL="285750" indent="-285750">
              <a:buFont typeface="Arial" panose="020B0604020202020204" pitchFamily="34" charset="0"/>
              <a:buChar char="•"/>
            </a:pPr>
            <a:r>
              <a:rPr lang="en-US" dirty="0"/>
              <a:t>This is where the admin or the main user of the system could control the users that could access the system</a:t>
            </a:r>
            <a:r>
              <a:rPr lang="en-US" dirty="0" smtClean="0"/>
              <a:t>.</a:t>
            </a:r>
          </a:p>
          <a:p>
            <a:pPr marL="285750" indent="-285750">
              <a:buFont typeface="Arial" panose="020B0604020202020204" pitchFamily="34" charset="0"/>
              <a:buChar char="•"/>
            </a:pPr>
            <a:r>
              <a:rPr lang="en-US" dirty="0"/>
              <a:t>As depicted in the diagram, the Admin, acting as an actor, can input specific book details. The system subsequently checks and verifies the accuracy of the information before storing it in the database.</a:t>
            </a:r>
          </a:p>
          <a:p>
            <a:pPr marL="285750" indent="-285750">
              <a:buFont typeface="Arial" panose="020B0604020202020204" pitchFamily="34" charset="0"/>
              <a:buChar char="•"/>
            </a:pPr>
            <a:r>
              <a:rPr lang="en-US" dirty="0"/>
              <a:t>As a programmer, this is a crucial function that the library management system should be able to perform.</a:t>
            </a:r>
          </a:p>
          <a:p>
            <a:endParaRPr lang="en-US" dirty="0"/>
          </a:p>
          <a:p>
            <a:endParaRPr lang="en-US" dirty="0"/>
          </a:p>
        </p:txBody>
      </p:sp>
      <p:pic>
        <p:nvPicPr>
          <p:cNvPr id="5" name="image2.png"/>
          <p:cNvPicPr>
            <a:picLocks noGrp="1"/>
          </p:cNvPicPr>
          <p:nvPr>
            <p:ph idx="1"/>
          </p:nvPr>
        </p:nvPicPr>
        <p:blipFill>
          <a:blip r:embed="rId2"/>
          <a:srcRect/>
          <a:stretch>
            <a:fillRect/>
          </a:stretch>
        </p:blipFill>
        <p:spPr>
          <a:xfrm>
            <a:off x="6152828" y="1185550"/>
            <a:ext cx="4610743" cy="4486901"/>
          </a:xfrm>
          <a:prstGeom prst="rect">
            <a:avLst/>
          </a:prstGeom>
          <a:ln/>
        </p:spPr>
      </p:pic>
    </p:spTree>
    <p:extLst>
      <p:ext uri="{BB962C8B-B14F-4D97-AF65-F5344CB8AC3E}">
        <p14:creationId xmlns:p14="http://schemas.microsoft.com/office/powerpoint/2010/main" val="223305992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66</TotalTime>
  <Words>1573</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Basis</vt:lpstr>
      <vt:lpstr>Group project</vt:lpstr>
      <vt:lpstr>Our group is composed of 5 member: Ijad Jukaj , Xhoslin Agovi, Rindi Daja , Denald Selimi and Klaiv Domi.</vt:lpstr>
      <vt:lpstr>Development model:</vt:lpstr>
      <vt:lpstr>User requirements:</vt:lpstr>
      <vt:lpstr>Website Application Specification</vt:lpstr>
      <vt:lpstr>Website Application Specification</vt:lpstr>
      <vt:lpstr>Additional Considerations:</vt:lpstr>
      <vt:lpstr>Use Case Diagram for Library Management System</vt:lpstr>
      <vt:lpstr> Manage Users Information</vt:lpstr>
      <vt:lpstr>Update Books Information and status</vt:lpstr>
      <vt:lpstr>Manage Borrowers (Students) Information</vt:lpstr>
      <vt:lpstr>Context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Ijad Jukaj</dc:creator>
  <cp:lastModifiedBy>Ijad Jukaj</cp:lastModifiedBy>
  <cp:revision>12</cp:revision>
  <dcterms:created xsi:type="dcterms:W3CDTF">2023-06-03T09:40:21Z</dcterms:created>
  <dcterms:modified xsi:type="dcterms:W3CDTF">2023-06-07T15:14:41Z</dcterms:modified>
</cp:coreProperties>
</file>