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9dca194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9dca194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9dca194c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9dca194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0750" y="43575"/>
            <a:ext cx="9003000" cy="5027400"/>
          </a:xfrm>
          <a:prstGeom prst="roundRect">
            <a:avLst>
              <a:gd fmla="val 7655" name="adj"/>
            </a:avLst>
          </a:prstGeom>
          <a:solidFill>
            <a:srgbClr val="CFE2F3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6650" y="718225"/>
            <a:ext cx="8574900" cy="4178700"/>
          </a:xfrm>
          <a:prstGeom prst="roundRect">
            <a:avLst>
              <a:gd fmla="val 11428" name="adj"/>
            </a:avLst>
          </a:prstGeom>
          <a:gradFill>
            <a:gsLst>
              <a:gs pos="0">
                <a:srgbClr val="D4E5F5"/>
              </a:gs>
              <a:gs pos="100000">
                <a:srgbClr val="9FC5E8"/>
              </a:gs>
            </a:gsLst>
            <a:lin ang="0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9225" y="268350"/>
            <a:ext cx="5303100" cy="6021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599150" y="326350"/>
            <a:ext cx="950400" cy="703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834950" y="449800"/>
            <a:ext cx="478800" cy="456900"/>
          </a:xfrm>
          <a:prstGeom prst="mathPlus">
            <a:avLst>
              <a:gd fmla="val 23520" name="adj1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5752850" y="123250"/>
            <a:ext cx="1748400" cy="5298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D9D2E9"/>
          </a:solidFill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897963" y="43575"/>
            <a:ext cx="1748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E7CC3"/>
                </a:solidFill>
                <a:latin typeface="Impact"/>
                <a:ea typeface="Impact"/>
                <a:cs typeface="Impact"/>
                <a:sym typeface="Impact"/>
              </a:rPr>
              <a:t>POINTS</a:t>
            </a:r>
            <a:endParaRPr sz="1600">
              <a:solidFill>
                <a:srgbClr val="8E7CC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45598" y="268350"/>
            <a:ext cx="3926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Impact"/>
                <a:ea typeface="Impact"/>
                <a:cs typeface="Impact"/>
                <a:sym typeface="Impact"/>
              </a:rPr>
              <a:t>John Doe’s Task Board</a:t>
            </a:r>
            <a:endParaRPr sz="3000">
              <a:solidFill>
                <a:srgbClr val="99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246213" y="239325"/>
            <a:ext cx="1748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51C75"/>
                </a:solidFill>
                <a:latin typeface="Impact"/>
                <a:ea typeface="Impact"/>
                <a:cs typeface="Impact"/>
                <a:sym typeface="Impact"/>
              </a:rPr>
              <a:t>25000</a:t>
            </a:r>
            <a:endParaRPr sz="1900">
              <a:solidFill>
                <a:srgbClr val="351C7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51350" y="1044650"/>
            <a:ext cx="2343300" cy="364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981675" y="2981625"/>
            <a:ext cx="2343300" cy="171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981675" y="1980500"/>
            <a:ext cx="2343300" cy="88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462800" y="2981625"/>
            <a:ext cx="1197000" cy="1712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797625" y="3808725"/>
            <a:ext cx="1197000" cy="885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969975" y="4004775"/>
            <a:ext cx="852300" cy="493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Impact"/>
                <a:ea typeface="Impact"/>
                <a:cs typeface="Impact"/>
                <a:sym typeface="Impact"/>
              </a:rPr>
              <a:t>Task #5</a:t>
            </a:r>
            <a:endParaRPr>
              <a:solidFill>
                <a:srgbClr val="674EA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Impact"/>
                <a:ea typeface="Impact"/>
                <a:cs typeface="Impact"/>
                <a:sym typeface="Impact"/>
              </a:rPr>
              <a:t>500</a:t>
            </a:r>
            <a:endParaRPr>
              <a:solidFill>
                <a:srgbClr val="674EA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5614223" y="3192025"/>
            <a:ext cx="852300" cy="137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Task #6</a:t>
            </a:r>
            <a:endParaRPr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1000</a:t>
            </a:r>
            <a:endParaRPr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112225" y="3104950"/>
            <a:ext cx="2107500" cy="1465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Impact"/>
                <a:ea typeface="Impact"/>
                <a:cs typeface="Impact"/>
                <a:sym typeface="Impact"/>
              </a:rPr>
              <a:t>Task #9</a:t>
            </a:r>
            <a:endParaRPr>
              <a:solidFill>
                <a:srgbClr val="B45F0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Impact"/>
                <a:ea typeface="Impact"/>
                <a:cs typeface="Impact"/>
                <a:sym typeface="Impact"/>
              </a:rPr>
              <a:t>2000</a:t>
            </a:r>
            <a:endParaRPr>
              <a:solidFill>
                <a:srgbClr val="B45F0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075950" y="2060300"/>
            <a:ext cx="2143800" cy="703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Impact"/>
                <a:ea typeface="Impact"/>
                <a:cs typeface="Impact"/>
                <a:sym typeface="Impact"/>
              </a:rPr>
              <a:t>Task #2</a:t>
            </a:r>
            <a:endParaRPr>
              <a:solidFill>
                <a:srgbClr val="BF9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Impact"/>
                <a:ea typeface="Impact"/>
                <a:cs typeface="Impact"/>
                <a:sym typeface="Impact"/>
              </a:rPr>
              <a:t>1000</a:t>
            </a:r>
            <a:endParaRPr>
              <a:solidFill>
                <a:srgbClr val="BF9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703700" y="1189750"/>
            <a:ext cx="2013900" cy="3380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Task #1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5000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0750" y="43575"/>
            <a:ext cx="9003000" cy="5027400"/>
          </a:xfrm>
          <a:prstGeom prst="roundRect">
            <a:avLst>
              <a:gd fmla="val 7655" name="adj"/>
            </a:avLst>
          </a:prstGeom>
          <a:solidFill>
            <a:srgbClr val="CFE2F3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46650" y="718225"/>
            <a:ext cx="8574900" cy="4178700"/>
          </a:xfrm>
          <a:prstGeom prst="roundRect">
            <a:avLst>
              <a:gd fmla="val 11428" name="adj"/>
            </a:avLst>
          </a:prstGeom>
          <a:gradFill>
            <a:gsLst>
              <a:gs pos="0">
                <a:srgbClr val="D4E5F5"/>
              </a:gs>
              <a:gs pos="100000">
                <a:srgbClr val="9FC5E8"/>
              </a:gs>
            </a:gsLst>
            <a:lin ang="0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19225" y="268350"/>
            <a:ext cx="5303100" cy="6021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599150" y="326350"/>
            <a:ext cx="950400" cy="703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834950" y="449800"/>
            <a:ext cx="478800" cy="456900"/>
          </a:xfrm>
          <a:prstGeom prst="mathPlus">
            <a:avLst>
              <a:gd fmla="val 23520" name="adj1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flipH="1">
            <a:off x="5752850" y="123250"/>
            <a:ext cx="1748400" cy="5298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D9D2E9"/>
          </a:solidFill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5897963" y="43575"/>
            <a:ext cx="1748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E7CC3"/>
                </a:solidFill>
                <a:latin typeface="Impact"/>
                <a:ea typeface="Impact"/>
                <a:cs typeface="Impact"/>
                <a:sym typeface="Impact"/>
              </a:rPr>
              <a:t>POINTS</a:t>
            </a:r>
            <a:endParaRPr sz="1600">
              <a:solidFill>
                <a:srgbClr val="8E7CC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45598" y="268350"/>
            <a:ext cx="3926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Impact"/>
                <a:ea typeface="Impact"/>
                <a:cs typeface="Impact"/>
                <a:sym typeface="Impact"/>
              </a:rPr>
              <a:t>John Doe’s Task Board</a:t>
            </a:r>
            <a:endParaRPr sz="3000">
              <a:solidFill>
                <a:srgbClr val="99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246213" y="239325"/>
            <a:ext cx="1748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51C75"/>
                </a:solidFill>
                <a:latin typeface="Impact"/>
                <a:ea typeface="Impact"/>
                <a:cs typeface="Impact"/>
                <a:sym typeface="Impact"/>
              </a:rPr>
              <a:t>25000</a:t>
            </a:r>
            <a:endParaRPr sz="1900">
              <a:solidFill>
                <a:srgbClr val="351C7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551350" y="1044650"/>
            <a:ext cx="2343300" cy="364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981675" y="2981625"/>
            <a:ext cx="2343300" cy="171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981675" y="1980500"/>
            <a:ext cx="2343300" cy="88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462800" y="2981625"/>
            <a:ext cx="1197000" cy="1712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797625" y="3808725"/>
            <a:ext cx="1197000" cy="885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969975" y="4004775"/>
            <a:ext cx="852300" cy="493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Impact"/>
                <a:ea typeface="Impact"/>
                <a:cs typeface="Impact"/>
                <a:sym typeface="Impact"/>
              </a:rPr>
              <a:t>Task #5</a:t>
            </a:r>
            <a:endParaRPr>
              <a:solidFill>
                <a:srgbClr val="674EA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Impact"/>
                <a:ea typeface="Impact"/>
                <a:cs typeface="Impact"/>
                <a:sym typeface="Impact"/>
              </a:rPr>
              <a:t>500</a:t>
            </a:r>
            <a:endParaRPr>
              <a:solidFill>
                <a:srgbClr val="674EA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614223" y="3192025"/>
            <a:ext cx="852300" cy="137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Task #6</a:t>
            </a:r>
            <a:endParaRPr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1000</a:t>
            </a:r>
            <a:endParaRPr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112225" y="3104950"/>
            <a:ext cx="2107500" cy="1465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Impact"/>
                <a:ea typeface="Impact"/>
                <a:cs typeface="Impact"/>
                <a:sym typeface="Impact"/>
              </a:rPr>
              <a:t>Task #9</a:t>
            </a:r>
            <a:endParaRPr>
              <a:solidFill>
                <a:srgbClr val="B45F0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Impact"/>
                <a:ea typeface="Impact"/>
                <a:cs typeface="Impact"/>
                <a:sym typeface="Impact"/>
              </a:rPr>
              <a:t>2000</a:t>
            </a:r>
            <a:endParaRPr>
              <a:solidFill>
                <a:srgbClr val="B45F0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075950" y="2060300"/>
            <a:ext cx="2143800" cy="703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Impact"/>
                <a:ea typeface="Impact"/>
                <a:cs typeface="Impact"/>
                <a:sym typeface="Impact"/>
              </a:rPr>
              <a:t>Task #2</a:t>
            </a:r>
            <a:endParaRPr>
              <a:solidFill>
                <a:srgbClr val="BF9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Impact"/>
                <a:ea typeface="Impact"/>
                <a:cs typeface="Impact"/>
                <a:sym typeface="Impact"/>
              </a:rPr>
              <a:t>1000</a:t>
            </a:r>
            <a:endParaRPr>
              <a:solidFill>
                <a:srgbClr val="BF9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03700" y="1189750"/>
            <a:ext cx="2013900" cy="3380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Task #1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5000</a:t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4"/>
          <p:cNvSpPr/>
          <p:nvPr/>
        </p:nvSpPr>
        <p:spPr>
          <a:xfrm rot="-10070375">
            <a:off x="3046493" y="1025063"/>
            <a:ext cx="5374802" cy="3695173"/>
          </a:xfrm>
          <a:prstGeom prst="wedgeEllipseCallout">
            <a:avLst>
              <a:gd fmla="val -27386" name="adj1"/>
              <a:gd fmla="val 58772" name="adj2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674717">
            <a:off x="3230944" y="1190598"/>
            <a:ext cx="5005907" cy="3379005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3997275" y="1820900"/>
            <a:ext cx="14727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4519775" y="2141913"/>
            <a:ext cx="14727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4519775" y="2462925"/>
            <a:ext cx="14727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4519775" y="2764100"/>
            <a:ext cx="14727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 txBox="1"/>
          <p:nvPr/>
        </p:nvSpPr>
        <p:spPr>
          <a:xfrm>
            <a:off x="4002450" y="1456525"/>
            <a:ext cx="1139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Task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519775" y="1758413"/>
            <a:ext cx="1139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Desc.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3910450" y="3280525"/>
            <a:ext cx="14727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4002450" y="2913550"/>
            <a:ext cx="9504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797625" y="2611700"/>
            <a:ext cx="9504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Color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437300" y="3457775"/>
            <a:ext cx="1472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Estimated Points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246225" y="3844925"/>
            <a:ext cx="950400" cy="3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899100" y="2988900"/>
            <a:ext cx="478800" cy="456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50750" y="43575"/>
            <a:ext cx="9003000" cy="5027400"/>
          </a:xfrm>
          <a:prstGeom prst="roundRect">
            <a:avLst>
              <a:gd fmla="val 7655" name="adj"/>
            </a:avLst>
          </a:prstGeom>
          <a:solidFill>
            <a:srgbClr val="CFE2F3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46650" y="718225"/>
            <a:ext cx="8574900" cy="4178700"/>
          </a:xfrm>
          <a:prstGeom prst="roundRect">
            <a:avLst>
              <a:gd fmla="val 11428" name="adj"/>
            </a:avLst>
          </a:prstGeom>
          <a:gradFill>
            <a:gsLst>
              <a:gs pos="0">
                <a:srgbClr val="D4E5F5"/>
              </a:gs>
              <a:gs pos="100000">
                <a:srgbClr val="9FC5E8"/>
              </a:gs>
            </a:gsLst>
            <a:lin ang="0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19225" y="268350"/>
            <a:ext cx="5303100" cy="6021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7599150" y="326350"/>
            <a:ext cx="950400" cy="703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834950" y="449800"/>
            <a:ext cx="478800" cy="456900"/>
          </a:xfrm>
          <a:prstGeom prst="mathPlus">
            <a:avLst>
              <a:gd fmla="val 23520" name="adj1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>
            <a:off x="5752850" y="123250"/>
            <a:ext cx="1748400" cy="5298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D9D2E9"/>
          </a:solidFill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897963" y="43575"/>
            <a:ext cx="1748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E7CC3"/>
                </a:solidFill>
                <a:latin typeface="Impact"/>
                <a:ea typeface="Impact"/>
                <a:cs typeface="Impact"/>
                <a:sym typeface="Impact"/>
              </a:rPr>
              <a:t>POINTS</a:t>
            </a:r>
            <a:endParaRPr sz="1600">
              <a:solidFill>
                <a:srgbClr val="8E7CC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45598" y="268350"/>
            <a:ext cx="3926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Impact"/>
                <a:ea typeface="Impact"/>
                <a:cs typeface="Impact"/>
                <a:sym typeface="Impact"/>
              </a:rPr>
              <a:t>John Doe’s Task Board</a:t>
            </a:r>
            <a:endParaRPr sz="3000">
              <a:solidFill>
                <a:srgbClr val="99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6246213" y="239325"/>
            <a:ext cx="1748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51C75"/>
                </a:solidFill>
                <a:latin typeface="Impact"/>
                <a:ea typeface="Impact"/>
                <a:cs typeface="Impact"/>
                <a:sym typeface="Impact"/>
              </a:rPr>
              <a:t>25000</a:t>
            </a:r>
            <a:endParaRPr sz="1900">
              <a:solidFill>
                <a:srgbClr val="351C7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2981675" y="2981625"/>
            <a:ext cx="2343300" cy="1712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2981675" y="1980500"/>
            <a:ext cx="2343300" cy="88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462800" y="2981625"/>
            <a:ext cx="1197000" cy="1712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6797625" y="3808725"/>
            <a:ext cx="1197000" cy="885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6969975" y="4004775"/>
            <a:ext cx="852300" cy="493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Impact"/>
                <a:ea typeface="Impact"/>
                <a:cs typeface="Impact"/>
                <a:sym typeface="Impact"/>
              </a:rPr>
              <a:t>Task #5</a:t>
            </a:r>
            <a:endParaRPr>
              <a:solidFill>
                <a:srgbClr val="674EA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Impact"/>
                <a:ea typeface="Impact"/>
                <a:cs typeface="Impact"/>
                <a:sym typeface="Impact"/>
              </a:rPr>
              <a:t>500</a:t>
            </a:r>
            <a:endParaRPr>
              <a:solidFill>
                <a:srgbClr val="674EA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614223" y="3192025"/>
            <a:ext cx="852300" cy="137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Task #6</a:t>
            </a:r>
            <a:endParaRPr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1000</a:t>
            </a:r>
            <a:endParaRPr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112225" y="3104950"/>
            <a:ext cx="2107500" cy="1465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Impact"/>
                <a:ea typeface="Impact"/>
                <a:cs typeface="Impact"/>
                <a:sym typeface="Impact"/>
              </a:rPr>
              <a:t>Task #9</a:t>
            </a:r>
            <a:endParaRPr>
              <a:solidFill>
                <a:srgbClr val="B45F0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Impact"/>
                <a:ea typeface="Impact"/>
                <a:cs typeface="Impact"/>
                <a:sym typeface="Impact"/>
              </a:rPr>
              <a:t>2000</a:t>
            </a:r>
            <a:endParaRPr>
              <a:solidFill>
                <a:srgbClr val="B45F0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3075950" y="2060300"/>
            <a:ext cx="2143800" cy="703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Impact"/>
                <a:ea typeface="Impact"/>
                <a:cs typeface="Impact"/>
                <a:sym typeface="Impact"/>
              </a:rPr>
              <a:t>Task #2</a:t>
            </a:r>
            <a:endParaRPr>
              <a:solidFill>
                <a:srgbClr val="BF9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Impact"/>
                <a:ea typeface="Impact"/>
                <a:cs typeface="Impact"/>
                <a:sym typeface="Impact"/>
              </a:rPr>
              <a:t>1000</a:t>
            </a:r>
            <a:endParaRPr>
              <a:solidFill>
                <a:srgbClr val="BF9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51350" y="1044650"/>
            <a:ext cx="4461600" cy="3649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03700" y="1189750"/>
            <a:ext cx="4120500" cy="338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914075" y="1320325"/>
            <a:ext cx="1371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Task #1</a:t>
            </a:r>
            <a:endParaRPr sz="1800"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2858300" y="1236925"/>
            <a:ext cx="1501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5000 points</a:t>
            </a:r>
            <a:endParaRPr sz="1800"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93875" y="2024025"/>
            <a:ext cx="3578100" cy="23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Desc.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2858300" y="1530825"/>
            <a:ext cx="1371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8 Hours</a:t>
            </a:r>
            <a:endParaRPr sz="1800"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3670800" y="3932175"/>
            <a:ext cx="798000" cy="565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873900" y="4088025"/>
            <a:ext cx="391800" cy="254100"/>
          </a:xfrm>
          <a:prstGeom prst="mathMinus">
            <a:avLst>
              <a:gd fmla="val 23520" name="adj1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