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0" d="100"/>
          <a:sy n="80" d="100"/>
        </p:scale>
        <p:origin x="6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8/25/2025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www.geeksforgeeks.org/data-analysis/what-is-data-cleaning/#1-handling-missing-data" TargetMode="External"/><Relationship Id="rId1" Type="http://schemas.openxmlformats.org/officeDocument/2006/relationships/slideLayout" Target="../slideLayouts/slideLayout2.xml"/><Relationship Id="rId4" Type="http://schemas.openxmlformats.org/officeDocument/2006/relationships/hyperlink" Target="https://getdatabees.com/benefits-of-data-cleans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2F80-FC05-468B-A3DE-0BE68C928EB4}"/>
              </a:ext>
            </a:extLst>
          </p:cNvPr>
          <p:cNvSpPr>
            <a:spLocks noGrp="1"/>
          </p:cNvSpPr>
          <p:nvPr>
            <p:ph type="ctrTitle"/>
          </p:nvPr>
        </p:nvSpPr>
        <p:spPr>
          <a:xfrm>
            <a:off x="1256307" y="954338"/>
            <a:ext cx="10248306" cy="2003547"/>
          </a:xfrm>
        </p:spPr>
        <p:txBody>
          <a:bodyPr>
            <a:normAutofit/>
          </a:bodyPr>
          <a:lstStyle/>
          <a:p>
            <a:r>
              <a:rPr lang="en-GB" sz="2800" dirty="0">
                <a:latin typeface="Times New Roman" panose="02020603050405020304" pitchFamily="18" charset="0"/>
                <a:cs typeface="Times New Roman" panose="02020603050405020304" pitchFamily="18" charset="0"/>
              </a:rPr>
              <a:t>BUSINESS ANALYTICS PROJECT-READY DATASET</a:t>
            </a:r>
          </a:p>
        </p:txBody>
      </p:sp>
      <p:sp>
        <p:nvSpPr>
          <p:cNvPr id="3" name="Subtitle 2">
            <a:extLst>
              <a:ext uri="{FF2B5EF4-FFF2-40B4-BE49-F238E27FC236}">
                <a16:creationId xmlns:a16="http://schemas.microsoft.com/office/drawing/2014/main" id="{345128B0-4845-4F49-8CA8-1737ED2809B7}"/>
              </a:ext>
            </a:extLst>
          </p:cNvPr>
          <p:cNvSpPr>
            <a:spLocks noGrp="1"/>
          </p:cNvSpPr>
          <p:nvPr>
            <p:ph type="subTitle" idx="1"/>
          </p:nvPr>
        </p:nvSpPr>
        <p:spPr>
          <a:xfrm>
            <a:off x="1463041" y="3274423"/>
            <a:ext cx="10041572" cy="2856411"/>
          </a:xfrm>
        </p:spPr>
        <p:txBody>
          <a:bodyPr>
            <a:normAutofit fontScale="92500" lnSpcReduction="20000"/>
          </a:bodyPr>
          <a:lstStyle/>
          <a:p>
            <a:pPr>
              <a:lnSpc>
                <a:spcPct val="200000"/>
              </a:lnSpc>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NAME: OKPANKU IJEOMA</a:t>
            </a:r>
          </a:p>
          <a:p>
            <a:pPr>
              <a:lnSpc>
                <a:spcPct val="200000"/>
              </a:lnSpc>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COURSE: BAN 6880 </a:t>
            </a:r>
          </a:p>
          <a:p>
            <a:pPr>
              <a:lnSpc>
                <a:spcPct val="200000"/>
              </a:lnSpc>
            </a:pPr>
            <a:r>
              <a:rPr lang="en-GB" sz="1700" dirty="0">
                <a:solidFill>
                  <a:schemeClr val="tx1"/>
                </a:solidFill>
                <a:latin typeface="Times New Roman" panose="02020603050405020304" pitchFamily="18" charset="0"/>
                <a:cs typeface="Times New Roman" panose="02020603050405020304" pitchFamily="18" charset="0"/>
              </a:rPr>
              <a:t>BUSINESS ANALYTICS CAPSTONE </a:t>
            </a:r>
            <a:endParaRPr lang="en-GB" sz="1700" b="0" i="0" dirty="0">
              <a:solidFill>
                <a:schemeClr val="tx1"/>
              </a:solidFill>
              <a:effectLst/>
              <a:latin typeface="Times New Roman" panose="02020603050405020304" pitchFamily="18" charset="0"/>
              <a:cs typeface="Times New Roman" panose="02020603050405020304" pitchFamily="18" charset="0"/>
            </a:endParaRPr>
          </a:p>
          <a:p>
            <a:pPr>
              <a:lnSpc>
                <a:spcPct val="200000"/>
              </a:lnSpc>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MILESTONE  1 ASSIGNMENT</a:t>
            </a:r>
          </a:p>
          <a:p>
            <a:pPr>
              <a:lnSpc>
                <a:spcPct val="200000"/>
              </a:lnSpc>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COURSE ID:158862</a:t>
            </a:r>
          </a:p>
          <a:p>
            <a:endParaRPr lang="en-GB" dirty="0"/>
          </a:p>
        </p:txBody>
      </p:sp>
    </p:spTree>
    <p:extLst>
      <p:ext uri="{BB962C8B-B14F-4D97-AF65-F5344CB8AC3E}">
        <p14:creationId xmlns:p14="http://schemas.microsoft.com/office/powerpoint/2010/main" val="1975476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0661-574D-4975-B419-BFC3A3EA4299}"/>
              </a:ext>
            </a:extLst>
          </p:cNvPr>
          <p:cNvSpPr>
            <a:spLocks noGrp="1"/>
          </p:cNvSpPr>
          <p:nvPr>
            <p:ph type="title"/>
          </p:nvPr>
        </p:nvSpPr>
        <p:spPr>
          <a:xfrm>
            <a:off x="2592925" y="480987"/>
            <a:ext cx="8911687" cy="751465"/>
          </a:xfrm>
        </p:spPr>
        <p:txBody>
          <a:bodyPr>
            <a:normAutofit/>
          </a:bodyPr>
          <a:lstStyle/>
          <a:p>
            <a:r>
              <a:rPr lang="en-GB" sz="2800" dirty="0">
                <a:latin typeface="Times New Roman" panose="02020603050405020304" pitchFamily="18" charset="0"/>
                <a:cs typeface="Times New Roman" panose="02020603050405020304" pitchFamily="18" charset="0"/>
              </a:rPr>
              <a:t>DATA TRANSFORMATION </a:t>
            </a:r>
          </a:p>
        </p:txBody>
      </p:sp>
      <p:sp>
        <p:nvSpPr>
          <p:cNvPr id="3" name="Content Placeholder 2">
            <a:extLst>
              <a:ext uri="{FF2B5EF4-FFF2-40B4-BE49-F238E27FC236}">
                <a16:creationId xmlns:a16="http://schemas.microsoft.com/office/drawing/2014/main" id="{F0D21B57-AF0D-4CC8-ACDE-7640A0670309}"/>
              </a:ext>
            </a:extLst>
          </p:cNvPr>
          <p:cNvSpPr>
            <a:spLocks noGrp="1"/>
          </p:cNvSpPr>
          <p:nvPr>
            <p:ph idx="1"/>
          </p:nvPr>
        </p:nvSpPr>
        <p:spPr>
          <a:xfrm>
            <a:off x="2589212" y="1812897"/>
            <a:ext cx="8915400" cy="4098325"/>
          </a:xfrm>
        </p:spPr>
        <p:txBody>
          <a:bodyPr/>
          <a:lstStyle/>
          <a:p>
            <a:pPr>
              <a:lnSpc>
                <a:spcPct val="200000"/>
              </a:lnSpc>
            </a:pPr>
            <a:r>
              <a:rPr lang="en-GB" sz="1600" dirty="0">
                <a:latin typeface="Times New Roman" panose="02020603050405020304" pitchFamily="18" charset="0"/>
                <a:cs typeface="Times New Roman" panose="02020603050405020304" pitchFamily="18" charset="0"/>
              </a:rPr>
              <a:t>Converted strings to datetime in the Timestamp column to adapt to the internal standard of pandas(dattime64[ns] being the method used.</a:t>
            </a:r>
          </a:p>
          <a:p>
            <a:pPr>
              <a:lnSpc>
                <a:spcPct val="200000"/>
              </a:lnSpc>
            </a:pPr>
            <a:r>
              <a:rPr lang="en-GB" sz="1600" dirty="0">
                <a:latin typeface="Times New Roman" panose="02020603050405020304" pitchFamily="18" charset="0"/>
                <a:cs typeface="Times New Roman" panose="02020603050405020304" pitchFamily="18" charset="0"/>
              </a:rPr>
              <a:t>Applying the mean and median to numeric columns</a:t>
            </a:r>
          </a:p>
          <a:p>
            <a:pPr>
              <a:lnSpc>
                <a:spcPct val="200000"/>
              </a:lnSpc>
            </a:pPr>
            <a:r>
              <a:rPr lang="en-GB" sz="1600" dirty="0">
                <a:latin typeface="Times New Roman" panose="02020603050405020304" pitchFamily="18" charset="0"/>
                <a:cs typeface="Times New Roman" panose="02020603050405020304" pitchFamily="18" charset="0"/>
              </a:rPr>
              <a:t>Applying the mode to Categorical (object) column.</a:t>
            </a:r>
          </a:p>
          <a:p>
            <a:pPr>
              <a:lnSpc>
                <a:spcPct val="200000"/>
              </a:lnSpc>
            </a:pPr>
            <a:r>
              <a:rPr lang="en-GB" sz="1600" dirty="0">
                <a:latin typeface="Times New Roman" panose="02020603050405020304" pitchFamily="18" charset="0"/>
                <a:cs typeface="Times New Roman" panose="02020603050405020304" pitchFamily="18" charset="0"/>
              </a:rPr>
              <a:t>A bit of modification emerged</a:t>
            </a:r>
          </a:p>
          <a:p>
            <a:endParaRPr lang="en-GB" dirty="0"/>
          </a:p>
        </p:txBody>
      </p:sp>
    </p:spTree>
    <p:extLst>
      <p:ext uri="{BB962C8B-B14F-4D97-AF65-F5344CB8AC3E}">
        <p14:creationId xmlns:p14="http://schemas.microsoft.com/office/powerpoint/2010/main" val="3009117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0CF5-52D7-4438-A3AE-5632B9B071DC}"/>
              </a:ext>
            </a:extLst>
          </p:cNvPr>
          <p:cNvSpPr>
            <a:spLocks noGrp="1"/>
          </p:cNvSpPr>
          <p:nvPr>
            <p:ph type="title"/>
          </p:nvPr>
        </p:nvSpPr>
        <p:spPr>
          <a:xfrm>
            <a:off x="1698171" y="624110"/>
            <a:ext cx="9806441" cy="727612"/>
          </a:xfrm>
        </p:spPr>
        <p:txBody>
          <a:bodyPr>
            <a:normAutofit/>
          </a:bodyPr>
          <a:lstStyle/>
          <a:p>
            <a:r>
              <a:rPr lang="en-GB" sz="2800" dirty="0">
                <a:latin typeface="Times New Roman" panose="02020603050405020304" pitchFamily="18" charset="0"/>
                <a:cs typeface="Times New Roman" panose="02020603050405020304" pitchFamily="18" charset="0"/>
              </a:rPr>
              <a:t>SNAPSHOT OF FINAL DATASET CAPTURE</a:t>
            </a:r>
          </a:p>
        </p:txBody>
      </p:sp>
      <p:sp>
        <p:nvSpPr>
          <p:cNvPr id="3" name="Content Placeholder 2">
            <a:extLst>
              <a:ext uri="{FF2B5EF4-FFF2-40B4-BE49-F238E27FC236}">
                <a16:creationId xmlns:a16="http://schemas.microsoft.com/office/drawing/2014/main" id="{1ED8C78D-C52D-48A3-A1D2-C0BA55D9D9D8}"/>
              </a:ext>
            </a:extLst>
          </p:cNvPr>
          <p:cNvSpPr>
            <a:spLocks noGrp="1"/>
          </p:cNvSpPr>
          <p:nvPr>
            <p:ph idx="1"/>
          </p:nvPr>
        </p:nvSpPr>
        <p:spPr>
          <a:xfrm>
            <a:off x="1001486" y="1351723"/>
            <a:ext cx="10503126" cy="5066494"/>
          </a:xfrm>
        </p:spPr>
        <p:txBody>
          <a:bodyPr/>
          <a:lstStyle/>
          <a:p>
            <a:pPr>
              <a:lnSpc>
                <a:spcPct val="200000"/>
              </a:lnSpc>
            </a:pPr>
            <a:r>
              <a:rPr lang="en-GB" sz="1600" dirty="0">
                <a:latin typeface="Times New Roman" panose="02020603050405020304" pitchFamily="18" charset="0"/>
                <a:cs typeface="Times New Roman" panose="02020603050405020304" pitchFamily="18" charset="0"/>
              </a:rPr>
              <a:t>The shape after cleaning remained at 1000 rows x16 columns</a:t>
            </a:r>
          </a:p>
          <a:p>
            <a:pPr>
              <a:lnSpc>
                <a:spcPct val="200000"/>
              </a:lnSpc>
            </a:pPr>
            <a:r>
              <a:rPr lang="en-GB" sz="1600" dirty="0">
                <a:latin typeface="Times New Roman" panose="02020603050405020304" pitchFamily="18" charset="0"/>
                <a:cs typeface="Times New Roman" panose="02020603050405020304" pitchFamily="18" charset="0"/>
              </a:rPr>
              <a:t>Saved as cleaned_data.csv in the SUPPLY_CHAIN_OPTIMIZATION FOLDER</a:t>
            </a:r>
          </a:p>
          <a:p>
            <a:pPr>
              <a:lnSpc>
                <a:spcPct val="200000"/>
              </a:lnSpc>
            </a:pPr>
            <a:r>
              <a:rPr lang="en-GB" sz="1600" dirty="0">
                <a:latin typeface="Times New Roman" panose="02020603050405020304" pitchFamily="18" charset="0"/>
                <a:cs typeface="Times New Roman" panose="02020603050405020304" pitchFamily="18" charset="0"/>
              </a:rPr>
              <a:t>Uploaded to GitHub repo</a:t>
            </a:r>
          </a:p>
          <a:p>
            <a:pPr>
              <a:lnSpc>
                <a:spcPct val="200000"/>
              </a:lnSpc>
            </a:pPr>
            <a:endParaRPr lang="en-GB" sz="1600" dirty="0">
              <a:latin typeface="Times New Roman" panose="02020603050405020304" pitchFamily="18" charset="0"/>
              <a:cs typeface="Times New Roman" panose="02020603050405020304" pitchFamily="18" charset="0"/>
            </a:endParaRPr>
          </a:p>
          <a:p>
            <a:endParaRPr lang="en-GB" dirty="0"/>
          </a:p>
        </p:txBody>
      </p:sp>
      <p:pic>
        <p:nvPicPr>
          <p:cNvPr id="9" name="Picture 8">
            <a:extLst>
              <a:ext uri="{FF2B5EF4-FFF2-40B4-BE49-F238E27FC236}">
                <a16:creationId xmlns:a16="http://schemas.microsoft.com/office/drawing/2014/main" id="{BE31007D-47BE-4590-A9E3-39FB3FDB444B}"/>
              </a:ext>
            </a:extLst>
          </p:cNvPr>
          <p:cNvPicPr>
            <a:picLocks noChangeAspect="1"/>
          </p:cNvPicPr>
          <p:nvPr/>
        </p:nvPicPr>
        <p:blipFill>
          <a:blip r:embed="rId2"/>
          <a:stretch>
            <a:fillRect/>
          </a:stretch>
        </p:blipFill>
        <p:spPr>
          <a:xfrm>
            <a:off x="3735978" y="2542904"/>
            <a:ext cx="7559040" cy="3770812"/>
          </a:xfrm>
          <a:prstGeom prst="rect">
            <a:avLst/>
          </a:prstGeom>
        </p:spPr>
      </p:pic>
    </p:spTree>
    <p:extLst>
      <p:ext uri="{BB962C8B-B14F-4D97-AF65-F5344CB8AC3E}">
        <p14:creationId xmlns:p14="http://schemas.microsoft.com/office/powerpoint/2010/main" val="400573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36F7-ACE7-4061-BC33-D5362F03D875}"/>
              </a:ext>
            </a:extLst>
          </p:cNvPr>
          <p:cNvSpPr>
            <a:spLocks noGrp="1"/>
          </p:cNvSpPr>
          <p:nvPr>
            <p:ph type="title"/>
          </p:nvPr>
        </p:nvSpPr>
        <p:spPr>
          <a:xfrm>
            <a:off x="2592925" y="624110"/>
            <a:ext cx="8911687" cy="1021810"/>
          </a:xfrm>
        </p:spPr>
        <p:txBody>
          <a:bodyPr>
            <a:normAutofit fontScale="90000"/>
          </a:bodyPr>
          <a:lstStyle/>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br>
              <a:rPr lang="en-GB" sz="3600"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004E5A85-D0E0-4FFA-AECB-2A79C3BE1474}"/>
              </a:ext>
            </a:extLst>
          </p:cNvPr>
          <p:cNvSpPr>
            <a:spLocks noGrp="1"/>
          </p:cNvSpPr>
          <p:nvPr>
            <p:ph idx="1"/>
          </p:nvPr>
        </p:nvSpPr>
        <p:spPr>
          <a:xfrm>
            <a:off x="2321781" y="1956021"/>
            <a:ext cx="9182831" cy="3955201"/>
          </a:xfrm>
        </p:spPr>
        <p:txBody>
          <a:bodyPr>
            <a:normAutofit/>
          </a:bodyPr>
          <a:lstStyle/>
          <a:p>
            <a:pPr marL="457200" indent="-457200">
              <a:lnSpc>
                <a:spcPct val="200000"/>
              </a:lnSpc>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(2024, June 5).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What is data cleaning?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https://www.geeksforgeeks.org/data-analysis/what-is-data-cleaning/#1-handling-missing-data</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20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Kaggle. (2024).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Datasets | Kaggle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Kaggle.com. </a:t>
            </a:r>
            <a:r>
              <a:rPr lang="en-US" sz="1800" u="none" strike="noStrike"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https://www.kaggle.com/datasets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ct val="20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Team, D. (2024, September 24).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Benefits of Data Cleansing: Why It Matters for Your Business -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DataBees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DataBees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none" strike="noStrike"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https://getdatabees.com/benefits-of-data-cleansing</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13172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518D-E35E-450B-A4FA-76905971805E}"/>
              </a:ext>
            </a:extLst>
          </p:cNvPr>
          <p:cNvSpPr>
            <a:spLocks noGrp="1"/>
          </p:cNvSpPr>
          <p:nvPr>
            <p:ph type="title"/>
          </p:nvPr>
        </p:nvSpPr>
        <p:spPr>
          <a:xfrm>
            <a:off x="2592925" y="624110"/>
            <a:ext cx="8911687" cy="795387"/>
          </a:xfrm>
        </p:spPr>
        <p:txBody>
          <a:bodyPr>
            <a:normAutofit/>
          </a:bodyPr>
          <a:lstStyle/>
          <a:p>
            <a:r>
              <a:rPr lang="en-GB" sz="2800"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A454E580-2019-4D1C-8642-A3D76CF424EC}"/>
              </a:ext>
            </a:extLst>
          </p:cNvPr>
          <p:cNvSpPr>
            <a:spLocks noGrp="1"/>
          </p:cNvSpPr>
          <p:nvPr>
            <p:ph idx="1"/>
          </p:nvPr>
        </p:nvSpPr>
        <p:spPr>
          <a:xfrm>
            <a:off x="2589212" y="1524000"/>
            <a:ext cx="8915400" cy="4495137"/>
          </a:xfrm>
        </p:spPr>
        <p:txBody>
          <a:bodyPr>
            <a:normAutofit lnSpcReduction="10000"/>
          </a:bodyPr>
          <a:lstStyle/>
          <a:p>
            <a:pPr marL="0" indent="0">
              <a:buNone/>
            </a:pPr>
            <a:endParaRPr lang="en-GB" sz="1800" dirty="0"/>
          </a:p>
          <a:p>
            <a:pPr marL="0" indent="0">
              <a:lnSpc>
                <a:spcPct val="200000"/>
              </a:lnSpc>
              <a:buNone/>
            </a:pPr>
            <a:r>
              <a:rPr lang="en-GB" sz="1600" dirty="0">
                <a:latin typeface="Times New Roman" panose="02020603050405020304" pitchFamily="18" charset="0"/>
                <a:cs typeface="Times New Roman" panose="02020603050405020304" pitchFamily="18" charset="0"/>
              </a:rPr>
              <a:t>Business Analytics project-ready dataset aims at collection and cleaning of dataset (with interest in its sources, methods and tools for collection &amp; cleaning) ensuring that it is  pre-processed and ready for use in the final business analytics project .</a:t>
            </a:r>
          </a:p>
          <a:p>
            <a:pPr marL="0" indent="0">
              <a:lnSpc>
                <a:spcPct val="200000"/>
              </a:lnSpc>
              <a:buNone/>
            </a:pPr>
            <a:r>
              <a:rPr lang="en-GB" sz="1600" dirty="0">
                <a:latin typeface="Times New Roman" panose="02020603050405020304" pitchFamily="18" charset="0"/>
                <a:cs typeface="Times New Roman" panose="02020603050405020304" pitchFamily="18" charset="0"/>
              </a:rPr>
              <a:t> This project is key for business analytics knowing that analytics cannot be performed without collection of raw data which will further be cleaned making it useable, accurate, trustworthy as well as ensuring high quality and accurate modelling use.</a:t>
            </a:r>
          </a:p>
          <a:p>
            <a:pPr marL="0" indent="0">
              <a:lnSpc>
                <a:spcPct val="200000"/>
              </a:lnSpc>
              <a:buNone/>
            </a:pPr>
            <a:r>
              <a:rPr lang="en-GB" sz="1600" dirty="0">
                <a:latin typeface="Times New Roman" panose="02020603050405020304" pitchFamily="18" charset="0"/>
                <a:cs typeface="Times New Roman" panose="02020603050405020304" pitchFamily="18" charset="0"/>
              </a:rPr>
              <a:t>The essence of this is aid the organisation to make better, faster and more efficient &amp; informed decision(Team,2024)</a:t>
            </a:r>
          </a:p>
        </p:txBody>
      </p:sp>
    </p:spTree>
    <p:extLst>
      <p:ext uri="{BB962C8B-B14F-4D97-AF65-F5344CB8AC3E}">
        <p14:creationId xmlns:p14="http://schemas.microsoft.com/office/powerpoint/2010/main" val="194796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DE5E-D5A9-49D0-A72C-F60FBE8BDC73}"/>
              </a:ext>
            </a:extLst>
          </p:cNvPr>
          <p:cNvSpPr>
            <a:spLocks noGrp="1"/>
          </p:cNvSpPr>
          <p:nvPr>
            <p:ph type="title"/>
          </p:nvPr>
        </p:nvSpPr>
        <p:spPr>
          <a:xfrm>
            <a:off x="2159727" y="624111"/>
            <a:ext cx="9344886" cy="775320"/>
          </a:xfrm>
        </p:spPr>
        <p:txBody>
          <a:bodyPr>
            <a:normAutofit/>
          </a:bodyPr>
          <a:lstStyle/>
          <a:p>
            <a:r>
              <a:rPr lang="en-GB" sz="2800" dirty="0">
                <a:latin typeface="Times New Roman" panose="02020603050405020304" pitchFamily="18" charset="0"/>
                <a:cs typeface="Times New Roman" panose="02020603050405020304" pitchFamily="18" charset="0"/>
              </a:rPr>
              <a:t>DATA SOURCES</a:t>
            </a:r>
          </a:p>
        </p:txBody>
      </p:sp>
      <p:sp>
        <p:nvSpPr>
          <p:cNvPr id="3" name="Content Placeholder 2">
            <a:extLst>
              <a:ext uri="{FF2B5EF4-FFF2-40B4-BE49-F238E27FC236}">
                <a16:creationId xmlns:a16="http://schemas.microsoft.com/office/drawing/2014/main" id="{BB95B138-AF24-4BBC-89C8-50DF68642CA0}"/>
              </a:ext>
            </a:extLst>
          </p:cNvPr>
          <p:cNvSpPr>
            <a:spLocks noGrp="1"/>
          </p:cNvSpPr>
          <p:nvPr>
            <p:ph idx="1"/>
          </p:nvPr>
        </p:nvSpPr>
        <p:spPr>
          <a:xfrm>
            <a:off x="2159727" y="1502797"/>
            <a:ext cx="9344886" cy="4408425"/>
          </a:xfrm>
        </p:spPr>
        <p:txBody>
          <a:bodyPr>
            <a:normAutofit/>
          </a:bodyPr>
          <a:lstStyle/>
          <a:p>
            <a:pPr>
              <a:lnSpc>
                <a:spcPct val="200000"/>
              </a:lnSpc>
            </a:pPr>
            <a:r>
              <a:rPr lang="en-GB" sz="1600" dirty="0">
                <a:latin typeface="Times New Roman" panose="02020603050405020304" pitchFamily="18" charset="0"/>
                <a:cs typeface="Times New Roman" panose="02020603050405020304" pitchFamily="18" charset="0"/>
              </a:rPr>
              <a:t>Dataset ( smart logistics dataset) was gotten from Kaggle </a:t>
            </a:r>
            <a:r>
              <a:rPr lang="en-GB" sz="1600">
                <a:latin typeface="Times New Roman" panose="02020603050405020304" pitchFamily="18" charset="0"/>
                <a:cs typeface="Times New Roman" panose="02020603050405020304" pitchFamily="18" charset="0"/>
              </a:rPr>
              <a:t>(Kaggle,2024)</a:t>
            </a:r>
            <a:endParaRPr lang="en-GB" sz="1600" dirty="0">
              <a:latin typeface="Times New Roman" panose="02020603050405020304" pitchFamily="18" charset="0"/>
              <a:cs typeface="Times New Roman" panose="02020603050405020304" pitchFamily="18" charset="0"/>
            </a:endParaRPr>
          </a:p>
          <a:p>
            <a:pPr>
              <a:lnSpc>
                <a:spcPct val="200000"/>
              </a:lnSpc>
            </a:pPr>
            <a:r>
              <a:rPr lang="en-GB" sz="1600" dirty="0">
                <a:latin typeface="Times New Roman" panose="02020603050405020304" pitchFamily="18" charset="0"/>
                <a:cs typeface="Times New Roman" panose="02020603050405020304" pitchFamily="18" charset="0"/>
              </a:rPr>
              <a:t>The Size: made up of 1000 rows and 16columns in its raw state before it was cleaned,  after cleaning it remained at 1000 rows and 16 columns.</a:t>
            </a:r>
          </a:p>
          <a:p>
            <a:pPr>
              <a:lnSpc>
                <a:spcPct val="200000"/>
              </a:lnSpc>
            </a:pPr>
            <a:r>
              <a:rPr lang="en-GB" sz="1600" dirty="0">
                <a:latin typeface="Times New Roman" panose="02020603050405020304" pitchFamily="18" charset="0"/>
                <a:cs typeface="Times New Roman" panose="02020603050405020304" pitchFamily="18" charset="0"/>
              </a:rPr>
              <a:t>Data Types : made up of  numeric (64floats and 64 integers), categorical (4 objects) with Timestamp inclusive.</a:t>
            </a:r>
          </a:p>
          <a:p>
            <a:pPr>
              <a:lnSpc>
                <a:spcPct val="200000"/>
              </a:lnSpc>
            </a:pPr>
            <a:r>
              <a:rPr lang="en-GB" sz="1600" dirty="0">
                <a:latin typeface="Times New Roman" panose="02020603050405020304" pitchFamily="18" charset="0"/>
                <a:cs typeface="Times New Roman" panose="02020603050405020304" pitchFamily="18" charset="0"/>
              </a:rPr>
              <a:t>This dataset was chosen, considering the business analytics problem it intends to analyse- Supply Chain Optimization which has a lot to do with; logistics (delay),inventory level, sales, date &amp;time, traffic status, demand forecast, weather ,shipment, cost &amp; more as  contained in the dataset.</a:t>
            </a:r>
          </a:p>
        </p:txBody>
      </p:sp>
    </p:spTree>
    <p:extLst>
      <p:ext uri="{BB962C8B-B14F-4D97-AF65-F5344CB8AC3E}">
        <p14:creationId xmlns:p14="http://schemas.microsoft.com/office/powerpoint/2010/main" val="411235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564E-0029-4D34-A552-B25B2C00AC11}"/>
              </a:ext>
            </a:extLst>
          </p:cNvPr>
          <p:cNvSpPr>
            <a:spLocks noGrp="1"/>
          </p:cNvSpPr>
          <p:nvPr>
            <p:ph type="title"/>
          </p:nvPr>
        </p:nvSpPr>
        <p:spPr>
          <a:xfrm>
            <a:off x="2592925" y="624110"/>
            <a:ext cx="8911687" cy="777970"/>
          </a:xfrm>
        </p:spPr>
        <p:txBody>
          <a:bodyPr>
            <a:normAutofit/>
          </a:bodyPr>
          <a:lstStyle/>
          <a:p>
            <a:r>
              <a:rPr lang="en-GB" sz="2800" dirty="0">
                <a:latin typeface="Times New Roman" panose="02020603050405020304" pitchFamily="18" charset="0"/>
                <a:cs typeface="Times New Roman" panose="02020603050405020304" pitchFamily="18" charset="0"/>
              </a:rPr>
              <a:t>DATA COLLECTION PROCESS</a:t>
            </a:r>
          </a:p>
        </p:txBody>
      </p:sp>
      <p:sp>
        <p:nvSpPr>
          <p:cNvPr id="3" name="Content Placeholder 2">
            <a:extLst>
              <a:ext uri="{FF2B5EF4-FFF2-40B4-BE49-F238E27FC236}">
                <a16:creationId xmlns:a16="http://schemas.microsoft.com/office/drawing/2014/main" id="{CBECB644-7ACB-4158-B397-32BB7916909E}"/>
              </a:ext>
            </a:extLst>
          </p:cNvPr>
          <p:cNvSpPr>
            <a:spLocks noGrp="1"/>
          </p:cNvSpPr>
          <p:nvPr>
            <p:ph idx="1"/>
          </p:nvPr>
        </p:nvSpPr>
        <p:spPr>
          <a:xfrm>
            <a:off x="2589212" y="1715590"/>
            <a:ext cx="8915400" cy="3484564"/>
          </a:xfrm>
        </p:spPr>
        <p:txBody>
          <a:bodyPr/>
          <a:lstStyle/>
          <a:p>
            <a:pPr>
              <a:lnSpc>
                <a:spcPct val="200000"/>
              </a:lnSpc>
            </a:pPr>
            <a:r>
              <a:rPr lang="en-GB" sz="1600" dirty="0">
                <a:latin typeface="Times New Roman" panose="02020603050405020304" pitchFamily="18" charset="0"/>
                <a:cs typeface="Times New Roman" panose="02020603050405020304" pitchFamily="18" charset="0"/>
              </a:rPr>
              <a:t>Downloaded dataset from Kaggle in CSV format</a:t>
            </a:r>
          </a:p>
          <a:p>
            <a:pPr>
              <a:lnSpc>
                <a:spcPct val="200000"/>
              </a:lnSpc>
            </a:pPr>
            <a:r>
              <a:rPr lang="en-GB" sz="1600" dirty="0">
                <a:latin typeface="Times New Roman" panose="02020603050405020304" pitchFamily="18" charset="0"/>
                <a:cs typeface="Times New Roman" panose="02020603050405020304" pitchFamily="18" charset="0"/>
              </a:rPr>
              <a:t>Saved with the file name and content details put in a folder</a:t>
            </a:r>
          </a:p>
          <a:p>
            <a:pPr>
              <a:lnSpc>
                <a:spcPct val="200000"/>
              </a:lnSpc>
            </a:pPr>
            <a:r>
              <a:rPr lang="en-GB" sz="1600" dirty="0">
                <a:latin typeface="Times New Roman" panose="02020603050405020304" pitchFamily="18" charset="0"/>
                <a:cs typeface="Times New Roman" panose="02020603050405020304" pitchFamily="18" charset="0"/>
              </a:rPr>
              <a:t>Imported using pandas in Python</a:t>
            </a:r>
          </a:p>
          <a:p>
            <a:pPr>
              <a:lnSpc>
                <a:spcPct val="200000"/>
              </a:lnSpc>
            </a:pPr>
            <a:r>
              <a:rPr lang="en-GB" sz="1600" dirty="0">
                <a:latin typeface="Times New Roman" panose="02020603050405020304" pitchFamily="18" charset="0"/>
                <a:cs typeface="Times New Roman" panose="02020603050405020304" pitchFamily="18" charset="0"/>
              </a:rPr>
              <a:t>Dataset: Verified accessibility and Verified integrity</a:t>
            </a:r>
          </a:p>
          <a:p>
            <a:endParaRPr lang="en-GB" dirty="0"/>
          </a:p>
        </p:txBody>
      </p:sp>
    </p:spTree>
    <p:extLst>
      <p:ext uri="{BB962C8B-B14F-4D97-AF65-F5344CB8AC3E}">
        <p14:creationId xmlns:p14="http://schemas.microsoft.com/office/powerpoint/2010/main" val="329515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BAE6-B9B5-4F76-AD4C-D50DC0689172}"/>
              </a:ext>
            </a:extLst>
          </p:cNvPr>
          <p:cNvSpPr>
            <a:spLocks noGrp="1"/>
          </p:cNvSpPr>
          <p:nvPr>
            <p:ph type="title"/>
          </p:nvPr>
        </p:nvSpPr>
        <p:spPr>
          <a:xfrm>
            <a:off x="2592925" y="624110"/>
            <a:ext cx="8911687" cy="856347"/>
          </a:xfrm>
        </p:spPr>
        <p:txBody>
          <a:bodyPr>
            <a:normAutofit/>
          </a:bodyPr>
          <a:lstStyle/>
          <a:p>
            <a:r>
              <a:rPr lang="en-GB" sz="2800" dirty="0">
                <a:latin typeface="Times New Roman" panose="02020603050405020304" pitchFamily="18" charset="0"/>
                <a:cs typeface="Times New Roman" panose="02020603050405020304" pitchFamily="18" charset="0"/>
              </a:rPr>
              <a:t>TOOLS AND METHODS FOR PROJECT ASSIGNMENT</a:t>
            </a:r>
          </a:p>
        </p:txBody>
      </p:sp>
      <p:sp>
        <p:nvSpPr>
          <p:cNvPr id="3" name="Content Placeholder 2">
            <a:extLst>
              <a:ext uri="{FF2B5EF4-FFF2-40B4-BE49-F238E27FC236}">
                <a16:creationId xmlns:a16="http://schemas.microsoft.com/office/drawing/2014/main" id="{362B58FF-1C9D-45A6-A018-65CDEB609585}"/>
              </a:ext>
            </a:extLst>
          </p:cNvPr>
          <p:cNvSpPr>
            <a:spLocks noGrp="1"/>
          </p:cNvSpPr>
          <p:nvPr>
            <p:ph idx="1"/>
          </p:nvPr>
        </p:nvSpPr>
        <p:spPr>
          <a:xfrm>
            <a:off x="2589212" y="1399431"/>
            <a:ext cx="8915400" cy="4511792"/>
          </a:xfrm>
        </p:spPr>
        <p:txBody>
          <a:bodyPr>
            <a:normAutofit/>
          </a:bodyPr>
          <a:lstStyle/>
          <a:p>
            <a:pPr marL="0" indent="0">
              <a:lnSpc>
                <a:spcPct val="210000"/>
              </a:lnSpc>
              <a:buNone/>
            </a:pPr>
            <a:r>
              <a:rPr lang="en-GB" sz="1600" dirty="0">
                <a:latin typeface="Times New Roman" panose="02020603050405020304" pitchFamily="18" charset="0"/>
                <a:cs typeface="Times New Roman" panose="02020603050405020304" pitchFamily="18" charset="0"/>
              </a:rPr>
              <a:t>TOOLS:</a:t>
            </a:r>
          </a:p>
          <a:p>
            <a:pPr>
              <a:lnSpc>
                <a:spcPct val="210000"/>
              </a:lnSpc>
            </a:pPr>
            <a:r>
              <a:rPr lang="en-GB" sz="1600" dirty="0">
                <a:latin typeface="Times New Roman" panose="02020603050405020304" pitchFamily="18" charset="0"/>
                <a:cs typeface="Times New Roman" panose="02020603050405020304" pitchFamily="18" charset="0"/>
              </a:rPr>
              <a:t>Visual Studio Code (VS Code) as IDE</a:t>
            </a:r>
          </a:p>
          <a:p>
            <a:pPr>
              <a:lnSpc>
                <a:spcPct val="210000"/>
              </a:lnSpc>
            </a:pPr>
            <a:r>
              <a:rPr lang="en-GB" sz="1600" dirty="0">
                <a:latin typeface="Times New Roman" panose="02020603050405020304" pitchFamily="18" charset="0"/>
                <a:cs typeface="Times New Roman" panose="02020603050405020304" pitchFamily="18" charset="0"/>
              </a:rPr>
              <a:t>Python 3.130 kernel for running the notebook</a:t>
            </a:r>
          </a:p>
          <a:p>
            <a:pPr>
              <a:lnSpc>
                <a:spcPct val="210000"/>
              </a:lnSpc>
            </a:pPr>
            <a:r>
              <a:rPr lang="en-GB" sz="1600" dirty="0">
                <a:latin typeface="Times New Roman" panose="02020603050405020304" pitchFamily="18" charset="0"/>
                <a:cs typeface="Times New Roman" panose="02020603050405020304" pitchFamily="18" charset="0"/>
              </a:rPr>
              <a:t>Pandas library (import pandas as pd) for data preparation</a:t>
            </a:r>
          </a:p>
          <a:p>
            <a:pPr>
              <a:lnSpc>
                <a:spcPct val="210000"/>
              </a:lnSpc>
            </a:pPr>
            <a:r>
              <a:rPr lang="en-GB" sz="1600" dirty="0">
                <a:latin typeface="Times New Roman" panose="02020603050405020304" pitchFamily="18" charset="0"/>
                <a:cs typeface="Times New Roman" panose="02020603050405020304" pitchFamily="18" charset="0"/>
              </a:rPr>
              <a:t>GitHub for storage.</a:t>
            </a:r>
          </a:p>
          <a:p>
            <a:pPr marL="0" indent="0">
              <a:lnSpc>
                <a:spcPct val="210000"/>
              </a:lnSpc>
              <a:buNone/>
            </a:pPr>
            <a:r>
              <a:rPr lang="en-GB" sz="1600" dirty="0">
                <a:latin typeface="Times New Roman" panose="02020603050405020304" pitchFamily="18" charset="0"/>
                <a:cs typeface="Times New Roman" panose="02020603050405020304" pitchFamily="18" charset="0"/>
              </a:rPr>
              <a:t>METHOD:</a:t>
            </a:r>
          </a:p>
          <a:p>
            <a:pPr>
              <a:lnSpc>
                <a:spcPct val="210000"/>
              </a:lnSpc>
            </a:pPr>
            <a:r>
              <a:rPr lang="en-GB" sz="1600" dirty="0">
                <a:latin typeface="Times New Roman" panose="02020603050405020304" pitchFamily="18" charset="0"/>
                <a:cs typeface="Times New Roman" panose="02020603050405020304" pitchFamily="18" charset="0"/>
              </a:rPr>
              <a:t>Data Loading, Inspection and preparation using the Pandas method.</a:t>
            </a:r>
          </a:p>
        </p:txBody>
      </p:sp>
    </p:spTree>
    <p:extLst>
      <p:ext uri="{BB962C8B-B14F-4D97-AF65-F5344CB8AC3E}">
        <p14:creationId xmlns:p14="http://schemas.microsoft.com/office/powerpoint/2010/main" val="70991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9B03-E117-449B-9F86-A108ED9D1867}"/>
              </a:ext>
            </a:extLst>
          </p:cNvPr>
          <p:cNvSpPr>
            <a:spLocks noGrp="1"/>
          </p:cNvSpPr>
          <p:nvPr>
            <p:ph type="title"/>
          </p:nvPr>
        </p:nvSpPr>
        <p:spPr>
          <a:xfrm>
            <a:off x="1619795" y="624110"/>
            <a:ext cx="9884818" cy="640147"/>
          </a:xfrm>
        </p:spPr>
        <p:txBody>
          <a:bodyPr>
            <a:normAutofit/>
          </a:bodyPr>
          <a:lstStyle/>
          <a:p>
            <a:r>
              <a:rPr lang="en-GB" sz="2800" dirty="0">
                <a:latin typeface="Times New Roman" panose="02020603050405020304" pitchFamily="18" charset="0"/>
                <a:cs typeface="Times New Roman" panose="02020603050405020304" pitchFamily="18" charset="0"/>
              </a:rPr>
              <a:t>INITIAL DATSET INSPECTION</a:t>
            </a:r>
          </a:p>
        </p:txBody>
      </p:sp>
      <p:sp>
        <p:nvSpPr>
          <p:cNvPr id="3" name="Content Placeholder 2">
            <a:extLst>
              <a:ext uri="{FF2B5EF4-FFF2-40B4-BE49-F238E27FC236}">
                <a16:creationId xmlns:a16="http://schemas.microsoft.com/office/drawing/2014/main" id="{8F7F9511-AC4F-4136-BBE5-00EC399F9088}"/>
              </a:ext>
            </a:extLst>
          </p:cNvPr>
          <p:cNvSpPr>
            <a:spLocks noGrp="1"/>
          </p:cNvSpPr>
          <p:nvPr>
            <p:ph idx="1"/>
          </p:nvPr>
        </p:nvSpPr>
        <p:spPr>
          <a:xfrm>
            <a:off x="938255" y="1486894"/>
            <a:ext cx="10917140" cy="5200153"/>
          </a:xfrm>
        </p:spPr>
        <p:txBody>
          <a:bodyPr/>
          <a:lstStyle/>
          <a:p>
            <a:pPr marL="0" indent="0">
              <a:lnSpc>
                <a:spcPct val="200000"/>
              </a:lnSpc>
              <a:buNone/>
            </a:pPr>
            <a:r>
              <a:rPr lang="en-GB" sz="1600" dirty="0">
                <a:latin typeface="Times New Roman" panose="02020603050405020304" pitchFamily="18" charset="0"/>
                <a:cs typeface="Times New Roman" panose="02020603050405020304" pitchFamily="18" charset="0"/>
              </a:rPr>
              <a:t>After loading the dataset , I carried out an initial dataset inspection &amp; did a quick check:</a:t>
            </a:r>
          </a:p>
          <a:p>
            <a:pPr>
              <a:lnSpc>
                <a:spcPct val="200000"/>
              </a:lnSpc>
            </a:pPr>
            <a:r>
              <a:rPr lang="en-GB" sz="1600" dirty="0">
                <a:latin typeface="Times New Roman" panose="02020603050405020304" pitchFamily="18" charset="0"/>
                <a:cs typeface="Times New Roman" panose="02020603050405020304" pitchFamily="18" charset="0"/>
              </a:rPr>
              <a:t>Printed out a minimal </a:t>
            </a:r>
            <a:r>
              <a:rPr lang="en-GB" sz="1600" dirty="0" err="1">
                <a:latin typeface="Times New Roman" panose="02020603050405020304" pitchFamily="18" charset="0"/>
                <a:cs typeface="Times New Roman" panose="02020603050405020304" pitchFamily="18" charset="0"/>
              </a:rPr>
              <a:t>nos</a:t>
            </a:r>
            <a:r>
              <a:rPr lang="en-GB" sz="1600" dirty="0">
                <a:latin typeface="Times New Roman" panose="02020603050405020304" pitchFamily="18" charset="0"/>
                <a:cs typeface="Times New Roman" panose="02020603050405020304" pitchFamily="18" charset="0"/>
              </a:rPr>
              <a:t> of 5 rows out of the 1000rows</a:t>
            </a:r>
          </a:p>
          <a:p>
            <a:pPr>
              <a:lnSpc>
                <a:spcPct val="200000"/>
              </a:lnSpc>
            </a:pPr>
            <a:r>
              <a:rPr lang="en-GB" sz="1600" dirty="0">
                <a:latin typeface="Times New Roman" panose="02020603050405020304" pitchFamily="18" charset="0"/>
                <a:cs typeface="Times New Roman" panose="02020603050405020304" pitchFamily="18" charset="0"/>
              </a:rPr>
              <a:t>Defined and printed headers with print(df.head())</a:t>
            </a:r>
          </a:p>
          <a:p>
            <a:pPr>
              <a:lnSpc>
                <a:spcPct val="200000"/>
              </a:lnSpc>
            </a:pPr>
            <a:r>
              <a:rPr lang="en-GB" sz="1600" dirty="0">
                <a:latin typeface="Times New Roman" panose="02020603050405020304" pitchFamily="18" charset="0"/>
                <a:cs typeface="Times New Roman" panose="02020603050405020304" pitchFamily="18" charset="0"/>
              </a:rPr>
              <a:t>Carried out initial inspection of the dataset</a:t>
            </a:r>
          </a:p>
          <a:p>
            <a:pPr>
              <a:lnSpc>
                <a:spcPct val="200000"/>
              </a:lnSpc>
            </a:pPr>
            <a:r>
              <a:rPr lang="en-GB" sz="1600" dirty="0">
                <a:latin typeface="Times New Roman" panose="02020603050405020304" pitchFamily="18" charset="0"/>
                <a:cs typeface="Times New Roman" panose="02020603050405020304" pitchFamily="18" charset="0"/>
              </a:rPr>
              <a:t>Printed out info</a:t>
            </a:r>
          </a:p>
          <a:p>
            <a:pPr>
              <a:lnSpc>
                <a:spcPct val="200000"/>
              </a:lnSpc>
            </a:pPr>
            <a:r>
              <a:rPr lang="en-GB" sz="1600" dirty="0">
                <a:latin typeface="Times New Roman" panose="02020603050405020304" pitchFamily="18" charset="0"/>
                <a:cs typeface="Times New Roman" panose="02020603050405020304" pitchFamily="18" charset="0"/>
              </a:rPr>
              <a:t>Printed out the initial shape/nature  of the dataset.: 1000rows x16 cols</a:t>
            </a:r>
          </a:p>
          <a:p>
            <a:pPr>
              <a:lnSpc>
                <a:spcPct val="200000"/>
              </a:lnSpc>
            </a:pPr>
            <a:r>
              <a:rPr lang="en-GB" sz="1600" dirty="0">
                <a:latin typeface="Times New Roman" panose="02020603050405020304" pitchFamily="18" charset="0"/>
                <a:cs typeface="Times New Roman" panose="02020603050405020304" pitchFamily="18" charset="0"/>
              </a:rPr>
              <a:t>• Info: df.info()</a:t>
            </a:r>
          </a:p>
          <a:p>
            <a:pPr>
              <a:lnSpc>
                <a:spcPct val="200000"/>
              </a:lnSpc>
            </a:pPr>
            <a:r>
              <a:rPr lang="en-GB" sz="1600" dirty="0">
                <a:latin typeface="Times New Roman" panose="02020603050405020304" pitchFamily="18" charset="0"/>
                <a:cs typeface="Times New Roman" panose="02020603050405020304" pitchFamily="18" charset="0"/>
              </a:rPr>
              <a:t>• Printed </a:t>
            </a:r>
            <a:r>
              <a:rPr lang="en-GB" sz="1600" dirty="0" err="1">
                <a:latin typeface="Times New Roman" panose="02020603050405020304" pitchFamily="18" charset="0"/>
                <a:cs typeface="Times New Roman" panose="02020603050405020304" pitchFamily="18" charset="0"/>
              </a:rPr>
              <a:t>nos</a:t>
            </a:r>
            <a:r>
              <a:rPr lang="en-GB" sz="1600" dirty="0">
                <a:latin typeface="Times New Roman" panose="02020603050405020304" pitchFamily="18" charset="0"/>
                <a:cs typeface="Times New Roman" panose="02020603050405020304" pitchFamily="18" charset="0"/>
              </a:rPr>
              <a:t> of floats and integers and objects.</a:t>
            </a:r>
          </a:p>
          <a:p>
            <a:endParaRPr lang="en-GB" dirty="0"/>
          </a:p>
        </p:txBody>
      </p:sp>
      <p:pic>
        <p:nvPicPr>
          <p:cNvPr id="5" name="Picture 4">
            <a:extLst>
              <a:ext uri="{FF2B5EF4-FFF2-40B4-BE49-F238E27FC236}">
                <a16:creationId xmlns:a16="http://schemas.microsoft.com/office/drawing/2014/main" id="{ABC830BE-1C95-4D9E-A0E5-9B6E039B5A74}"/>
              </a:ext>
            </a:extLst>
          </p:cNvPr>
          <p:cNvPicPr>
            <a:picLocks noChangeAspect="1"/>
          </p:cNvPicPr>
          <p:nvPr/>
        </p:nvPicPr>
        <p:blipFill>
          <a:blip r:embed="rId2"/>
          <a:stretch>
            <a:fillRect/>
          </a:stretch>
        </p:blipFill>
        <p:spPr>
          <a:xfrm>
            <a:off x="8006963" y="4158532"/>
            <a:ext cx="3753016" cy="2425147"/>
          </a:xfrm>
          <a:prstGeom prst="rect">
            <a:avLst/>
          </a:prstGeom>
        </p:spPr>
      </p:pic>
    </p:spTree>
    <p:extLst>
      <p:ext uri="{BB962C8B-B14F-4D97-AF65-F5344CB8AC3E}">
        <p14:creationId xmlns:p14="http://schemas.microsoft.com/office/powerpoint/2010/main" val="297703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4E19-4B82-48E1-AFE2-9C0952ECD5A0}"/>
              </a:ext>
            </a:extLst>
          </p:cNvPr>
          <p:cNvSpPr>
            <a:spLocks noGrp="1"/>
          </p:cNvSpPr>
          <p:nvPr>
            <p:ph type="title"/>
          </p:nvPr>
        </p:nvSpPr>
        <p:spPr>
          <a:xfrm>
            <a:off x="2592925" y="624110"/>
            <a:ext cx="8911687" cy="783271"/>
          </a:xfrm>
        </p:spPr>
        <p:txBody>
          <a:bodyPr>
            <a:normAutofit/>
          </a:bodyPr>
          <a:lstStyle/>
          <a:p>
            <a:r>
              <a:rPr lang="en-GB" sz="2800" dirty="0">
                <a:latin typeface="Times New Roman" panose="02020603050405020304" pitchFamily="18" charset="0"/>
                <a:cs typeface="Times New Roman" panose="02020603050405020304" pitchFamily="18" charset="0"/>
              </a:rPr>
              <a:t>DATA CLEANING STEPS</a:t>
            </a:r>
          </a:p>
        </p:txBody>
      </p:sp>
      <p:sp>
        <p:nvSpPr>
          <p:cNvPr id="7" name="Content Placeholder 6">
            <a:extLst>
              <a:ext uri="{FF2B5EF4-FFF2-40B4-BE49-F238E27FC236}">
                <a16:creationId xmlns:a16="http://schemas.microsoft.com/office/drawing/2014/main" id="{C05DA37A-58AA-4403-957C-E85CC25D98DA}"/>
              </a:ext>
            </a:extLst>
          </p:cNvPr>
          <p:cNvSpPr>
            <a:spLocks noGrp="1"/>
          </p:cNvSpPr>
          <p:nvPr>
            <p:ph idx="1"/>
          </p:nvPr>
        </p:nvSpPr>
        <p:spPr>
          <a:xfrm>
            <a:off x="1781092" y="1407381"/>
            <a:ext cx="9723520" cy="4503841"/>
          </a:xfrm>
        </p:spPr>
        <p:txBody>
          <a:bodyPr>
            <a:normAutofit/>
          </a:bodyPr>
          <a:lstStyle/>
          <a:p>
            <a:pPr>
              <a:lnSpc>
                <a:spcPct val="200000"/>
              </a:lnSpc>
            </a:pPr>
            <a:r>
              <a:rPr lang="en-GB" sz="1600" dirty="0">
                <a:latin typeface="Times New Roman" panose="02020603050405020304" pitchFamily="18" charset="0"/>
                <a:cs typeface="Times New Roman" panose="02020603050405020304" pitchFamily="18" charset="0"/>
              </a:rPr>
              <a:t>Checked for missing values before cleaning</a:t>
            </a:r>
          </a:p>
          <a:p>
            <a:pPr>
              <a:lnSpc>
                <a:spcPct val="200000"/>
              </a:lnSpc>
            </a:pPr>
            <a:r>
              <a:rPr lang="en-GB" sz="1600" dirty="0">
                <a:latin typeface="Times New Roman" panose="02020603050405020304" pitchFamily="18" charset="0"/>
                <a:cs typeface="Times New Roman" panose="02020603050405020304" pitchFamily="18" charset="0"/>
              </a:rPr>
              <a:t>Removed duplicates: The result showed that there were no duplicate</a:t>
            </a:r>
          </a:p>
          <a:p>
            <a:pPr>
              <a:lnSpc>
                <a:spcPct val="200000"/>
              </a:lnSpc>
            </a:pPr>
            <a:r>
              <a:rPr lang="en-GB" sz="1600" dirty="0">
                <a:latin typeface="Times New Roman" panose="02020603050405020304" pitchFamily="18" charset="0"/>
                <a:cs typeface="Times New Roman" panose="02020603050405020304" pitchFamily="18" charset="0"/>
              </a:rPr>
              <a:t>Handled missing values:  dropped rows with missing values and it brought data to 737 rows while the columns remained the same.</a:t>
            </a:r>
          </a:p>
          <a:p>
            <a:pPr>
              <a:lnSpc>
                <a:spcPct val="200000"/>
              </a:lnSpc>
            </a:pPr>
            <a:r>
              <a:rPr lang="en-GB" sz="1600" dirty="0">
                <a:latin typeface="Times New Roman" panose="02020603050405020304" pitchFamily="18" charset="0"/>
                <a:cs typeface="Times New Roman" panose="02020603050405020304" pitchFamily="18" charset="0"/>
              </a:rPr>
              <a:t> I had the choice of replacing missing rows  of numeric with median and categorical with mode which was the best option in order not to loose a lot of data, however considering that I had 737rows left after dropping which was still good enough, I chose to continue with the option of dropping data as I wanted to see the difference in my dataset after cleaning. </a:t>
            </a:r>
          </a:p>
          <a:p>
            <a:pPr marL="0" indent="0">
              <a:lnSpc>
                <a:spcPct val="200000"/>
              </a:lnSpc>
              <a:buNone/>
            </a:pPr>
            <a:endParaRPr lang="en-GB" sz="16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99171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29EF-230C-4CE8-8FC6-048CF9F1D022}"/>
              </a:ext>
            </a:extLst>
          </p:cNvPr>
          <p:cNvSpPr>
            <a:spLocks noGrp="1"/>
          </p:cNvSpPr>
          <p:nvPr>
            <p:ph type="title"/>
          </p:nvPr>
        </p:nvSpPr>
        <p:spPr>
          <a:xfrm>
            <a:off x="2592925" y="520743"/>
            <a:ext cx="8911687" cy="934346"/>
          </a:xfrm>
        </p:spPr>
        <p:txBody>
          <a:bodyPr>
            <a:normAutofit/>
          </a:bodyPr>
          <a:lstStyle/>
          <a:p>
            <a:r>
              <a:rPr lang="en-GB" sz="2800" dirty="0">
                <a:latin typeface="Times New Roman" panose="02020603050405020304" pitchFamily="18" charset="0"/>
                <a:cs typeface="Times New Roman" panose="02020603050405020304" pitchFamily="18" charset="0"/>
              </a:rPr>
              <a:t>DATA CLEANING STEPS</a:t>
            </a:r>
            <a:endParaRPr lang="en-GB" sz="2800" dirty="0"/>
          </a:p>
        </p:txBody>
      </p:sp>
      <p:sp>
        <p:nvSpPr>
          <p:cNvPr id="3" name="Content Placeholder 2">
            <a:extLst>
              <a:ext uri="{FF2B5EF4-FFF2-40B4-BE49-F238E27FC236}">
                <a16:creationId xmlns:a16="http://schemas.microsoft.com/office/drawing/2014/main" id="{5CDF3161-5F9C-43F2-B21D-F9211573DD72}"/>
              </a:ext>
            </a:extLst>
          </p:cNvPr>
          <p:cNvSpPr>
            <a:spLocks noGrp="1"/>
          </p:cNvSpPr>
          <p:nvPr>
            <p:ph idx="1"/>
          </p:nvPr>
        </p:nvSpPr>
        <p:spPr>
          <a:xfrm>
            <a:off x="2589212" y="1828800"/>
            <a:ext cx="8915400" cy="4082422"/>
          </a:xfrm>
        </p:spPr>
        <p:txBody>
          <a:bodyPr/>
          <a:lstStyle/>
          <a:p>
            <a:pPr>
              <a:lnSpc>
                <a:spcPct val="200000"/>
              </a:lnSpc>
            </a:pPr>
            <a:r>
              <a:rPr lang="en-GB" sz="1600" dirty="0">
                <a:latin typeface="Times New Roman" panose="02020603050405020304" pitchFamily="18" charset="0"/>
                <a:cs typeface="Times New Roman" panose="02020603050405020304" pitchFamily="18" charset="0"/>
              </a:rPr>
              <a:t>However, after due consideration, rather than drop rows with missing values, I decided to impute numeric values with mean and median while categorical with mode (Geeks4Geeks,2024)</a:t>
            </a:r>
          </a:p>
          <a:p>
            <a:pPr>
              <a:lnSpc>
                <a:spcPct val="200000"/>
              </a:lnSpc>
            </a:pPr>
            <a:r>
              <a:rPr lang="en-GB" sz="1600" dirty="0">
                <a:latin typeface="Times New Roman" panose="02020603050405020304" pitchFamily="18" charset="0"/>
                <a:cs typeface="Times New Roman" panose="02020603050405020304" pitchFamily="18" charset="0"/>
              </a:rPr>
              <a:t>Handling of missing data was looked into in most columns such as the temperature, logistics delay, shipment and others. </a:t>
            </a:r>
          </a:p>
          <a:p>
            <a:pPr>
              <a:lnSpc>
                <a:spcPct val="200000"/>
              </a:lnSpc>
            </a:pPr>
            <a:r>
              <a:rPr lang="en-GB" sz="1600" dirty="0">
                <a:latin typeface="Times New Roman" panose="02020603050405020304" pitchFamily="18" charset="0"/>
                <a:cs typeface="Times New Roman" panose="02020603050405020304" pitchFamily="18" charset="0"/>
              </a:rPr>
              <a:t>This then brought my dataset back to 1000rows and 16 columns.</a:t>
            </a:r>
          </a:p>
          <a:p>
            <a:pPr>
              <a:lnSpc>
                <a:spcPct val="200000"/>
              </a:lnSpc>
            </a:pPr>
            <a:r>
              <a:rPr lang="en-GB" sz="1600" dirty="0">
                <a:latin typeface="Times New Roman" panose="02020603050405020304" pitchFamily="18" charset="0"/>
                <a:cs typeface="Times New Roman" panose="02020603050405020304" pitchFamily="18" charset="0"/>
              </a:rPr>
              <a:t>No data was lost eventually after handling missing values.</a:t>
            </a:r>
          </a:p>
          <a:p>
            <a:endParaRPr lang="en-GB" dirty="0"/>
          </a:p>
        </p:txBody>
      </p:sp>
    </p:spTree>
    <p:extLst>
      <p:ext uri="{BB962C8B-B14F-4D97-AF65-F5344CB8AC3E}">
        <p14:creationId xmlns:p14="http://schemas.microsoft.com/office/powerpoint/2010/main" val="230086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C939-B2AF-4879-BF83-063048BC6D55}"/>
              </a:ext>
            </a:extLst>
          </p:cNvPr>
          <p:cNvSpPr>
            <a:spLocks noGrp="1"/>
          </p:cNvSpPr>
          <p:nvPr>
            <p:ph type="title"/>
          </p:nvPr>
        </p:nvSpPr>
        <p:spPr>
          <a:xfrm>
            <a:off x="2592925" y="624110"/>
            <a:ext cx="8911687" cy="862784"/>
          </a:xfrm>
        </p:spPr>
        <p:txBody>
          <a:bodyPr>
            <a:normAutofit/>
          </a:bodyPr>
          <a:lstStyle/>
          <a:p>
            <a:r>
              <a:rPr lang="en-GB" sz="2800" dirty="0">
                <a:latin typeface="Times New Roman" panose="02020603050405020304" pitchFamily="18" charset="0"/>
                <a:cs typeface="Times New Roman" panose="02020603050405020304" pitchFamily="18" charset="0"/>
              </a:rPr>
              <a:t>DATA CLEANING STEPS CONTINUATION</a:t>
            </a:r>
            <a:endParaRPr lang="en-GB" sz="2800" dirty="0"/>
          </a:p>
        </p:txBody>
      </p:sp>
      <p:sp>
        <p:nvSpPr>
          <p:cNvPr id="3" name="Content Placeholder 2">
            <a:extLst>
              <a:ext uri="{FF2B5EF4-FFF2-40B4-BE49-F238E27FC236}">
                <a16:creationId xmlns:a16="http://schemas.microsoft.com/office/drawing/2014/main" id="{DA33A0F9-C68B-4392-969E-963993315522}"/>
              </a:ext>
            </a:extLst>
          </p:cNvPr>
          <p:cNvSpPr>
            <a:spLocks noGrp="1"/>
          </p:cNvSpPr>
          <p:nvPr>
            <p:ph idx="1"/>
          </p:nvPr>
        </p:nvSpPr>
        <p:spPr>
          <a:xfrm>
            <a:off x="2589212" y="1773141"/>
            <a:ext cx="8915400" cy="4138081"/>
          </a:xfrm>
        </p:spPr>
        <p:txBody>
          <a:bodyPr>
            <a:normAutofit/>
          </a:bodyPr>
          <a:lstStyle/>
          <a:p>
            <a:pPr>
              <a:lnSpc>
                <a:spcPct val="200000"/>
              </a:lnSpc>
            </a:pPr>
            <a:r>
              <a:rPr lang="en-GB" sz="1600" dirty="0">
                <a:latin typeface="Times New Roman" panose="02020603050405020304" pitchFamily="18" charset="0"/>
                <a:cs typeface="Times New Roman" panose="02020603050405020304" pitchFamily="18" charset="0"/>
              </a:rPr>
              <a:t>Standardized Timestamp:  Pandas converted the Timestamp column toits internal standard(datetime64[ns] to conform with the ISO8601 format : YYYY-MM-DD-HH:MM:SS</a:t>
            </a:r>
          </a:p>
          <a:p>
            <a:pPr>
              <a:lnSpc>
                <a:spcPct val="200000"/>
              </a:lnSpc>
            </a:pPr>
            <a:r>
              <a:rPr lang="en-GB" sz="1600" dirty="0">
                <a:latin typeface="Times New Roman" panose="02020603050405020304" pitchFamily="18" charset="0"/>
                <a:cs typeface="Times New Roman" panose="02020603050405020304" pitchFamily="18" charset="0"/>
              </a:rPr>
              <a:t>This is said to be idea as it is efficient, avoids ambiguity, and year, month, weekday, hour etc can easily be extracted.</a:t>
            </a:r>
          </a:p>
        </p:txBody>
      </p:sp>
    </p:spTree>
    <p:extLst>
      <p:ext uri="{BB962C8B-B14F-4D97-AF65-F5344CB8AC3E}">
        <p14:creationId xmlns:p14="http://schemas.microsoft.com/office/powerpoint/2010/main" val="34484517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546</TotalTime>
  <Words>852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Wisp</vt:lpstr>
      <vt:lpstr>BUSINESS ANALYTICS PROJECT-READY DATASET</vt:lpstr>
      <vt:lpstr>PROJECT OVERVIEW</vt:lpstr>
      <vt:lpstr>DATA SOURCES</vt:lpstr>
      <vt:lpstr>DATA COLLECTION PROCESS</vt:lpstr>
      <vt:lpstr>TOOLS AND METHODS FOR PROJECT ASSIGNMENT</vt:lpstr>
      <vt:lpstr>INITIAL DATSET INSPECTION</vt:lpstr>
      <vt:lpstr>DATA CLEANING STEPS</vt:lpstr>
      <vt:lpstr>DATA CLEANING STEPS</vt:lpstr>
      <vt:lpstr>DATA CLEANING STEPS CONTINUATION</vt:lpstr>
      <vt:lpstr>DATA TRANSFORMATION </vt:lpstr>
      <vt:lpstr>SNAPSHOT OF FINAL DATASET CAPTURE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PROJECT-READY DATASET</dc:title>
  <dc:creator>Ijeoma Okpanku</dc:creator>
  <cp:lastModifiedBy>Ijeoma Okpanku</cp:lastModifiedBy>
  <cp:revision>7</cp:revision>
  <dcterms:created xsi:type="dcterms:W3CDTF">2025-08-24T13:28:26Z</dcterms:created>
  <dcterms:modified xsi:type="dcterms:W3CDTF">2025-08-24T23:18:48Z</dcterms:modified>
</cp:coreProperties>
</file>