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  <p:sldMasterId id="2147483683" r:id="rId3"/>
    <p:sldMasterId id="2147483661" r:id="rId4"/>
  </p:sldMasterIdLst>
  <p:notesMasterIdLst>
    <p:notesMasterId r:id="rId14"/>
  </p:notesMasterIdLst>
  <p:sldIdLst>
    <p:sldId id="312" r:id="rId5"/>
    <p:sldId id="313" r:id="rId6"/>
    <p:sldId id="314" r:id="rId7"/>
    <p:sldId id="315" r:id="rId8"/>
    <p:sldId id="256" r:id="rId9"/>
    <p:sldId id="316" r:id="rId10"/>
    <p:sldId id="317" r:id="rId11"/>
    <p:sldId id="321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9D2-4801-906B-265731D6109F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9D2-4801-906B-265731D6109F}"/>
              </c:ext>
            </c:extLst>
          </c:dPt>
          <c:cat>
            <c:strRef>
              <c:f>Sheet1!$A$2:$A$3</c:f>
              <c:strCache>
                <c:ptCount val="2"/>
                <c:pt idx="0">
                  <c:v>Demographic Analysis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D2-4801-906B-265731D61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976-46BE-9E31-6C5A5B193DFF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976-46BE-9E31-6C5A5B193DFF}"/>
              </c:ext>
            </c:extLst>
          </c:dPt>
          <c:cat>
            <c:strRef>
              <c:f>Sheet1!$A$2:$A$3</c:f>
              <c:strCache>
                <c:ptCount val="2"/>
                <c:pt idx="0">
                  <c:v>Key Insights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76-46BE-9E31-6C5A5B193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7D5D3-36FD-4E95-A4F5-A72792421824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18759-3B6B-4B65-A38F-6FA1D6BDD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0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3E1D-0DB0-FF77-F81C-B57BA18F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386E3-74A9-CE02-FD0A-3118CA13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CC90-2960-0BCF-95D0-8B8E0633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C9C0-BA9F-F8BA-0B1A-452BD0B3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1C0C-AEDD-025D-45CE-06F31B7A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9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F64D-4DDD-F0FE-1098-AE0D9101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B8B28-92F2-9065-AAD3-51863C80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9A28-370C-9AAE-93B1-3CDBE636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C4EE-DA08-8DBC-E844-D301D8AD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67452-8334-B09C-2F0D-20296C3C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C2B0C-5BF8-CC83-8D57-CEFFD7522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6068A-AEB3-63B2-A3FB-F82C3DB96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5FD4-966C-630D-E51F-CF43A268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F519-F42A-4EFE-6764-38E7C450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E2EA-B544-6933-E9AD-5B4B43D8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35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8E8D-1788-7B2E-E3AC-9C440212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6355-E0E4-7F87-D9FD-FFE5FF5B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83FB-F65A-DC99-7C0F-B68A4F10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5907-F632-228E-207B-247BC575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3DC96-17DB-914C-E948-994C0571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43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35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1290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93821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559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553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3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2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899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DE02-A9E9-94FE-F014-FEE0C1E5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64192-7120-36F0-532F-1555A049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DE51-F6B8-0C9F-6578-074B17AB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2B26-0100-8ACE-6BB3-FC36297A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11C1-4EFE-2022-4358-94E2EE31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9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99313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2446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7992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68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0297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38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12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AA4E-A3F7-4CC8-FC77-4C92A575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B20-2438-9163-C488-F73836A0D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74DB9-3C06-2507-F963-D61B98C5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6583D-857C-91F6-38C3-B82A90A7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FD3DE-649D-3DE9-67C0-0D151FE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41D5A-B730-8455-A2C8-87B12787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100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0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C3A5-9362-D0B9-EED7-FACB9E52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7D4D-AAE4-FDD3-DB70-720420AB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4861-1109-47A0-749C-23AD84884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FEAB6-009B-55E3-1D4B-A1448669B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A8BF6-D3EF-F894-6BD0-B781BCA7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43969-8094-A934-8CB6-7BA497EF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D6BA3-532E-C089-A16A-34CD2B88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2F042-8D32-302E-6B22-1E953E35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6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E3ED-B484-F709-AF39-0B2B1CC1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111B0-71D3-7B33-B0F9-0368DB6B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650AC-E4AF-ECED-2773-3ED1AF1A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9C45-83CC-D8D1-C6F5-E9F6121D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1DB65-D6AA-380D-5362-C61022F7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8338-31E5-8E9F-3385-619426C0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07B9A-4AB9-1ABF-1564-61650525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81E8-46F5-922C-117E-D4594E7A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C63C-5DAB-FCCB-D970-65EC7DCA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5DC7-82D5-E331-EB0E-F2BF4B2AB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A7F56-E2E5-2D93-6C82-BF12BF87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8938-84D3-F3C9-F347-2FEC261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2FE6-009A-6B27-3263-2E907004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4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3667-874D-8764-1065-CFC1B98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2BDC3-ACE7-C07E-06E3-6EDD248F7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8BBEE-E821-B57C-F51D-B76B18B8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A8579-F522-D78C-4B2A-882FF7ED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5A65-0F5B-3115-6D6C-16B76AA1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971E-D77D-B701-F40B-161E7282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D131B-FC7B-3E94-2B8A-0953A992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CEE2-FD35-C948-2283-A8E9553B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AA83-FA7C-D180-139C-0DB146EC3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B1262-FA06-3A8F-8D09-8C6146252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54C4-145F-ED6D-418A-DC034A44B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1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F3E0C0-F4FA-417F-9C16-B1003188F25D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FC79B56-5F4E-4E36-A263-F22890D9B4F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">
            <a:extLst>
              <a:ext uri="{FF2B5EF4-FFF2-40B4-BE49-F238E27FC236}">
                <a16:creationId xmlns:a16="http://schemas.microsoft.com/office/drawing/2014/main" id="{955220F7-E5B3-77C2-8FB6-7E398026E815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9" name="Line">
              <a:extLst>
                <a:ext uri="{FF2B5EF4-FFF2-40B4-BE49-F238E27FC236}">
                  <a16:creationId xmlns:a16="http://schemas.microsoft.com/office/drawing/2014/main" id="{88FB4752-9B63-D770-6BF1-222CD61FC906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D0CB8975-E319-594C-5FFB-132628ABDB98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9954B336-6409-4FAB-7FF3-5704C651351D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2" name="textruta 3">
            <a:extLst>
              <a:ext uri="{FF2B5EF4-FFF2-40B4-BE49-F238E27FC236}">
                <a16:creationId xmlns:a16="http://schemas.microsoft.com/office/drawing/2014/main" id="{05AAC9A7-C0DA-A316-84F3-51E0FD48EAE3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8309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7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jazkhan121225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github.com/Ijazfa" TargetMode="External"/><Relationship Id="rId4" Type="http://schemas.openxmlformats.org/officeDocument/2006/relationships/hyperlink" Target="https://www.linkedin.com/in/ijaz-khan-35659a25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Data Analysis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4E73946-9152-2148-B286-BEF1B04A8193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Presentation by IJAZ KHAN</a:t>
            </a:r>
          </a:p>
        </p:txBody>
      </p:sp>
      <p:pic>
        <p:nvPicPr>
          <p:cNvPr id="1028" name="Picture 4" descr="Ships Drawing Titanic - Ship Black &amp; White Transparent PNG - 960x667 - Free  Download on NicePNG">
            <a:extLst>
              <a:ext uri="{FF2B5EF4-FFF2-40B4-BE49-F238E27FC236}">
                <a16:creationId xmlns:a16="http://schemas.microsoft.com/office/drawing/2014/main" id="{90901AB2-2A65-A0A3-F676-0DB37DDF6106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15235"/>
          <a:stretch/>
        </p:blipFill>
        <p:spPr bwMode="auto">
          <a:xfrm>
            <a:off x="52785" y="46037"/>
            <a:ext cx="6424215" cy="67659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959">
        <p159:morph option="byObject"/>
      </p:transition>
    </mc:Choice>
    <mc:Fallback>
      <p:transition spd="slow" advTm="95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DE8D-344E-9A1C-62DC-3EE32014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E82C2-EF75-FDFA-368C-00BCC6A7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FC4CC-FB24-E539-E945-F4C85D646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Analyzing the Titanic dataset to identify the key factors that influenced the survival of passengers.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C894-8396-90BF-48FD-94BA6EEE04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B529BC-3B59-D9AF-B882-777927C54A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CB43A0-7306-90E2-7CEE-FF7405D4A4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E44237-0410-EC67-4595-EF6445C5C9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To understand the demographics and characteristics of survivors and non-survivors using data analysis techniques.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1F3591-5494-E11E-7492-938AF273F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689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49">
        <p159:morph option="byObject"/>
      </p:transition>
    </mc:Choice>
    <mc:Fallback>
      <p:transition spd="slow" advTm="104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49C3-330B-780C-683C-0BDF0E24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D7C4B-3178-50FC-8D8C-9F9DA902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4E40A-C725-72EF-9100-A522F248D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Titanic dataset from </a:t>
            </a:r>
            <a:r>
              <a:rPr lang="en-US" dirty="0" err="1"/>
              <a:t>Encryptix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C80F3-FD22-0EE6-0BD4-B6DA02D9ED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Source</a:t>
            </a:r>
          </a:p>
        </p:txBody>
      </p:sp>
      <p:pic>
        <p:nvPicPr>
          <p:cNvPr id="2050" name="Picture 2" descr="The Titanic and the Passengers Who Boarded It: Research and Assignment  Guide – The Reagan Library Education Blog">
            <a:extLst>
              <a:ext uri="{FF2B5EF4-FFF2-40B4-BE49-F238E27FC236}">
                <a16:creationId xmlns:a16="http://schemas.microsoft.com/office/drawing/2014/main" id="{FA4D60D7-C911-D675-7A38-CE59AED5EFA9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r="30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5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126">
        <p159:morph option="byObject"/>
      </p:transition>
    </mc:Choice>
    <mc:Fallback>
      <p:transition spd="slow" advTm="112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317D-8E20-73BF-F5A9-58204BF5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2E0D0-9C35-78B7-150B-3DF183AA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4E73946-9152-2148-B286-BEF1B04A8193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83CCF-8AB8-123B-A36D-7ADF34FD05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Handling missing values (e.g., Age, Cabin, Embarked), Encoding categorical variables (e.g., Sex, Embarked), Feature scaling (e.g., Fare).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2716F-91E7-D918-B599-2DFDB288C6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D492F1-874B-66AC-BACD-C154671253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Tools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C8A65F-0701-DB17-330E-E66F64D69E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Python (Pandas, NumPy), Jupyter Notebook.</a:t>
            </a:r>
          </a:p>
        </p:txBody>
      </p:sp>
      <p:pic>
        <p:nvPicPr>
          <p:cNvPr id="3078" name="Picture 6" descr="GitHub - Mgobeaalcoba/survival_predictor_on_the_titanic_scikit_learn:  Titanic Survival Predictor using Scikit-Learn: Machine learning model and  analysis to predict passenger survival on the Titanic based on historical  data.">
            <a:extLst>
              <a:ext uri="{FF2B5EF4-FFF2-40B4-BE49-F238E27FC236}">
                <a16:creationId xmlns:a16="http://schemas.microsoft.com/office/drawing/2014/main" id="{4F35FB01-8394-AA3E-4BA4-A4308EBD6E93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7" r="281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80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4">
        <p159:morph option="byObject"/>
      </p:transition>
    </mc:Choice>
    <mc:Fallback>
      <p:transition spd="slow" advTm="34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504459241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3847251444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5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B19B0-0A7E-4748-B765-767BAADEF36B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>
                <a:latin typeface="Calibri"/>
                <a:ea typeface="Calibri"/>
                <a:cs typeface="Calibri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B319D-701D-476F-B42F-5DC295101285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C62DE-CA71-40BE-82DD-1747AFF62F76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40%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48FB1-70D1-40CD-968F-4AE01F551579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Demographic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C6BF6-3239-44A5-AC15-59018FD7FD45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Distribution of age, gender, and class among passengers.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BE86F-E8AA-4A61-A5E7-10D209B4CAAA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Key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F246-F0E7-47F7-9122-09DD6D8FBABE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Majority of passengers were in the third class. A higher proportion of male passengers compared to female passengers.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04C3F-C7EC-8F59-403D-173C5781351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309813"/>
            <a:ext cx="2525713" cy="3316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67">
        <p159:morph option="byObject"/>
      </p:transition>
    </mc:Choice>
    <mc:Fallback>
      <p:transition spd="slow" advTm="86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B9F1-35F1-3E64-93D0-D08D20FC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Survival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0B4FA4-8F96-9D4D-1FB9-BE3428D8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4E73946-9152-2148-B286-BEF1B04A8193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B20BB-99B7-F176-CBC4-E1DF934ED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305" y="2353094"/>
            <a:ext cx="3283527" cy="2380243"/>
          </a:xfrm>
        </p:spPr>
        <p:txBody>
          <a:bodyPr/>
          <a:lstStyle/>
          <a:p>
            <a:r>
              <a:rPr lang="en-US" dirty="0"/>
              <a:t>Female: Higher survival rate. Male: Lower survival rate.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963D4-CDF3-04FC-9004-3C833A8ED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565" y="1756006"/>
            <a:ext cx="3283527" cy="602673"/>
          </a:xfrm>
        </p:spPr>
        <p:txBody>
          <a:bodyPr/>
          <a:lstStyle/>
          <a:p>
            <a:r>
              <a:rPr lang="en-IN" dirty="0"/>
              <a:t>Survival Rates by Gender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B65842-1EE9-D8BF-8332-9D7F9AED6E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Survival Rates by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B0C2C-E740-4F37-14BB-357658D61D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3762665"/>
            <a:ext cx="3283527" cy="602673"/>
          </a:xfrm>
        </p:spPr>
        <p:txBody>
          <a:bodyPr/>
          <a:lstStyle/>
          <a:p>
            <a:r>
              <a:rPr lang="en-IN" dirty="0"/>
              <a:t>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7FAB07-5D5A-1591-D2AC-25B30D38B5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First Class: Highest survival rate. Third Class: Lowest survival rate.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01B98F-E823-9BA0-E396-5C2C2960D4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4385690"/>
            <a:ext cx="3283527" cy="2380235"/>
          </a:xfrm>
        </p:spPr>
        <p:txBody>
          <a:bodyPr/>
          <a:lstStyle/>
          <a:p>
            <a:r>
              <a:rPr lang="en-US" dirty="0"/>
              <a:t>Bar plots and pie charts depicting survival rates.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90A19-56BE-7544-D63B-C585AAE3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1459" y="943523"/>
            <a:ext cx="3931381" cy="2819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EF3EDC-F9B5-901B-2876-3D8D745EB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527" y="2980457"/>
            <a:ext cx="3809835" cy="28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83">
        <p159:morph option="byObject"/>
      </p:transition>
    </mc:Choice>
    <mc:Fallback>
      <p:transition spd="slow" advTm="68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09702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Algorithms Used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Evaluation Metrics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Model Performance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Logistic Regression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Accuracy, Precision, Recall, F1 Score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Performance metrics for each algorithm.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Random Forest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Confusion matrix and ROC curves.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Support Vector Machine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Best Model: Random Forest with highest accuracy and balanced metrics.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Model Building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7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79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77">
        <p159:morph option="byObject"/>
      </p:transition>
    </mc:Choice>
    <mc:Fallback>
      <p:transition spd="slow" advTm="37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89437"/>
              </p:ext>
            </p:extLst>
          </p:nvPr>
        </p:nvGraphicFramePr>
        <p:xfrm>
          <a:off x="528320" y="2174240"/>
          <a:ext cx="10363200" cy="3853180"/>
        </p:xfrm>
        <a:graphic>
          <a:graphicData uri="http://schemas.openxmlformats.org/drawingml/2006/table">
            <a:tbl>
              <a:tblPr/>
              <a:tblGrid>
                <a:gridCol w="305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6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 SemiBold" pitchFamily="34" charset="-122"/>
                          <a:cs typeface="Calibri SemiBold" charset="0"/>
                        </a:rPr>
                        <a:t>Name</a:t>
                      </a:r>
                      <a:endParaRPr lang="en-US" sz="2000" b="1" dirty="0">
                        <a:latin typeface="+mn-lt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 SemiBold" pitchFamily="34" charset="-122"/>
                          <a:cs typeface="Calibri SemiBold" pitchFamily="34" charset="-120"/>
                        </a:rPr>
                        <a:t>Ijaz Khan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6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latin typeface="+mn-lt"/>
                          <a:ea typeface="Calibri SemiBold" charset="0"/>
                          <a:cs typeface="Calibri SemiBold" charset="0"/>
                        </a:rPr>
                        <a:t>Email ID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 SemiBold" pitchFamily="34" charset="-122"/>
                          <a:cs typeface="Calibri SemiBold" pitchFamily="34" charset="-120"/>
                          <a:hlinkClick r:id="rId3"/>
                        </a:rPr>
                        <a:t>ijazkhan121225@gmail.com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+mn-lt"/>
                        <a:ea typeface="Calibri SemiBold" pitchFamily="34" charset="-122"/>
                        <a:cs typeface="Calibri SemiBold" pitchFamily="34" charset="-12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62045"/>
                  </a:ext>
                </a:extLst>
              </a:tr>
              <a:tr h="7706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latin typeface="+mn-lt"/>
                          <a:ea typeface="Calibri SemiBold" charset="0"/>
                          <a:cs typeface="Calibri SemiBold" charset="0"/>
                        </a:rPr>
                        <a:t>Phone Number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 SemiBold" pitchFamily="34" charset="-122"/>
                          <a:cs typeface="Calibri SemiBold" pitchFamily="34" charset="-120"/>
                        </a:rPr>
                        <a:t>+919791057254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08206"/>
                  </a:ext>
                </a:extLst>
              </a:tr>
              <a:tr h="7706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" pitchFamily="34" charset="-122"/>
                          <a:cs typeface="Calibri" pitchFamily="34" charset="-120"/>
                        </a:rPr>
                        <a:t>LinkedIn</a:t>
                      </a:r>
                      <a:endParaRPr lang="en-US" sz="2000" b="1" dirty="0"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" pitchFamily="34" charset="-122"/>
                          <a:cs typeface="Calibri" pitchFamily="34" charset="-120"/>
                          <a:hlinkClick r:id="rId4"/>
                        </a:rPr>
                        <a:t>https://www.linkedin.com/in/ijaz-khan-35659a251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+mn-lt"/>
                        <a:ea typeface="Calibri" pitchFamily="34" charset="-122"/>
                        <a:cs typeface="Calibri" pitchFamily="34" charset="-120"/>
                      </a:endParaRPr>
                    </a:p>
                    <a:p>
                      <a:pPr marL="0" indent="0">
                        <a:buNone/>
                      </a:pPr>
                      <a:endParaRPr lang="en-US" sz="2000" b="1" dirty="0"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6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" pitchFamily="34" charset="-122"/>
                          <a:cs typeface="Calibri" pitchFamily="34" charset="-120"/>
                        </a:rPr>
                        <a:t>GitHub</a:t>
                      </a:r>
                      <a:endParaRPr lang="en-US" sz="2000" b="1" dirty="0"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Calibri" pitchFamily="34" charset="-122"/>
                          <a:cs typeface="Calibri" pitchFamily="34" charset="-120"/>
                          <a:hlinkClick r:id="rId5"/>
                        </a:rPr>
                        <a:t>https://github.com/Ijazfa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+mn-lt"/>
                        <a:ea typeface="Calibri" pitchFamily="34" charset="-122"/>
                        <a:cs typeface="Calibri" pitchFamily="34" charset="-120"/>
                      </a:endParaRPr>
                    </a:p>
                    <a:p>
                      <a:pPr marL="0" indent="0">
                        <a:buNone/>
                      </a:pPr>
                      <a:endParaRPr lang="en-US" sz="2000" b="1" dirty="0"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Calibri"/>
                <a:ea typeface="Calibri"/>
                <a:cs typeface="Calibri"/>
              </a:rPr>
              <a:t>Profiles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</p:spTree>
    <p:extLst>
      <p:ext uri="{BB962C8B-B14F-4D97-AF65-F5344CB8AC3E}">
        <p14:creationId xmlns:p14="http://schemas.microsoft.com/office/powerpoint/2010/main" val="254153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11">
        <p159:morph option="byObject"/>
      </p:transition>
    </mc:Choice>
    <mc:Fallback>
      <p:transition spd="slow" advTm="3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83 Computer Thank You Stock Photos - Free &amp; Royalty-Free Stock Photos from  Dreamstime">
            <a:extLst>
              <a:ext uri="{FF2B5EF4-FFF2-40B4-BE49-F238E27FC236}">
                <a16:creationId xmlns:a16="http://schemas.microsoft.com/office/drawing/2014/main" id="{1BAD8ED3-B1DE-CD92-DFDD-0DD38F85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2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47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99">
        <p159:morph option="byObject"/>
      </p:transition>
    </mc:Choice>
    <mc:Fallback>
      <p:transition spd="slow" advTm="1099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ABF5949-1EB1-4A93-92B5-60F5C1DC15F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285</Words>
  <Application>Microsoft Office PowerPoint</Application>
  <PresentationFormat>Widescreen</PresentationFormat>
  <Paragraphs>61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Calibri SemiBold</vt:lpstr>
      <vt:lpstr>Century Schoolbook</vt:lpstr>
      <vt:lpstr>Roboto</vt:lpstr>
      <vt:lpstr>Wingdings 2</vt:lpstr>
      <vt:lpstr>Office Theme</vt:lpstr>
      <vt:lpstr>Midnight</vt:lpstr>
      <vt:lpstr>View</vt:lpstr>
      <vt:lpstr>Drift</vt:lpstr>
      <vt:lpstr>Titanic Data Analysis Project</vt:lpstr>
      <vt:lpstr>Introduction</vt:lpstr>
      <vt:lpstr>Dataset Description</vt:lpstr>
      <vt:lpstr>Data Preprocessing</vt:lpstr>
      <vt:lpstr>PowerPoint Presentation</vt:lpstr>
      <vt:lpstr>Survival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ijaz khan</dc:creator>
  <cp:lastModifiedBy>ijaz khan</cp:lastModifiedBy>
  <cp:revision>1</cp:revision>
  <dcterms:created xsi:type="dcterms:W3CDTF">2024-07-18T07:05:31Z</dcterms:created>
  <dcterms:modified xsi:type="dcterms:W3CDTF">2024-07-18T07:41:56Z</dcterms:modified>
</cp:coreProperties>
</file>