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1" r:id="rId5"/>
    <p:sldId id="263" r:id="rId6"/>
    <p:sldId id="265" r:id="rId7"/>
    <p:sldId id="264" r:id="rId8"/>
    <p:sldId id="262" r:id="rId9"/>
    <p:sldId id="266" r:id="rId10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75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81269" y="1219200"/>
            <a:ext cx="7772400" cy="1470025"/>
          </a:xfrm>
        </p:spPr>
        <p:txBody>
          <a:bodyPr/>
          <a:lstStyle/>
          <a:p>
            <a:pPr>
              <a:defRPr sz="2800" b="1">
                <a:solidFill>
                  <a:srgbClr val="1A6873"/>
                </a:solidFill>
              </a:defRPr>
            </a:pPr>
            <a:r>
              <a:rPr dirty="0"/>
              <a:t>DHS Data Management and Analysis of Gender Inequality in Reproductive Women across LMICs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29208" y="3429000"/>
            <a:ext cx="6400800" cy="1752600"/>
          </a:xfrm>
        </p:spPr>
        <p:txBody>
          <a:bodyPr>
            <a:normAutofit fontScale="92500" lnSpcReduction="20000"/>
          </a:bodyPr>
          <a:lstStyle/>
          <a:p>
            <a:pPr>
              <a:defRPr sz="1800">
                <a:solidFill>
                  <a:srgbClr val="626C71"/>
                </a:solidFill>
              </a:defRPr>
            </a:pPr>
            <a:r>
              <a:rPr dirty="0"/>
              <a:t>Presentation</a:t>
            </a:r>
          </a:p>
          <a:p>
            <a:endParaRPr dirty="0"/>
          </a:p>
          <a:p>
            <a:r>
              <a:rPr dirty="0"/>
              <a:t>Ijeoma Nwachukwu</a:t>
            </a:r>
          </a:p>
          <a:p>
            <a:r>
              <a:rPr lang="en-GB" dirty="0"/>
              <a:t>3</a:t>
            </a:r>
            <a:r>
              <a:rPr lang="en-GB" baseline="30000" dirty="0"/>
              <a:t>rd</a:t>
            </a:r>
            <a:r>
              <a:rPr lang="en-GB" dirty="0"/>
              <a:t> Sept,</a:t>
            </a:r>
            <a:r>
              <a:rPr dirty="0"/>
              <a:t> 2025</a:t>
            </a:r>
          </a:p>
        </p:txBody>
      </p:sp>
      <p:pic>
        <p:nvPicPr>
          <p:cNvPr id="5" name="Picture 4" descr="A blue text on a white background&#10;&#10;AI-generated content may be incorrect.">
            <a:extLst>
              <a:ext uri="{FF2B5EF4-FFF2-40B4-BE49-F238E27FC236}">
                <a16:creationId xmlns:a16="http://schemas.microsoft.com/office/drawing/2014/main" id="{26990658-CEBA-C99F-733A-25990ACE7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425"/>
            <a:ext cx="2343150" cy="762000"/>
          </a:xfrm>
          <a:prstGeom prst="rect">
            <a:avLst/>
          </a:prstGeom>
        </p:spPr>
      </p:pic>
      <p:pic>
        <p:nvPicPr>
          <p:cNvPr id="7" name="Picture 6" descr="A logo with text and blue and orange circles&#10;&#10;AI-generated content may be incorrect.">
            <a:extLst>
              <a:ext uri="{FF2B5EF4-FFF2-40B4-BE49-F238E27FC236}">
                <a16:creationId xmlns:a16="http://schemas.microsoft.com/office/drawing/2014/main" id="{AFC22191-E49B-C683-9E67-4C26C1AA6E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8124" y="98425"/>
            <a:ext cx="782181" cy="59459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495046" cy="1143000"/>
          </a:xfrm>
        </p:spPr>
        <p:txBody>
          <a:bodyPr/>
          <a:lstStyle/>
          <a:p>
            <a:pPr>
              <a:defRPr sz="3200" b="1">
                <a:solidFill>
                  <a:srgbClr val="1A6873"/>
                </a:solidFill>
              </a:defRPr>
            </a:pPr>
            <a:r>
              <a:rPr dirty="0"/>
              <a:t>Project 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603687" cy="4541807"/>
          </a:xfrm>
        </p:spPr>
        <p:txBody>
          <a:bodyPr/>
          <a:lstStyle/>
          <a:p>
            <a:pPr>
              <a:defRPr sz="1600">
                <a:solidFill>
                  <a:srgbClr val="262828"/>
                </a:solidFill>
              </a:defRPr>
            </a:pPr>
            <a:r>
              <a:rPr lang="en-GB" dirty="0"/>
              <a:t>DHS Program suspension: Data request/registration on pause</a:t>
            </a:r>
            <a:endParaRPr dirty="0"/>
          </a:p>
          <a:p>
            <a:pPr>
              <a:defRPr sz="1600">
                <a:solidFill>
                  <a:srgbClr val="262828"/>
                </a:solidFill>
              </a:defRPr>
            </a:pPr>
            <a:r>
              <a:rPr lang="en-GB" dirty="0"/>
              <a:t>Create global repository and analyse Gender Inequality Variables</a:t>
            </a:r>
            <a:endParaRPr dirty="0"/>
          </a:p>
          <a:p>
            <a:pPr>
              <a:defRPr sz="1600">
                <a:solidFill>
                  <a:srgbClr val="262828"/>
                </a:solidFill>
              </a:defRPr>
            </a:pPr>
            <a:r>
              <a:rPr dirty="0"/>
              <a:t>Key </a:t>
            </a:r>
            <a:r>
              <a:rPr lang="en-GB" dirty="0"/>
              <a:t>aspects</a:t>
            </a:r>
            <a:r>
              <a:rPr dirty="0"/>
              <a:t>:</a:t>
            </a:r>
          </a:p>
          <a:p>
            <a:pPr lvl="1">
              <a:defRPr sz="1600">
                <a:solidFill>
                  <a:srgbClr val="262828"/>
                </a:solidFill>
              </a:defRPr>
            </a:pPr>
            <a:r>
              <a:rPr dirty="0"/>
              <a:t>Intimate Partner Violence (IPV)</a:t>
            </a:r>
          </a:p>
          <a:p>
            <a:pPr lvl="1">
              <a:defRPr sz="1600">
                <a:solidFill>
                  <a:srgbClr val="262828"/>
                </a:solidFill>
              </a:defRPr>
            </a:pPr>
            <a:r>
              <a:rPr dirty="0"/>
              <a:t>Female Genital Mutilation (FGM)</a:t>
            </a:r>
          </a:p>
          <a:p>
            <a:pPr lvl="1">
              <a:defRPr sz="1600">
                <a:solidFill>
                  <a:srgbClr val="262828"/>
                </a:solidFill>
              </a:defRPr>
            </a:pPr>
            <a:r>
              <a:rPr dirty="0"/>
              <a:t>Healthcare Decision-Making autonomy</a:t>
            </a:r>
          </a:p>
          <a:p>
            <a:pPr>
              <a:defRPr sz="1600">
                <a:solidFill>
                  <a:srgbClr val="262828"/>
                </a:solidFill>
              </a:defRPr>
            </a:pPr>
            <a:r>
              <a:rPr dirty="0"/>
              <a:t>Data source: IPUMS-DHS </a:t>
            </a:r>
            <a:r>
              <a:rPr dirty="0" err="1"/>
              <a:t>harmonised</a:t>
            </a:r>
            <a:r>
              <a:rPr dirty="0"/>
              <a:t> datasets for cross-country comparability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710881" y="1616045"/>
            <a:ext cx="3951838" cy="2955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1800">
                <a:solidFill>
                  <a:srgbClr val="262828"/>
                </a:solidFill>
              </a:defRPr>
            </a:pPr>
            <a:r>
              <a:rPr lang="en-GB" sz="1800" dirty="0">
                <a:solidFill>
                  <a:srgbClr val="262828"/>
                </a:solidFill>
              </a:rPr>
              <a:t>Develop reproducible workflows for DHS data management and analysis</a:t>
            </a:r>
          </a:p>
          <a:p>
            <a:pPr>
              <a:defRPr sz="1800">
                <a:solidFill>
                  <a:srgbClr val="262828"/>
                </a:solidFill>
              </a:defRPr>
            </a:pPr>
            <a:r>
              <a:rPr lang="en-GB" sz="1800" dirty="0">
                <a:solidFill>
                  <a:srgbClr val="262828"/>
                </a:solidFill>
              </a:rPr>
              <a:t>Analyse gender inequality patterns across multiple countries</a:t>
            </a:r>
          </a:p>
          <a:p>
            <a:pPr>
              <a:defRPr sz="1800">
                <a:solidFill>
                  <a:srgbClr val="262828"/>
                </a:solidFill>
              </a:defRPr>
            </a:pPr>
            <a:r>
              <a:rPr lang="en-GB" sz="1800" dirty="0">
                <a:solidFill>
                  <a:srgbClr val="262828"/>
                </a:solidFill>
              </a:rPr>
              <a:t>Create interactive visualisations of key gender indicators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169102" y="304832"/>
            <a:ext cx="449504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 sz="3200" b="1">
                <a:solidFill>
                  <a:srgbClr val="1A6873"/>
                </a:solidFill>
              </a:defRPr>
            </a:pPr>
            <a:r>
              <a:rPr lang="en-GB" sz="3200" b="1">
                <a:solidFill>
                  <a:srgbClr val="1A6873"/>
                </a:solidFill>
              </a:rPr>
              <a:t>Project Objectives</a:t>
            </a:r>
            <a:endParaRPr lang="en-GB" sz="3200" b="1" dirty="0">
              <a:solidFill>
                <a:srgbClr val="1A687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4638"/>
            <a:ext cx="5029200" cy="1143000"/>
          </a:xfrm>
        </p:spPr>
        <p:txBody>
          <a:bodyPr/>
          <a:lstStyle/>
          <a:p>
            <a:pPr>
              <a:defRPr sz="3200" b="1">
                <a:solidFill>
                  <a:srgbClr val="1A6873"/>
                </a:solidFill>
              </a:defRPr>
            </a:pPr>
            <a:r>
              <a:rPr dirty="0"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600200"/>
            <a:ext cx="5029200" cy="4525963"/>
          </a:xfrm>
        </p:spPr>
        <p:txBody>
          <a:bodyPr/>
          <a:lstStyle/>
          <a:p>
            <a:pPr>
              <a:defRPr sz="1600">
                <a:solidFill>
                  <a:srgbClr val="262828"/>
                </a:solidFill>
              </a:defRPr>
            </a:pPr>
            <a:r>
              <a:rPr dirty="0"/>
              <a:t>Phase 1: Auto-download of DHS Datasets</a:t>
            </a:r>
          </a:p>
          <a:p>
            <a:pPr lvl="1">
              <a:defRPr sz="1600">
                <a:solidFill>
                  <a:srgbClr val="262828"/>
                </a:solidFill>
              </a:defRPr>
            </a:pPr>
            <a:r>
              <a:rPr dirty="0"/>
              <a:t>R Markdown workflow for secure data access</a:t>
            </a:r>
          </a:p>
          <a:p>
            <a:pPr lvl="1">
              <a:defRPr sz="1600">
                <a:solidFill>
                  <a:srgbClr val="262828"/>
                </a:solidFill>
              </a:defRPr>
            </a:pPr>
            <a:r>
              <a:rPr dirty="0"/>
              <a:t>Automated downloads and systematic file </a:t>
            </a:r>
            <a:r>
              <a:rPr dirty="0" err="1"/>
              <a:t>organisation</a:t>
            </a:r>
            <a:endParaRPr dirty="0"/>
          </a:p>
          <a:p>
            <a:pPr>
              <a:defRPr sz="1600">
                <a:solidFill>
                  <a:srgbClr val="262828"/>
                </a:solidFill>
              </a:defRPr>
            </a:pPr>
            <a:r>
              <a:rPr dirty="0"/>
              <a:t>Phase 2: DHS IR File Merge (Pilot Merge)</a:t>
            </a:r>
          </a:p>
          <a:p>
            <a:pPr lvl="1">
              <a:defRPr sz="1600">
                <a:solidFill>
                  <a:srgbClr val="262828"/>
                </a:solidFill>
              </a:defRPr>
            </a:pPr>
            <a:r>
              <a:rPr dirty="0"/>
              <a:t>Merged Individual Recode datasets for Kenya and Tanzania 2022</a:t>
            </a:r>
          </a:p>
          <a:p>
            <a:pPr lvl="1">
              <a:defRPr sz="1600">
                <a:solidFill>
                  <a:srgbClr val="262828"/>
                </a:solidFill>
              </a:defRPr>
            </a:pPr>
            <a:r>
              <a:rPr dirty="0"/>
              <a:t>Created cross-country unique identifier (UCASEID)</a:t>
            </a:r>
          </a:p>
          <a:p>
            <a:pPr>
              <a:defRPr sz="1600">
                <a:solidFill>
                  <a:srgbClr val="262828"/>
                </a:solidFill>
              </a:defRPr>
            </a:pPr>
            <a:r>
              <a:rPr dirty="0"/>
              <a:t>Phase 3: Exploratory Data Analysis using IPUMS-DHS</a:t>
            </a:r>
          </a:p>
          <a:p>
            <a:pPr lvl="1">
              <a:defRPr sz="1600">
                <a:solidFill>
                  <a:srgbClr val="262828"/>
                </a:solidFill>
              </a:defRPr>
            </a:pPr>
            <a:r>
              <a:rPr dirty="0" err="1"/>
              <a:t>Harmonised</a:t>
            </a:r>
            <a:r>
              <a:rPr dirty="0"/>
              <a:t> datasets for cross-country analysis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C6174E5-F8B2-227F-D572-DC2A5FC9684F}"/>
              </a:ext>
            </a:extLst>
          </p:cNvPr>
          <p:cNvSpPr txBox="1">
            <a:spLocks/>
          </p:cNvSpPr>
          <p:nvPr/>
        </p:nvSpPr>
        <p:spPr>
          <a:xfrm>
            <a:off x="6210677" y="274638"/>
            <a:ext cx="538228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 sz="3200" b="1">
                <a:solidFill>
                  <a:srgbClr val="1A6873"/>
                </a:solidFill>
              </a:defRPr>
            </a:pPr>
            <a:r>
              <a:rPr lang="en-GB" sz="3200" b="1">
                <a:solidFill>
                  <a:srgbClr val="1A6873"/>
                </a:solidFill>
              </a:rPr>
              <a:t>Analysis Approach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B19898F-2500-48D0-9C15-6CDFBF647577}"/>
              </a:ext>
            </a:extLst>
          </p:cNvPr>
          <p:cNvSpPr txBox="1">
            <a:spLocks/>
          </p:cNvSpPr>
          <p:nvPr/>
        </p:nvSpPr>
        <p:spPr>
          <a:xfrm>
            <a:off x="6457980" y="1345981"/>
            <a:ext cx="5382285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1600">
                <a:solidFill>
                  <a:srgbClr val="262828"/>
                </a:solidFill>
              </a:defRPr>
            </a:pPr>
            <a:r>
              <a:rPr lang="en-GB" sz="1600" dirty="0">
                <a:solidFill>
                  <a:srgbClr val="262828"/>
                </a:solidFill>
              </a:rPr>
              <a:t>Tools: R Markdown, SPSS for cross-tabulations and visualisations</a:t>
            </a:r>
          </a:p>
          <a:p>
            <a:pPr>
              <a:defRPr sz="1600">
                <a:solidFill>
                  <a:srgbClr val="262828"/>
                </a:solidFill>
              </a:defRPr>
            </a:pPr>
            <a:r>
              <a:rPr lang="en-GB" sz="1600" dirty="0">
                <a:solidFill>
                  <a:srgbClr val="262828"/>
                </a:solidFill>
              </a:rPr>
              <a:t>Descriptive, unweighted analysis across countries (1986-2021)</a:t>
            </a:r>
          </a:p>
          <a:p>
            <a:pPr>
              <a:defRPr sz="1600">
                <a:solidFill>
                  <a:srgbClr val="262828"/>
                </a:solidFill>
              </a:defRPr>
            </a:pPr>
            <a:r>
              <a:rPr lang="en-GB" sz="1600" dirty="0">
                <a:solidFill>
                  <a:srgbClr val="262828"/>
                </a:solidFill>
              </a:rPr>
              <a:t>Interactive visual plots created from SPSS output tables</a:t>
            </a:r>
          </a:p>
          <a:p>
            <a:pPr>
              <a:defRPr sz="1600">
                <a:solidFill>
                  <a:srgbClr val="262828"/>
                </a:solidFill>
              </a:defRPr>
            </a:pPr>
            <a:r>
              <a:rPr lang="en-GB" sz="1600" dirty="0">
                <a:solidFill>
                  <a:srgbClr val="262828"/>
                </a:solidFill>
              </a:rPr>
              <a:t>Limitations:</a:t>
            </a:r>
          </a:p>
          <a:p>
            <a:pPr lvl="1">
              <a:defRPr sz="1600">
                <a:solidFill>
                  <a:srgbClr val="262828"/>
                </a:solidFill>
              </a:defRPr>
            </a:pPr>
            <a:r>
              <a:rPr lang="en-GB" sz="1600" dirty="0">
                <a:solidFill>
                  <a:srgbClr val="262828"/>
                </a:solidFill>
              </a:rPr>
              <a:t>Not population-weighted - frequencies not adjusted by country size</a:t>
            </a:r>
          </a:p>
          <a:p>
            <a:pPr lvl="1">
              <a:defRPr sz="1600">
                <a:solidFill>
                  <a:srgbClr val="262828"/>
                </a:solidFill>
              </a:defRPr>
            </a:pPr>
            <a:r>
              <a:rPr lang="en-GB" sz="1600" dirty="0">
                <a:solidFill>
                  <a:srgbClr val="262828"/>
                </a:solidFill>
              </a:rPr>
              <a:t>Sampling variations may influence cross-country comparisons</a:t>
            </a:r>
          </a:p>
          <a:p>
            <a:pPr lvl="1">
              <a:defRPr sz="1600">
                <a:solidFill>
                  <a:srgbClr val="262828"/>
                </a:solidFill>
              </a:defRPr>
            </a:pPr>
            <a:r>
              <a:rPr lang="en-GB" sz="1600" dirty="0">
                <a:solidFill>
                  <a:srgbClr val="262828"/>
                </a:solidFill>
              </a:rPr>
              <a:t>Not all countries have data for all years and variables</a:t>
            </a:r>
          </a:p>
          <a:p>
            <a:pPr lvl="1">
              <a:defRPr sz="1600">
                <a:solidFill>
                  <a:srgbClr val="262828"/>
                </a:solidFill>
              </a:defRPr>
            </a:pPr>
            <a:r>
              <a:rPr lang="en-GB" sz="1600" dirty="0">
                <a:solidFill>
                  <a:srgbClr val="262828"/>
                </a:solidFill>
              </a:rPr>
              <a:t>Interpretation based on descriptive patterns, not causal claims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028" y="160337"/>
            <a:ext cx="8229600" cy="1143000"/>
          </a:xfrm>
        </p:spPr>
        <p:txBody>
          <a:bodyPr/>
          <a:lstStyle/>
          <a:p>
            <a:pPr>
              <a:defRPr sz="3200" b="1">
                <a:solidFill>
                  <a:srgbClr val="1A6873"/>
                </a:solidFill>
              </a:defRPr>
            </a:pPr>
            <a:r>
              <a:rPr dirty="0"/>
              <a:t>Key </a:t>
            </a:r>
            <a:r>
              <a:rPr lang="en-GB" dirty="0"/>
              <a:t>Outcomes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03877" y="1399321"/>
            <a:ext cx="6341952" cy="4525963"/>
          </a:xfrm>
        </p:spPr>
        <p:txBody>
          <a:bodyPr>
            <a:normAutofit/>
          </a:bodyPr>
          <a:lstStyle/>
          <a:p>
            <a:pPr>
              <a:defRPr sz="1600">
                <a:solidFill>
                  <a:srgbClr val="262828"/>
                </a:solidFill>
              </a:defRPr>
            </a:pPr>
            <a:endParaRPr lang="en-GB" b="1" dirty="0"/>
          </a:p>
          <a:p>
            <a:pPr marL="0" indent="0">
              <a:buNone/>
              <a:defRPr sz="1600">
                <a:solidFill>
                  <a:srgbClr val="262828"/>
                </a:solidFill>
              </a:defRPr>
            </a:pPr>
            <a:r>
              <a:rPr lang="en-GB" b="1" dirty="0"/>
              <a:t>Analysis Results</a:t>
            </a:r>
          </a:p>
          <a:p>
            <a:pPr>
              <a:defRPr sz="1600">
                <a:solidFill>
                  <a:srgbClr val="262828"/>
                </a:solidFill>
              </a:defRPr>
            </a:pPr>
            <a:r>
              <a:rPr b="1" dirty="0"/>
              <a:t>Intimate Partner Violence (IPV):</a:t>
            </a:r>
          </a:p>
          <a:p>
            <a:pPr lvl="1">
              <a:defRPr sz="1600">
                <a:solidFill>
                  <a:srgbClr val="262828"/>
                </a:solidFill>
              </a:defRPr>
            </a:pPr>
            <a:r>
              <a:rPr lang="en-GB" dirty="0"/>
              <a:t>Visible</a:t>
            </a:r>
            <a:r>
              <a:rPr dirty="0"/>
              <a:t> cross-country variation in slapping incidents</a:t>
            </a:r>
            <a:endParaRPr lang="en-GB" dirty="0"/>
          </a:p>
          <a:p>
            <a:pPr lvl="1">
              <a:defRPr sz="1600">
                <a:solidFill>
                  <a:srgbClr val="262828"/>
                </a:solidFill>
              </a:defRPr>
            </a:pPr>
            <a:r>
              <a:rPr dirty="0"/>
              <a:t>Afghanistan, Liberia, DRC show highest rates (&gt;20%)</a:t>
            </a:r>
            <a:r>
              <a:rPr lang="en-GB" dirty="0"/>
              <a:t> Outputs</a:t>
            </a:r>
          </a:p>
          <a:p>
            <a:pPr lvl="1">
              <a:defRPr sz="1600">
                <a:solidFill>
                  <a:srgbClr val="262828"/>
                </a:solidFill>
              </a:defRPr>
            </a:pPr>
            <a:endParaRPr lang="en-GB" dirty="0"/>
          </a:p>
          <a:p>
            <a:pPr>
              <a:defRPr sz="1600">
                <a:solidFill>
                  <a:srgbClr val="262828"/>
                </a:solidFill>
              </a:defRPr>
            </a:pPr>
            <a:r>
              <a:rPr lang="en-GB" b="1" dirty="0"/>
              <a:t>Female Genital Mutilation (FGM):</a:t>
            </a:r>
          </a:p>
          <a:p>
            <a:pPr lvl="1">
              <a:defRPr sz="1600">
                <a:solidFill>
                  <a:srgbClr val="262828"/>
                </a:solidFill>
              </a:defRPr>
            </a:pPr>
            <a:r>
              <a:rPr lang="en-GB" dirty="0"/>
              <a:t>Extremely high rates in Guinea, Sierra Leone, Mali (&gt;80%)</a:t>
            </a:r>
          </a:p>
          <a:p>
            <a:pPr lvl="1">
              <a:defRPr sz="1600">
                <a:solidFill>
                  <a:srgbClr val="262828"/>
                </a:solidFill>
              </a:defRPr>
            </a:pPr>
            <a:endParaRPr lang="en-GB" dirty="0"/>
          </a:p>
          <a:p>
            <a:pPr>
              <a:defRPr sz="1600">
                <a:solidFill>
                  <a:srgbClr val="262828"/>
                </a:solidFill>
              </a:defRPr>
            </a:pPr>
            <a:r>
              <a:rPr lang="en-GB" dirty="0"/>
              <a:t> </a:t>
            </a:r>
            <a:r>
              <a:rPr lang="en-GB" b="1" dirty="0"/>
              <a:t>Healthcare Decision-Making:</a:t>
            </a:r>
          </a:p>
          <a:p>
            <a:pPr lvl="1">
              <a:buFont typeface="Arial" panose="020B0604020202020204" pitchFamily="34" charset="0"/>
              <a:buChar char="•"/>
              <a:defRPr sz="1600">
                <a:solidFill>
                  <a:srgbClr val="262828"/>
                </a:solidFill>
              </a:defRPr>
            </a:pPr>
            <a:r>
              <a:rPr lang="en-GB" dirty="0"/>
              <a:t>Most women don't decide alone on their healthcare</a:t>
            </a:r>
          </a:p>
          <a:p>
            <a:pPr lvl="1">
              <a:buFont typeface="Arial" panose="020B0604020202020204" pitchFamily="34" charset="0"/>
              <a:buChar char="•"/>
              <a:defRPr sz="1600">
                <a:solidFill>
                  <a:srgbClr val="262828"/>
                </a:solidFill>
              </a:defRPr>
            </a:pPr>
            <a:r>
              <a:rPr lang="en-GB" dirty="0"/>
              <a:t>Often husband/partner makes or influences decisions</a:t>
            </a:r>
          </a:p>
          <a:p>
            <a:pPr>
              <a:defRPr sz="1600">
                <a:solidFill>
                  <a:srgbClr val="262828"/>
                </a:solidFill>
              </a:defRPr>
            </a:pPr>
            <a:endParaRPr lang="en-GB" dirty="0"/>
          </a:p>
          <a:p>
            <a:pPr>
              <a:defRPr sz="1600">
                <a:solidFill>
                  <a:srgbClr val="262828"/>
                </a:solidFill>
              </a:defRPr>
            </a:pPr>
            <a:endParaRPr lang="en-GB" dirty="0"/>
          </a:p>
          <a:p>
            <a:pPr>
              <a:defRPr sz="1600">
                <a:solidFill>
                  <a:srgbClr val="262828"/>
                </a:solidFill>
              </a:defRPr>
            </a:pPr>
            <a:endParaRPr lang="en-GB" dirty="0"/>
          </a:p>
          <a:p>
            <a:pPr lvl="1">
              <a:defRPr sz="1600">
                <a:solidFill>
                  <a:srgbClr val="262828"/>
                </a:solidFill>
              </a:defRPr>
            </a:pP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572E0F-90BF-2D2C-F037-00F893E1122A}"/>
              </a:ext>
            </a:extLst>
          </p:cNvPr>
          <p:cNvSpPr txBox="1"/>
          <p:nvPr/>
        </p:nvSpPr>
        <p:spPr>
          <a:xfrm>
            <a:off x="624689" y="1779161"/>
            <a:ext cx="5088047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>
                <a:solidFill>
                  <a:srgbClr val="262828"/>
                </a:solidFill>
              </a:defRPr>
            </a:pPr>
            <a:r>
              <a:rPr lang="en-GB" b="1" dirty="0"/>
              <a:t>Outputs Delivered:</a:t>
            </a:r>
          </a:p>
          <a:p>
            <a:pPr>
              <a:defRPr sz="1600">
                <a:solidFill>
                  <a:srgbClr val="262828"/>
                </a:solidFill>
              </a:defRPr>
            </a:pP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  <a:defRPr sz="1600">
                <a:solidFill>
                  <a:srgbClr val="262828"/>
                </a:solidFill>
              </a:defRPr>
            </a:pPr>
            <a:r>
              <a:rPr lang="en-GB" dirty="0"/>
              <a:t>DHS Downloads with Structured file organisation.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 sz="1600">
                <a:solidFill>
                  <a:srgbClr val="262828"/>
                </a:solidFill>
              </a:defRPr>
            </a:pPr>
            <a:r>
              <a:rPr lang="en-GB" dirty="0"/>
              <a:t>Reproducible DHS data pilot merge using SPSS (Kenya-Tanzania 2022, DHS 8)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 sz="1600">
                <a:solidFill>
                  <a:srgbClr val="262828"/>
                </a:solidFill>
              </a:defRPr>
            </a:pPr>
            <a:r>
              <a:rPr lang="en-GB" dirty="0"/>
              <a:t>Reproducible Cross-country workflows for exploratory data analysis using SPSS and 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2EE850-1287-E214-4BD7-B9A2F47750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10C6D-272F-EE79-306C-B515E94E4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285" y="111675"/>
            <a:ext cx="8229600" cy="1143000"/>
          </a:xfrm>
        </p:spPr>
        <p:txBody>
          <a:bodyPr/>
          <a:lstStyle/>
          <a:p>
            <a:pPr lvl="1">
              <a:defRPr sz="1600">
                <a:solidFill>
                  <a:srgbClr val="262828"/>
                </a:solidFill>
              </a:defRPr>
            </a:pPr>
            <a:r>
              <a:rPr lang="en-GB" dirty="0"/>
              <a:t>IPV: Visible cross-country variation in slapping incidents</a:t>
            </a:r>
            <a:br>
              <a:rPr lang="en-GB" dirty="0"/>
            </a:br>
            <a:r>
              <a:rPr lang="en-GB" dirty="0"/>
              <a:t>Afghanistan, Liberia, DRC show highest rates (&gt;20%)</a:t>
            </a:r>
          </a:p>
        </p:txBody>
      </p:sp>
      <p:pic>
        <p:nvPicPr>
          <p:cNvPr id="7" name="Picture 6" descr="A graph of a bar chart&#10;&#10;AI-generated content may be incorrect.">
            <a:extLst>
              <a:ext uri="{FF2B5EF4-FFF2-40B4-BE49-F238E27FC236}">
                <a16:creationId xmlns:a16="http://schemas.microsoft.com/office/drawing/2014/main" id="{4E12AB5E-7C54-9EF0-CC40-4BEB207E2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872" y="1089066"/>
            <a:ext cx="5637212" cy="5494296"/>
          </a:xfrm>
          <a:prstGeom prst="rect">
            <a:avLst/>
          </a:prstGeom>
        </p:spPr>
      </p:pic>
      <p:pic>
        <p:nvPicPr>
          <p:cNvPr id="9" name="Picture 8" descr="A graph of a bar chart&#10;&#10;AI-generated content may be incorrect.">
            <a:extLst>
              <a:ext uri="{FF2B5EF4-FFF2-40B4-BE49-F238E27FC236}">
                <a16:creationId xmlns:a16="http://schemas.microsoft.com/office/drawing/2014/main" id="{9CE7B322-4C32-0035-59EA-DB2CEE53F1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5416" y="1089066"/>
            <a:ext cx="6121537" cy="549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976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C46DD8E-929F-0584-520B-D88BE8434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94" y="452672"/>
            <a:ext cx="7490570" cy="61608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CD8140F-2E43-B405-BDF8-D23C5DB1529D}"/>
              </a:ext>
            </a:extLst>
          </p:cNvPr>
          <p:cNvSpPr txBox="1"/>
          <p:nvPr/>
        </p:nvSpPr>
        <p:spPr>
          <a:xfrm>
            <a:off x="7894621" y="386624"/>
            <a:ext cx="293332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>
                <a:solidFill>
                  <a:srgbClr val="262828"/>
                </a:solidFill>
              </a:defRPr>
            </a:pPr>
            <a:r>
              <a:rPr lang="en-GB" dirty="0"/>
              <a:t>Female Genital Mutilation (FGM):</a:t>
            </a:r>
          </a:p>
          <a:p>
            <a:pPr lvl="1">
              <a:defRPr sz="1600">
                <a:solidFill>
                  <a:srgbClr val="262828"/>
                </a:solidFill>
              </a:defRPr>
            </a:pPr>
            <a:r>
              <a:rPr lang="en-GB" dirty="0"/>
              <a:t>Extremely high rates in Guinea, Sierra Leone, Mali (&gt;80%)</a:t>
            </a:r>
          </a:p>
        </p:txBody>
      </p:sp>
    </p:spTree>
    <p:extLst>
      <p:ext uri="{BB962C8B-B14F-4D97-AF65-F5344CB8AC3E}">
        <p14:creationId xmlns:p14="http://schemas.microsoft.com/office/powerpoint/2010/main" val="1403254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262ABC4B-37D8-4218-BDD8-6DF6A00C0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3" y="0"/>
            <a:ext cx="1218577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FC6B8C-7EA5-C38C-988B-77D470BF796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" b="22643"/>
          <a:stretch>
            <a:fillRect/>
          </a:stretch>
        </p:blipFill>
        <p:spPr>
          <a:xfrm>
            <a:off x="321646" y="321732"/>
            <a:ext cx="5673419" cy="30174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C6B63E9-7EDD-C10B-934C-73C3EC4C622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3" b="33323"/>
          <a:stretch>
            <a:fillRect/>
          </a:stretch>
        </p:blipFill>
        <p:spPr>
          <a:xfrm>
            <a:off x="287763" y="3703591"/>
            <a:ext cx="5673419" cy="278995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643F1BB-6164-ACE2-F388-A12C407E40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7422" y="321732"/>
            <a:ext cx="5939879" cy="483937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5F5E583-BCAB-C92E-A9EC-C8396E934204}"/>
              </a:ext>
            </a:extLst>
          </p:cNvPr>
          <p:cNvSpPr txBox="1"/>
          <p:nvPr/>
        </p:nvSpPr>
        <p:spPr>
          <a:xfrm>
            <a:off x="7143184" y="5161107"/>
            <a:ext cx="475787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1600">
                <a:solidFill>
                  <a:srgbClr val="262828"/>
                </a:solidFill>
              </a:defRPr>
            </a:pPr>
            <a:r>
              <a:rPr lang="en-GB" b="1" dirty="0"/>
              <a:t>Healthcare Decision-Making: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 sz="1600">
                <a:solidFill>
                  <a:srgbClr val="262828"/>
                </a:solidFill>
              </a:defRPr>
            </a:pPr>
            <a:r>
              <a:rPr lang="en-GB" dirty="0"/>
              <a:t>Most women don't decide alone on their healthcare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 sz="1600">
                <a:solidFill>
                  <a:srgbClr val="262828"/>
                </a:solidFill>
              </a:defRPr>
            </a:pPr>
            <a:r>
              <a:rPr lang="en-GB" dirty="0"/>
              <a:t>Often husband/partner makes or influences decisions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5076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1A6873"/>
                </a:solidFill>
              </a:defRPr>
            </a:pPr>
            <a:r>
              <a:rPr lang="en-GB" dirty="0"/>
              <a:t>What Next?</a:t>
            </a:r>
            <a:endParaRPr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66B1741-312F-5336-1EA0-45F411F0D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Build my portfolio</a:t>
            </a:r>
          </a:p>
          <a:p>
            <a:r>
              <a:rPr lang="en-GB" dirty="0"/>
              <a:t>FGM Project volunteer</a:t>
            </a:r>
          </a:p>
          <a:p>
            <a:r>
              <a:rPr lang="en-GB" dirty="0"/>
              <a:t>Register with DHS Program: Decide on project that interest me (suggestions?)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6220D2A-79C1-2E61-74AD-0AACE97E2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715" y="639193"/>
            <a:ext cx="357088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  <a:defRPr sz="3200" b="1">
                <a:solidFill>
                  <a:srgbClr val="1A6873"/>
                </a:solidFill>
              </a:defRPr>
            </a:pPr>
            <a:r>
              <a:rPr lang="en-US" sz="6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110" y="4409267"/>
            <a:ext cx="3254247" cy="18288"/>
          </a:xfrm>
          <a:custGeom>
            <a:avLst/>
            <a:gdLst>
              <a:gd name="connsiteX0" fmla="*/ 0 w 3254247"/>
              <a:gd name="connsiteY0" fmla="*/ 0 h 18288"/>
              <a:gd name="connsiteX1" fmla="*/ 618307 w 3254247"/>
              <a:gd name="connsiteY1" fmla="*/ 0 h 18288"/>
              <a:gd name="connsiteX2" fmla="*/ 1269156 w 3254247"/>
              <a:gd name="connsiteY2" fmla="*/ 0 h 18288"/>
              <a:gd name="connsiteX3" fmla="*/ 1952548 w 3254247"/>
              <a:gd name="connsiteY3" fmla="*/ 0 h 18288"/>
              <a:gd name="connsiteX4" fmla="*/ 2635940 w 3254247"/>
              <a:gd name="connsiteY4" fmla="*/ 0 h 18288"/>
              <a:gd name="connsiteX5" fmla="*/ 3254247 w 3254247"/>
              <a:gd name="connsiteY5" fmla="*/ 0 h 18288"/>
              <a:gd name="connsiteX6" fmla="*/ 3254247 w 3254247"/>
              <a:gd name="connsiteY6" fmla="*/ 18288 h 18288"/>
              <a:gd name="connsiteX7" fmla="*/ 2538313 w 3254247"/>
              <a:gd name="connsiteY7" fmla="*/ 18288 h 18288"/>
              <a:gd name="connsiteX8" fmla="*/ 1822378 w 3254247"/>
              <a:gd name="connsiteY8" fmla="*/ 18288 h 18288"/>
              <a:gd name="connsiteX9" fmla="*/ 1171529 w 3254247"/>
              <a:gd name="connsiteY9" fmla="*/ 18288 h 18288"/>
              <a:gd name="connsiteX10" fmla="*/ 0 w 3254247"/>
              <a:gd name="connsiteY10" fmla="*/ 18288 h 18288"/>
              <a:gd name="connsiteX11" fmla="*/ 0 w 3254247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4247" h="18288" fill="none" extrusionOk="0">
                <a:moveTo>
                  <a:pt x="0" y="0"/>
                </a:moveTo>
                <a:cubicBezTo>
                  <a:pt x="144450" y="-12392"/>
                  <a:pt x="427337" y="305"/>
                  <a:pt x="618307" y="0"/>
                </a:cubicBezTo>
                <a:cubicBezTo>
                  <a:pt x="809277" y="-305"/>
                  <a:pt x="1078885" y="8814"/>
                  <a:pt x="1269156" y="0"/>
                </a:cubicBezTo>
                <a:cubicBezTo>
                  <a:pt x="1459427" y="-8814"/>
                  <a:pt x="1722292" y="-25341"/>
                  <a:pt x="1952548" y="0"/>
                </a:cubicBezTo>
                <a:cubicBezTo>
                  <a:pt x="2182804" y="25341"/>
                  <a:pt x="2398437" y="-22277"/>
                  <a:pt x="2635940" y="0"/>
                </a:cubicBezTo>
                <a:cubicBezTo>
                  <a:pt x="2873443" y="22277"/>
                  <a:pt x="3033770" y="159"/>
                  <a:pt x="3254247" y="0"/>
                </a:cubicBezTo>
                <a:cubicBezTo>
                  <a:pt x="3253538" y="8157"/>
                  <a:pt x="3253834" y="12125"/>
                  <a:pt x="3254247" y="18288"/>
                </a:cubicBezTo>
                <a:cubicBezTo>
                  <a:pt x="2959973" y="-3940"/>
                  <a:pt x="2715651" y="17499"/>
                  <a:pt x="2538313" y="18288"/>
                </a:cubicBezTo>
                <a:cubicBezTo>
                  <a:pt x="2360975" y="19077"/>
                  <a:pt x="2071193" y="10564"/>
                  <a:pt x="1822378" y="18288"/>
                </a:cubicBezTo>
                <a:cubicBezTo>
                  <a:pt x="1573564" y="26012"/>
                  <a:pt x="1460056" y="11360"/>
                  <a:pt x="1171529" y="18288"/>
                </a:cubicBezTo>
                <a:cubicBezTo>
                  <a:pt x="883002" y="25216"/>
                  <a:pt x="556569" y="57254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4247" h="18288" stroke="0" extrusionOk="0">
                <a:moveTo>
                  <a:pt x="0" y="0"/>
                </a:moveTo>
                <a:cubicBezTo>
                  <a:pt x="245716" y="-28411"/>
                  <a:pt x="413361" y="22670"/>
                  <a:pt x="618307" y="0"/>
                </a:cubicBezTo>
                <a:cubicBezTo>
                  <a:pt x="823253" y="-22670"/>
                  <a:pt x="907327" y="17544"/>
                  <a:pt x="1171529" y="0"/>
                </a:cubicBezTo>
                <a:cubicBezTo>
                  <a:pt x="1435731" y="-17544"/>
                  <a:pt x="1714065" y="-34404"/>
                  <a:pt x="1887463" y="0"/>
                </a:cubicBezTo>
                <a:cubicBezTo>
                  <a:pt x="2060861" y="34404"/>
                  <a:pt x="2348517" y="24017"/>
                  <a:pt x="2505770" y="0"/>
                </a:cubicBezTo>
                <a:cubicBezTo>
                  <a:pt x="2663023" y="-24017"/>
                  <a:pt x="3030962" y="-27792"/>
                  <a:pt x="3254247" y="0"/>
                </a:cubicBezTo>
                <a:cubicBezTo>
                  <a:pt x="3253983" y="4493"/>
                  <a:pt x="3254631" y="9472"/>
                  <a:pt x="3254247" y="18288"/>
                </a:cubicBezTo>
                <a:cubicBezTo>
                  <a:pt x="2934372" y="-7513"/>
                  <a:pt x="2749175" y="38681"/>
                  <a:pt x="2603398" y="18288"/>
                </a:cubicBezTo>
                <a:cubicBezTo>
                  <a:pt x="2457621" y="-2105"/>
                  <a:pt x="2184707" y="10633"/>
                  <a:pt x="1887463" y="18288"/>
                </a:cubicBezTo>
                <a:cubicBezTo>
                  <a:pt x="1590219" y="25943"/>
                  <a:pt x="1494607" y="28003"/>
                  <a:pt x="1334241" y="18288"/>
                </a:cubicBezTo>
                <a:cubicBezTo>
                  <a:pt x="1173875" y="8573"/>
                  <a:pt x="962016" y="17971"/>
                  <a:pt x="683392" y="18288"/>
                </a:cubicBezTo>
                <a:cubicBezTo>
                  <a:pt x="404768" y="18605"/>
                  <a:pt x="256873" y="5009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logo with text and blue and orange circles&#10;&#10;AI-generated content may be incorrect.">
            <a:extLst>
              <a:ext uri="{FF2B5EF4-FFF2-40B4-BE49-F238E27FC236}">
                <a16:creationId xmlns:a16="http://schemas.microsoft.com/office/drawing/2014/main" id="{CF893E2F-C7A8-7FCD-B363-92CF1356BB5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653083" y="674444"/>
            <a:ext cx="7212738" cy="548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316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404</Words>
  <Application>Microsoft Office PowerPoint</Application>
  <PresentationFormat>Custom</PresentationFormat>
  <Paragraphs>66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DHS Data Management and Analysis of Gender Inequality in Reproductive Women across LMICs</vt:lpstr>
      <vt:lpstr>Project Background</vt:lpstr>
      <vt:lpstr>Methodology</vt:lpstr>
      <vt:lpstr>Key Outcomes</vt:lpstr>
      <vt:lpstr>IPV: Visible cross-country variation in slapping incidents Afghanistan, Liberia, DRC show highest rates (&gt;20%)</vt:lpstr>
      <vt:lpstr>PowerPoint Presentation</vt:lpstr>
      <vt:lpstr>PowerPoint Presentation</vt:lpstr>
      <vt:lpstr>What Next?</vt:lpstr>
      <vt:lpstr>Thank YOU!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Nwachukwu, Ijeoma</dc:creator>
  <cp:keywords/>
  <dc:description>generated using python-pptx</dc:description>
  <cp:lastModifiedBy>Nwachukwu, Ijeoma</cp:lastModifiedBy>
  <cp:revision>6</cp:revision>
  <dcterms:created xsi:type="dcterms:W3CDTF">2013-01-27T09:14:16Z</dcterms:created>
  <dcterms:modified xsi:type="dcterms:W3CDTF">2025-09-02T15:02:20Z</dcterms:modified>
  <cp:category/>
</cp:coreProperties>
</file>