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61" r:id="rId7"/>
    <p:sldId id="263" r:id="rId8"/>
    <p:sldId id="264" r:id="rId9"/>
    <p:sldId id="265" r:id="rId10"/>
    <p:sldId id="266" r:id="rId11"/>
    <p:sldId id="278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ijayij@gmail.com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703" y="452761"/>
            <a:ext cx="10314909" cy="118073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Chinook Database Analysis: Insights and Predictions(Data science capstone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0840" y="1633491"/>
            <a:ext cx="8915399" cy="334688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Nwadike</a:t>
            </a:r>
            <a:r>
              <a:rPr lang="en-US" b="1" dirty="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Ijeoma</a:t>
            </a:r>
            <a:r>
              <a:rPr lang="en-US" b="1" dirty="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 Mary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hlinkClick r:id="rId2"/>
              </a:rPr>
              <a:t>aijayij@gmail.com@gmail.com</a:t>
            </a:r>
            <a:endParaRPr lang="en-US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Date: </a:t>
            </a:r>
            <a:r>
              <a:rPr lang="en-US" dirty="0"/>
              <a:t>27</a:t>
            </a:r>
            <a:r>
              <a:rPr lang="en-US" dirty="0">
                <a:solidFill>
                  <a:schemeClr val="tx1"/>
                </a:solidFill>
              </a:rPr>
              <a:t>-06-2025</a:t>
            </a:r>
            <a:endParaRPr lang="en-US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Tool Stack: SQL, Python, Power BI</a:t>
            </a:r>
            <a:endParaRPr lang="en-US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19125"/>
            <a:ext cx="9601200" cy="879475"/>
          </a:xfrm>
        </p:spPr>
        <p:txBody>
          <a:bodyPr>
            <a:normAutofit fontScale="90000"/>
          </a:bodyPr>
          <a:lstStyle/>
          <a:p>
            <a:br>
              <a:rPr lang="en-US" sz="3100" b="1" dirty="0"/>
            </a:br>
            <a:br>
              <a:rPr lang="en-US" sz="3100" b="1" dirty="0"/>
            </a:br>
            <a:r>
              <a:rPr lang="en-US" sz="2665" b="1" dirty="0">
                <a:solidFill>
                  <a:schemeClr val="accent1"/>
                </a:solidFill>
              </a:rPr>
              <a:t>PART 2: Predicting Customer Lifetime Value (CLV) in the Chinook Database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91945"/>
            <a:ext cx="9601200" cy="4779645"/>
          </a:xfrm>
        </p:spPr>
        <p:txBody>
          <a:bodyPr>
            <a:normAutofit fontScale="47500" lnSpcReduction="20000"/>
          </a:bodyPr>
          <a:lstStyle/>
          <a:p>
            <a:r>
              <a:rPr lang="en-GB" sz="72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Objective</a:t>
            </a:r>
            <a:r>
              <a:rPr lang="en-GB" sz="72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 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To build a machine learning model that predicts </a:t>
            </a:r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Customer Lifetime Value (CLV) </a:t>
            </a:r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based on historical sales, customer demographics, and transaction patterns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55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CLV Modeling Workflow</a:t>
            </a:r>
          </a:p>
          <a:p>
            <a:pPr marL="0" indent="0">
              <a:buNone/>
            </a:pPr>
            <a:r>
              <a:rPr lang="en-US" sz="5500" dirty="0"/>
              <a:t>1. </a:t>
            </a:r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Data Understanding and Exploration </a:t>
            </a:r>
          </a:p>
          <a:p>
            <a:pPr marL="0" indent="0">
              <a:buNone/>
            </a:pPr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2. Feature Engineering</a:t>
            </a:r>
          </a:p>
          <a:p>
            <a:pPr marL="0" indent="0">
              <a:buNone/>
            </a:pPr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3. Preprocessing</a:t>
            </a:r>
          </a:p>
          <a:p>
            <a:pPr marL="0" indent="0">
              <a:buNone/>
            </a:pPr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4. Model Building &amp; Evaluation</a:t>
            </a:r>
          </a:p>
          <a:p>
            <a:pPr marL="0" indent="0">
              <a:buNone/>
            </a:pPr>
            <a:r>
              <a:rPr lang="en-US" altLang="en-US" sz="55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5. Feature Importance &amp; Final Decision</a:t>
            </a:r>
            <a:endParaRPr lang="en-US" altLang="en-US" sz="5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55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6. Final Model Selected: Linear Regression</a:t>
            </a:r>
            <a:endParaRPr lang="en-US" altLang="en-US" sz="5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7200" dirty="0"/>
          </a:p>
          <a:p>
            <a:endParaRPr lang="en-US" alt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1538-3F8D-41E1-BBA4-53B68C82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1534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Model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DA23F-1492-4AA9-9108-44C4BED84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br>
              <a:rPr lang="en-GB" dirty="0">
                <a:ea typeface="+mn-lt"/>
                <a:cs typeface="+mn-lt"/>
              </a:rPr>
            </a:br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Performance Results: Linear regression outperformed others with [Model Metric, e.g., R² =0.31], the only positive R² among the three models, indicating strong predictive accuracy for CLV.</a:t>
            </a:r>
            <a:br>
              <a:rPr lang="en-GB" dirty="0">
                <a:ea typeface="+mn-lt"/>
                <a:cs typeface="+mn-lt"/>
              </a:rPr>
            </a:br>
            <a:endParaRPr lang="en-GB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1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Conclusion: Strategic Insights &amp;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Comprehensive analysis of the Chinook database reveals key patterns in customer behavior, sales dynamics, and growth opportunities.</a:t>
            </a:r>
          </a:p>
          <a:p>
            <a:r>
              <a:rPr lang="en-US" dirty="0"/>
              <a:t>The </a:t>
            </a:r>
            <a:r>
              <a:rPr lang="en-US" b="1" dirty="0"/>
              <a:t>Rock genre</a:t>
            </a:r>
            <a:r>
              <a:rPr lang="en-US" dirty="0"/>
              <a:t> dominates sales, and </a:t>
            </a:r>
            <a:r>
              <a:rPr lang="en-US" b="1" dirty="0"/>
              <a:t>high value customers</a:t>
            </a:r>
            <a:r>
              <a:rPr lang="en-US" dirty="0"/>
              <a:t> contribute significantly to overall revenue, emphasizing their strategic importance.</a:t>
            </a:r>
          </a:p>
          <a:p>
            <a:r>
              <a:rPr lang="en-US" b="1" dirty="0"/>
              <a:t>Seasonal fluctuations</a:t>
            </a:r>
            <a:r>
              <a:rPr lang="en-US" dirty="0"/>
              <a:t> suggest timing promotions for peak effectiveness.</a:t>
            </a:r>
          </a:p>
          <a:p>
            <a:r>
              <a:rPr lang="en-US" b="1" dirty="0"/>
              <a:t>Top-performing artists</a:t>
            </a:r>
            <a:r>
              <a:rPr lang="en-US" dirty="0"/>
              <a:t> and </a:t>
            </a:r>
            <a:r>
              <a:rPr lang="en-US" b="1" dirty="0"/>
              <a:t>frequently paired albums</a:t>
            </a:r>
            <a:r>
              <a:rPr lang="en-US" dirty="0"/>
              <a:t> present strong opportunities for cross-selling and bundling.</a:t>
            </a:r>
          </a:p>
          <a:p>
            <a:r>
              <a:rPr lang="en-US" dirty="0"/>
              <a:t>Implementing </a:t>
            </a:r>
            <a:r>
              <a:rPr lang="en-US" b="1" dirty="0"/>
              <a:t>targeted marketing</a:t>
            </a:r>
            <a:r>
              <a:rPr lang="en-US" dirty="0"/>
              <a:t>, </a:t>
            </a:r>
            <a:r>
              <a:rPr lang="en-US" b="1" dirty="0"/>
              <a:t>data-driven promotions</a:t>
            </a:r>
            <a:r>
              <a:rPr lang="en-US" dirty="0"/>
              <a:t>, and </a:t>
            </a:r>
            <a:r>
              <a:rPr lang="en-US" b="1" dirty="0"/>
              <a:t>CLV-based segmentation</a:t>
            </a:r>
            <a:r>
              <a:rPr lang="en-US" dirty="0"/>
              <a:t> can enhance loyalty and revenue consistency.</a:t>
            </a:r>
          </a:p>
          <a:p>
            <a:r>
              <a:rPr lang="en-US" b="1" dirty="0"/>
              <a:t>Modeling Outcome:</a:t>
            </a:r>
            <a:r>
              <a:rPr lang="en-US" dirty="0"/>
              <a:t> Linear regression delivers the most reliable CLV predictions (R² = 0.31), outperforming more complex models.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Prioritize High-Value Customers:</a:t>
            </a:r>
            <a:br>
              <a:rPr lang="en-US" dirty="0"/>
            </a:br>
            <a:r>
              <a:rPr lang="en-US" dirty="0"/>
              <a:t> Identify and retain high value customers through personalized loyalty programs and exclusive incentives.</a:t>
            </a:r>
          </a:p>
          <a:p>
            <a:r>
              <a:rPr lang="en-US" b="1" dirty="0"/>
              <a:t>Genre-Focused Marketing:</a:t>
            </a:r>
            <a:br>
              <a:rPr lang="en-US" dirty="0"/>
            </a:br>
            <a:r>
              <a:rPr lang="en-US" dirty="0"/>
              <a:t>Maximize engagement and revenue by emphasizing high-performing genres such as Rock, Latin, and Metal in promotional strategies.</a:t>
            </a:r>
          </a:p>
          <a:p>
            <a:r>
              <a:rPr lang="en-US" b="1" dirty="0"/>
              <a:t>Stabilize Seasonal Sales:</a:t>
            </a:r>
            <a:br>
              <a:rPr lang="en-US" dirty="0"/>
            </a:br>
            <a:r>
              <a:rPr lang="en-US" dirty="0"/>
              <a:t>Mitigate off-peak periods (e.g., November, December, February) with timely campaigns, discounts, and special events to maintain consistent revenue flow.</a:t>
            </a:r>
          </a:p>
          <a:p>
            <a:r>
              <a:rPr lang="en-US" b="1" dirty="0"/>
              <a:t>Strengthen Artist Collaborations:</a:t>
            </a:r>
            <a:br>
              <a:rPr lang="en-US" dirty="0"/>
            </a:br>
            <a:r>
              <a:rPr lang="en-US" dirty="0"/>
              <a:t>Foster partnerships with top-selling artists (e.g., Iron Maiden, U2) to drive recurring sales and reinforce brand positioning.</a:t>
            </a:r>
          </a:p>
          <a:p>
            <a:r>
              <a:rPr lang="en-US" b="1" dirty="0"/>
              <a:t>Boost Cross-Selling Opportunities:</a:t>
            </a:r>
            <a:br>
              <a:rPr lang="en-US" dirty="0"/>
            </a:br>
            <a:r>
              <a:rPr lang="en-US" dirty="0"/>
              <a:t>Apply market basket analysis insights to develop bundled offerings and personalized recommendations, increasing average order value and customer satisfaction.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33368" y="1168880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sz="4000" b="1" i="1" dirty="0">
              <a:solidFill>
                <a:schemeClr val="accent1"/>
              </a:solidFill>
            </a:endParaRPr>
          </a:p>
          <a:p>
            <a:pPr algn="ctr"/>
            <a:endParaRPr lang="en-US" sz="4000" b="1" i="1" dirty="0">
              <a:solidFill>
                <a:schemeClr val="accent1"/>
              </a:solidFill>
            </a:endParaRPr>
          </a:p>
          <a:p>
            <a:pPr algn="ctr"/>
            <a:r>
              <a:rPr lang="en-US" sz="6000" b="1" i="1" dirty="0">
                <a:solidFill>
                  <a:schemeClr val="accent1"/>
                </a:solidFill>
              </a:rPr>
              <a:t>Thank You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b="1" dirty="0">
                <a:solidFill>
                  <a:schemeClr val="accent1"/>
                </a:solidFill>
              </a:rPr>
              <a:t>Contact: aijayij@gmail.com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Outline: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Introduction/Data Overview</a:t>
            </a:r>
          </a:p>
          <a:p>
            <a:r>
              <a:rPr lang="en-US" dirty="0"/>
              <a:t>Business Analysis</a:t>
            </a:r>
          </a:p>
          <a:p>
            <a:r>
              <a:rPr lang="en-US" dirty="0"/>
              <a:t>Predictive Model</a:t>
            </a:r>
          </a:p>
          <a:p>
            <a:r>
              <a:rPr lang="en-US" dirty="0"/>
              <a:t>Insights &amp; Recommendations</a:t>
            </a:r>
          </a:p>
          <a:p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altLang="en-US" b="1" dirty="0">
                <a:solidFill>
                  <a:schemeClr val="accent1"/>
                </a:solidFill>
                <a:latin typeface="Arial" panose="020B0604020202020204" pitchFamily="34" charset="0"/>
              </a:rPr>
              <a:t>Introduction/Data overview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9212" y="3653079"/>
            <a:ext cx="8915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4232" y="2391129"/>
            <a:ext cx="107761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About the Chinook Database</a:t>
            </a:r>
            <a:r>
              <a:rPr lang="en-US" dirty="0"/>
              <a:t>:</a:t>
            </a:r>
          </a:p>
          <a:p>
            <a:r>
              <a:rPr lang="en-US" dirty="0"/>
              <a:t>The Chinook database simulates a digital music store environment. It contains detailed records of music tracks, albums, genres, customers, invoices, employees, and purchase transactions which represents real-world business operations of a media retailer.</a:t>
            </a:r>
          </a:p>
          <a:p>
            <a:endParaRPr lang="en-US" b="1" dirty="0"/>
          </a:p>
          <a:p>
            <a:r>
              <a:rPr lang="en-US" b="1" dirty="0"/>
              <a:t>Purpose of the Analysis:</a:t>
            </a:r>
          </a:p>
          <a:p>
            <a:r>
              <a:rPr lang="en-US" dirty="0"/>
              <a:t>To uncover actionable business insights and customer behavior patterns that drive revenue. </a:t>
            </a:r>
          </a:p>
          <a:p>
            <a:r>
              <a:rPr lang="en-US" dirty="0"/>
              <a:t>Additionally, to develop a predictive model capable of estimating Customer Lifetime Value (CLV), empowering the business to target high-value customers, optimize marketing strategies, and support data-driven decision-making.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0617-F024-4E42-8262-46F9C638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06970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</a:rPr>
              <a:t>Data model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65179D-5AEB-430E-803E-8206A973A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1651247"/>
            <a:ext cx="10183425" cy="466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5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452B-4F96-46EA-99F8-8D31D714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7564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Tools 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C6E34-A761-4A05-8D97-4B29E975B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>
                <a:solidFill>
                  <a:schemeClr val="tx1"/>
                </a:solidFill>
              </a:rPr>
              <a:t>SQL, </a:t>
            </a:r>
          </a:p>
          <a:p>
            <a:r>
              <a:rPr lang="en-US" dirty="0">
                <a:solidFill>
                  <a:schemeClr val="tx1"/>
                </a:solidFill>
              </a:rPr>
              <a:t>Python, </a:t>
            </a:r>
          </a:p>
          <a:p>
            <a:r>
              <a:rPr lang="en-US" dirty="0">
                <a:solidFill>
                  <a:schemeClr val="tx1"/>
                </a:solidFill>
              </a:rPr>
              <a:t>Power BI</a:t>
            </a:r>
            <a:endParaRPr lang="en-US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3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business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the top-selling artists and how do their sales vary over time?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/>
              <a:t>What customer segments exist based on purchase behavior?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/>
              <a:t>Which genres are most popular and sales trend over time?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Which albums are purchased together(Market basket analysis)</a:t>
            </a:r>
          </a:p>
          <a:p>
            <a:r>
              <a:rPr lang="en-US" dirty="0"/>
              <a:t>How can we predict customer lifetime value?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" y="375920"/>
            <a:ext cx="11226800" cy="6065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5760"/>
            <a:ext cx="11236960" cy="599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11328400" cy="60045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1010</TotalTime>
  <Words>411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Garamond</vt:lpstr>
      <vt:lpstr>Wingdings</vt:lpstr>
      <vt:lpstr>Organic</vt:lpstr>
      <vt:lpstr>Chinook Database Analysis: Insights and Predictions(Data science capstone project</vt:lpstr>
      <vt:lpstr>Outline: </vt:lpstr>
      <vt:lpstr>Introduction/Data overview</vt:lpstr>
      <vt:lpstr>Data model</vt:lpstr>
      <vt:lpstr>Tools  Used </vt:lpstr>
      <vt:lpstr>Key business questions</vt:lpstr>
      <vt:lpstr>PowerPoint Presentation</vt:lpstr>
      <vt:lpstr>PowerPoint Presentation</vt:lpstr>
      <vt:lpstr>PowerPoint Presentation</vt:lpstr>
      <vt:lpstr>  PART 2: Predicting Customer Lifetime Value (CLV) in the Chinook Database </vt:lpstr>
      <vt:lpstr>Model Result</vt:lpstr>
      <vt:lpstr>Conclusion: Strategic Insights &amp; Business Impact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Chinook Database Analysis: Insights and Predictions(Data science capstone project</dc:title>
  <dc:creator>THIS-PC</dc:creator>
  <cp:lastModifiedBy>THIS-PC</cp:lastModifiedBy>
  <cp:revision>47</cp:revision>
  <dcterms:created xsi:type="dcterms:W3CDTF">2025-06-05T18:29:00Z</dcterms:created>
  <dcterms:modified xsi:type="dcterms:W3CDTF">2025-06-28T06:41:58Z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DCDAEEB7A86D46B5BA87672BADC177D7_13</vt:lpwstr>
  </property>
  <property fmtid="{D5CDD505-2E9C-101B-9397-08002B2CF9AE}" pid="3" name="KSOProductBuildVer">
    <vt:lpwstr>1033-12.2.0.21546</vt:lpwstr>
  </property>
</Properties>
</file>