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9" r:id="rId8"/>
    <p:sldId id="264" r:id="rId9"/>
    <p:sldId id="270" r:id="rId10"/>
    <p:sldId id="265" r:id="rId11"/>
    <p:sldId id="271" r:id="rId12"/>
    <p:sldId id="266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4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4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5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46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2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1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3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57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6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2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6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4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1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8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ijayij@gmail.com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03" y="452761"/>
            <a:ext cx="10314909" cy="118073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Chinook </a:t>
            </a:r>
            <a:r>
              <a:rPr lang="en-US" sz="2800" b="1" dirty="0">
                <a:solidFill>
                  <a:schemeClr val="accent1"/>
                </a:solidFill>
              </a:rPr>
              <a:t>Database Analysis: Insights and Predictions(Data science capstone project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0840" y="1633491"/>
            <a:ext cx="8915399" cy="33468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  <a:ea typeface="Calibri"/>
                <a:cs typeface="Calibri"/>
              </a:rPr>
              <a:t>Nwadike</a:t>
            </a:r>
            <a:r>
              <a:rPr lang="en-US" b="1" dirty="0" smtClean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ea typeface="Calibri"/>
                <a:cs typeface="Calibri"/>
              </a:rPr>
              <a:t>Ijeoma</a:t>
            </a:r>
            <a:r>
              <a:rPr lang="en-US" b="1" dirty="0" smtClean="0">
                <a:solidFill>
                  <a:schemeClr val="tx1"/>
                </a:solidFill>
                <a:ea typeface="Calibri"/>
                <a:cs typeface="Calibri"/>
              </a:rPr>
              <a:t> Mary</a:t>
            </a:r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hlinkClick r:id="rId2"/>
              </a:rPr>
              <a:t>aijayij@gmail.com@gmail.com</a:t>
            </a:r>
            <a:endParaRPr lang="en-US" dirty="0" smtClean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08-06-2025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 Stack: SQL, Python, Power BI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132840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</a:rPr>
              <a:t>Customer Value &amp; Market Basket Insights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86694"/>
            <a:ext cx="4718304" cy="420427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Market Basket Analysis (Association Rules)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Discover commonly bought album pairs for cross-sell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Top Album Pairings: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Slavery and Masters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↔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Stormbringer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Suprematurnal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↔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The Best of Ed Motta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The Battle Rages 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↔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Stormbringer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Miles Davis [Disc 1]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↔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Suprematurnal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Def Leppard’s Hits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↔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The Battle Rages 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 Real Live One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↔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 Real Live Dead One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Bundle frequently paired albums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 “Frequently Bought Together” suggestions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Optimize placement &amp; promotions based on rules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550607" y="2092873"/>
            <a:ext cx="5413938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CLV by Total Spent: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High-Value: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23.5% (42 customers)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Medium-Value: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33.8% (~37 customers)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Low-Value: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42.7% (~26 customers)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CLV Customers: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Hugh O'Connell, Helena, Victor 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CLV by Purchase Frequency: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77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133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CLV by Avg. Order Value: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High: 65 , Medium: 109 , Low: 159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Retention Tips: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top spenders with loyalty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Re-engage dormant customers via campaigns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marketing by behavior &amp; lifecycle stage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19432"/>
            <a:ext cx="9601196" cy="963563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 smtClean="0">
                <a:solidFill>
                  <a:schemeClr val="accent1"/>
                </a:solidFill>
              </a:rPr>
              <a:t>PART </a:t>
            </a:r>
            <a:r>
              <a:rPr lang="en-US" sz="3100" b="1" dirty="0">
                <a:solidFill>
                  <a:schemeClr val="accent1"/>
                </a:solidFill>
              </a:rPr>
              <a:t>2: Predicting Customer Lifetime Value (CLV) in the Chinook 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87795"/>
            <a:ext cx="9601196" cy="4483508"/>
          </a:xfrm>
        </p:spPr>
        <p:txBody>
          <a:bodyPr>
            <a:normAutofit fontScale="47500" lnSpcReduction="20000"/>
          </a:bodyPr>
          <a:lstStyle/>
          <a:p>
            <a:r>
              <a:rPr lang="en-GB" sz="29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Objective</a:t>
            </a:r>
            <a:r>
              <a:rPr lang="en-GB" sz="2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build a machine learning model that predicts </a:t>
            </a: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Lifetime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Value (CLV)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based on historical sales, customer demographics, and transaction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CLV Modeling Workflow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Explored Chinook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database structure using SQL</a:t>
            </a: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key tables and attributes for CLV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Data Extraction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Joined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relevant customer, sales, and product data using SQL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variables: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Total Spend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Top Genre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Email Domain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Handled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missing values,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encoded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categorical features, normalize as needed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Splitted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into training/testing sets</a:t>
            </a: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Trained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models: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Evaluate with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R²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Predictive Model Development for CLV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Models </a:t>
            </a:r>
            <a:r>
              <a:rPr lang="en-US" b="1" dirty="0"/>
              <a:t>Trained (</a:t>
            </a:r>
            <a:r>
              <a:rPr lang="en-US" b="1" dirty="0" err="1"/>
              <a:t>Jupyter</a:t>
            </a:r>
            <a:r>
              <a:rPr lang="en-US" b="1" dirty="0"/>
              <a:t> Notebook):</a:t>
            </a:r>
            <a:endParaRPr lang="en-US" dirty="0"/>
          </a:p>
          <a:p>
            <a:pPr lvl="1"/>
            <a:r>
              <a:rPr lang="en-US" b="1" dirty="0"/>
              <a:t>Linear Regression:</a:t>
            </a:r>
            <a:r>
              <a:rPr lang="en-US" dirty="0"/>
              <a:t> Baseline, assumes linearity</a:t>
            </a:r>
          </a:p>
          <a:p>
            <a:pPr lvl="1"/>
            <a:r>
              <a:rPr lang="en-US" b="1" dirty="0"/>
              <a:t>Random Forest:</a:t>
            </a:r>
            <a:r>
              <a:rPr lang="en-US" dirty="0"/>
              <a:t> Captures non-linear patterns</a:t>
            </a:r>
          </a:p>
          <a:p>
            <a:pPr lvl="1"/>
            <a:r>
              <a:rPr lang="en-US" b="1" dirty="0"/>
              <a:t>Gradient Boosting:</a:t>
            </a:r>
            <a:r>
              <a:rPr lang="en-US" dirty="0"/>
              <a:t> Advanced ensemble model</a:t>
            </a:r>
          </a:p>
          <a:p>
            <a:r>
              <a:rPr lang="en-US" b="1" dirty="0"/>
              <a:t>Features Used:</a:t>
            </a:r>
            <a:endParaRPr lang="en-US" dirty="0"/>
          </a:p>
          <a:p>
            <a:pPr lvl="1"/>
            <a:r>
              <a:rPr lang="en-US" i="1" dirty="0"/>
              <a:t>Country</a:t>
            </a:r>
            <a:r>
              <a:rPr lang="en-US" dirty="0"/>
              <a:t>, </a:t>
            </a:r>
            <a:r>
              <a:rPr lang="en-US" i="1" dirty="0"/>
              <a:t>Total Spend</a:t>
            </a:r>
            <a:r>
              <a:rPr lang="en-US" dirty="0"/>
              <a:t>, </a:t>
            </a:r>
            <a:r>
              <a:rPr lang="en-US" i="1" dirty="0" err="1"/>
              <a:t>Recency</a:t>
            </a:r>
            <a:r>
              <a:rPr lang="en-US" dirty="0"/>
              <a:t>, </a:t>
            </a:r>
            <a:r>
              <a:rPr lang="en-US" i="1" dirty="0"/>
              <a:t>Top Genre</a:t>
            </a:r>
            <a:r>
              <a:rPr lang="en-US" dirty="0"/>
              <a:t>, </a:t>
            </a:r>
            <a:r>
              <a:rPr lang="en-US" i="1" dirty="0"/>
              <a:t>Email Domain</a:t>
            </a:r>
            <a:r>
              <a:rPr lang="en-US" dirty="0"/>
              <a:t> (engineered from Chinook data)</a:t>
            </a:r>
          </a:p>
          <a:p>
            <a:r>
              <a:rPr lang="en-US" b="1" dirty="0"/>
              <a:t>Model Performance:</a:t>
            </a:r>
            <a:endParaRPr lang="en-US" dirty="0"/>
          </a:p>
          <a:p>
            <a:pPr lvl="1"/>
            <a:r>
              <a:rPr lang="en-US" b="1" dirty="0"/>
              <a:t>Linear Regression</a:t>
            </a:r>
            <a:r>
              <a:rPr lang="en-US" dirty="0"/>
              <a:t> performed best (R² = </a:t>
            </a:r>
            <a:r>
              <a:rPr lang="en-US" b="1" dirty="0"/>
              <a:t>0.31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Only model with positive R²</a:t>
            </a:r>
          </a:p>
          <a:p>
            <a:pPr lvl="1"/>
            <a:r>
              <a:rPr lang="en-US" dirty="0"/>
              <a:t>Indicates strongest predictive accuracy for CLV</a:t>
            </a:r>
          </a:p>
        </p:txBody>
      </p:sp>
    </p:spTree>
    <p:extLst>
      <p:ext uri="{BB962C8B-B14F-4D97-AF65-F5344CB8AC3E}">
        <p14:creationId xmlns:p14="http://schemas.microsoft.com/office/powerpoint/2010/main" val="21556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Conclusion: Strategic </a:t>
            </a:r>
            <a:r>
              <a:rPr lang="en-US" sz="4000" b="1" dirty="0">
                <a:solidFill>
                  <a:schemeClr val="accent1"/>
                </a:solidFill>
              </a:rPr>
              <a:t>Insights &amp; Business </a:t>
            </a:r>
            <a:r>
              <a:rPr lang="en-US" sz="4000" b="1" dirty="0" smtClean="0">
                <a:solidFill>
                  <a:schemeClr val="accent1"/>
                </a:solidFill>
              </a:rPr>
              <a:t>Impact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Comprehensive </a:t>
            </a:r>
            <a:r>
              <a:rPr lang="en-US" dirty="0"/>
              <a:t>analysis of the Chinook database reveals key patterns in customer behavior, sales dynamics, and growth opportunities.</a:t>
            </a:r>
          </a:p>
          <a:p>
            <a:r>
              <a:rPr lang="en-US" dirty="0"/>
              <a:t>The </a:t>
            </a:r>
            <a:r>
              <a:rPr lang="en-US" b="1" dirty="0"/>
              <a:t>Rock genre</a:t>
            </a:r>
            <a:r>
              <a:rPr lang="en-US" dirty="0"/>
              <a:t> dominates sales, and </a:t>
            </a:r>
            <a:r>
              <a:rPr lang="en-US" b="1" dirty="0" smtClean="0"/>
              <a:t>high value </a:t>
            </a:r>
            <a:r>
              <a:rPr lang="en-US" b="1" dirty="0"/>
              <a:t>customers</a:t>
            </a:r>
            <a:r>
              <a:rPr lang="en-US" dirty="0"/>
              <a:t> contribute significantly to overall revenue, emphasizing their strategic importance.</a:t>
            </a:r>
          </a:p>
          <a:p>
            <a:r>
              <a:rPr lang="en-US" b="1" dirty="0"/>
              <a:t>Seasonal fluctuations</a:t>
            </a:r>
            <a:r>
              <a:rPr lang="en-US" dirty="0"/>
              <a:t> suggest timing promotions for peak effectiveness.</a:t>
            </a:r>
          </a:p>
          <a:p>
            <a:r>
              <a:rPr lang="en-US" b="1" dirty="0"/>
              <a:t>Top-performing artists</a:t>
            </a:r>
            <a:r>
              <a:rPr lang="en-US" dirty="0"/>
              <a:t> and </a:t>
            </a:r>
            <a:r>
              <a:rPr lang="en-US" b="1" dirty="0"/>
              <a:t>frequently paired albums</a:t>
            </a:r>
            <a:r>
              <a:rPr lang="en-US" dirty="0"/>
              <a:t> present strong opportunities for cross-selling and bundling.</a:t>
            </a:r>
          </a:p>
          <a:p>
            <a:r>
              <a:rPr lang="en-US" dirty="0"/>
              <a:t>Implementing </a:t>
            </a:r>
            <a:r>
              <a:rPr lang="en-US" b="1" dirty="0"/>
              <a:t>targeted marketing</a:t>
            </a:r>
            <a:r>
              <a:rPr lang="en-US" dirty="0"/>
              <a:t>, </a:t>
            </a:r>
            <a:r>
              <a:rPr lang="en-US" b="1" dirty="0"/>
              <a:t>data-driven promotions</a:t>
            </a:r>
            <a:r>
              <a:rPr lang="en-US" dirty="0"/>
              <a:t>, and </a:t>
            </a:r>
            <a:r>
              <a:rPr lang="en-US" b="1" dirty="0"/>
              <a:t>CLV-based segmentation</a:t>
            </a:r>
            <a:r>
              <a:rPr lang="en-US" dirty="0"/>
              <a:t> can enhance loyalty and revenue consistency.</a:t>
            </a:r>
          </a:p>
          <a:p>
            <a:r>
              <a:rPr lang="en-US" b="1" dirty="0"/>
              <a:t>Modeling Outcome:</a:t>
            </a:r>
            <a:r>
              <a:rPr lang="en-US" dirty="0"/>
              <a:t> Linear regression delivers the most reliable CLV predictions (R² = 0.31), outperforming more complex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Recommendations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Prioritize </a:t>
            </a:r>
            <a:r>
              <a:rPr lang="en-US" b="1" dirty="0"/>
              <a:t>High-Value Customers: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Leverage CLV predictions (via linear regression) to identify and retain top-tier customers through personalized loyalty programs and exclusive incentives.</a:t>
            </a:r>
          </a:p>
          <a:p>
            <a:r>
              <a:rPr lang="en-US" b="1" dirty="0"/>
              <a:t>Genre-Focused Marketing: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Maximize engagement and revenue by emphasizing high-performing genres such as Rock, Latin, and Metal in promotional strategies.</a:t>
            </a:r>
          </a:p>
          <a:p>
            <a:r>
              <a:rPr lang="en-US" b="1" dirty="0"/>
              <a:t>Stabilize Seasonal Sales: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Mitigate off-peak periods (e.g., November, December, February) with timely campaigns, discounts, and special events to maintain consistent revenue flow.</a:t>
            </a:r>
          </a:p>
          <a:p>
            <a:r>
              <a:rPr lang="en-US" b="1" dirty="0"/>
              <a:t>Strengthen Artist Collaborations: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Foster partnerships with top-selling artists (e.g., Iron Maiden, U2) to drive recurring sales and reinforce brand positioning.</a:t>
            </a:r>
          </a:p>
          <a:p>
            <a:r>
              <a:rPr lang="en-US" b="1" dirty="0"/>
              <a:t>Boost Cross-Selling Opportunities: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Apply market basket analysis insights to develop bundled offerings and personalized recommendations, increasing average order value and customer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3368" y="116888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4000" b="1" i="1" dirty="0" smtClean="0">
              <a:solidFill>
                <a:schemeClr val="accent1"/>
              </a:solidFill>
            </a:endParaRPr>
          </a:p>
          <a:p>
            <a:pPr algn="ctr"/>
            <a:endParaRPr lang="en-US" sz="4000" b="1" i="1" dirty="0">
              <a:solidFill>
                <a:schemeClr val="accent1"/>
              </a:solidFill>
            </a:endParaRPr>
          </a:p>
          <a:p>
            <a:pPr algn="ctr"/>
            <a:r>
              <a:rPr lang="en-US" sz="6000" b="1" i="1" dirty="0" smtClean="0">
                <a:solidFill>
                  <a:schemeClr val="accent1"/>
                </a:solidFill>
              </a:rPr>
              <a:t>Thank You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Contact: aijayij@gmail.com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Outline: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/>
              <a:t>Data Overview</a:t>
            </a:r>
          </a:p>
          <a:p>
            <a:r>
              <a:rPr lang="en-US" dirty="0"/>
              <a:t>Business Analysis</a:t>
            </a:r>
          </a:p>
          <a:p>
            <a:r>
              <a:rPr lang="en-US" dirty="0"/>
              <a:t>Predictive Model</a:t>
            </a:r>
          </a:p>
          <a:p>
            <a:r>
              <a:rPr lang="en-US" dirty="0"/>
              <a:t>Insights &amp; Recommendations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0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3653079"/>
            <a:ext cx="8915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4232" y="2391129"/>
            <a:ext cx="107761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About </a:t>
            </a:r>
            <a:r>
              <a:rPr lang="en-US" b="1" dirty="0"/>
              <a:t>the Chinook Database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Chinook database simulates a digital music store environment. It contains detailed records of music tracks, albums, genres, customers, invoices, employees, and purchase </a:t>
            </a:r>
            <a:r>
              <a:rPr lang="en-US" dirty="0" smtClean="0"/>
              <a:t>transactions which represents </a:t>
            </a:r>
            <a:r>
              <a:rPr lang="en-US" dirty="0"/>
              <a:t>real-world business operations of a media retailer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Purpose </a:t>
            </a:r>
            <a:r>
              <a:rPr lang="en-US" b="1" dirty="0"/>
              <a:t>of the Analysis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To </a:t>
            </a:r>
            <a:r>
              <a:rPr lang="en-US" dirty="0"/>
              <a:t>uncover actionable business insights and customer behavior patterns that drive revenue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Additionally</a:t>
            </a:r>
            <a:r>
              <a:rPr lang="en-US" dirty="0"/>
              <a:t>, to develop a predictive model capable of estimating Customer Lifetime Value (</a:t>
            </a:r>
            <a:r>
              <a:rPr lang="en-US" dirty="0" smtClean="0"/>
              <a:t>CLV), empowering </a:t>
            </a:r>
            <a:r>
              <a:rPr lang="en-US" dirty="0"/>
              <a:t>the business to target high-value customers, optimize marketing strategies, and support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4976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20300"/>
          </a:xfrm>
        </p:spPr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b="1" dirty="0" smtClean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</a:rPr>
              <a:t>Data </a:t>
            </a:r>
            <a:r>
              <a:rPr lang="en-US" altLang="en-US" b="1" dirty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5873" y="1991360"/>
            <a:ext cx="4718304" cy="3574288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Data model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295402" y="2582550"/>
            <a:ext cx="4695952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used (e.g.,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invoices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customers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tracks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genres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etc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as shown in the 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Tools used: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/>
              <a:t>SQL: For querying and extracting insights.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- Python: For business and predictive analysis (CLTV modeling).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- Power BI: For interactive dashboard visualizations.</a:t>
            </a:r>
            <a:endParaRPr lang="en-US" sz="2000" dirty="0"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354" y="2409559"/>
            <a:ext cx="5384800" cy="38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Key business questions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top-selling artists and how do their sales vary over time?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What customer segments exist based on purchase behavior?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Which genres are most </a:t>
            </a:r>
            <a:r>
              <a:rPr lang="en-US" dirty="0" smtClean="0"/>
              <a:t>popular and sales trend over time?</a:t>
            </a:r>
          </a:p>
          <a:p>
            <a:r>
              <a:rPr lang="en-US" dirty="0" smtClean="0">
                <a:ea typeface="Calibri"/>
                <a:cs typeface="Calibri"/>
              </a:rPr>
              <a:t>Which albums are purchased together(Market basket analysis)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How can we predict customer lifetime value?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Are there patterns in product purchases?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4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375920"/>
            <a:ext cx="112268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221" y="914400"/>
            <a:ext cx="9601196" cy="10323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Top-Selling </a:t>
            </a:r>
            <a:r>
              <a:rPr lang="en-US" b="1" dirty="0" smtClean="0">
                <a:solidFill>
                  <a:schemeClr val="accent1"/>
                </a:solidFill>
              </a:rPr>
              <a:t>Artists, sales trend over time  </a:t>
            </a:r>
            <a:r>
              <a:rPr lang="en-US" b="1" dirty="0">
                <a:solidFill>
                  <a:schemeClr val="accent1"/>
                </a:solidFill>
              </a:rPr>
              <a:t>&amp; Customer Purchase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735" y="2124257"/>
            <a:ext cx="5043358" cy="3923071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Top-Selling Artists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Iron Maiden leads with 139 total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sales,followed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by U2 (106), Metallica (90), and Led Zeppelin (86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Top-Selling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Artists: Sales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Diverse Sales Patterns: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Artists show varied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anging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volatile spikes to consistently low sales.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Peak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Performers: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Iron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Maiden: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Major spikes (Dec 2009–Jan 2010, Feb 2011) followed by sharp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declines.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Intermittent highs, peaking in Aug 2010, Jul &amp; Oct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2011.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Metallica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Frequent sharp peaks (Aug &amp; Dec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2010, Jul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2011).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Consistent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Lows: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Paralamas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Sucesso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&amp; Deep Purple: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Steady low sales throughout, with minor fluctuations.</a:t>
            </a:r>
          </a:p>
          <a:p>
            <a:endParaRPr lang="en-US" sz="14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938093" y="2496667"/>
            <a:ext cx="5831119" cy="394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Gradual Growth/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Surges:The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Offices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sales increase from Sep 2011, peaking around Nov 2011 into early 2012.Faith No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More sales surge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Dec 2011, peaking around Feb 2012, then declining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Eric Clapton had Low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sales generally, but distinct upward trend and peak Feb-Mar 2012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Summary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49%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Low-value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customers,36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% are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Medium-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,Only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15%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High-value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(VIP-level)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Top customers based on total spent: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Helena Holy, Hugh O'Reilly,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Fynn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Zimmermann.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Fynn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Zimmermann is most recent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,Astrid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Gruber and Dan Miller also highly active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"/>
            <a:ext cx="1123696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Genre Popularity &amp; Sales Trends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910" y="2015613"/>
            <a:ext cx="5190842" cy="431636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Genre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Popularity :</a:t>
            </a: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Rock is the most popular genre, with 39.65% of total tracks sold (180 tracks), significantly outperforming all other genres. Next Tier: Latin (83 tracks), Alternative (63 tracks), Metal (62 tracks), and Jazz (20 tracks) form the next tier of popular genres.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Genre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Popularity Change </a:t>
            </a: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Rock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shows fluctuating popularity throughout 2009, with peaks in April and October.</a:t>
            </a:r>
          </a:p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had notable popularity in early 2009 (Jan-Apr).</a:t>
            </a:r>
          </a:p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Blues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had a distinct peak in July 2009.</a:t>
            </a:r>
          </a:p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Jazz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sales were consistent but low.</a:t>
            </a:r>
          </a:p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saw a surge in July and October 2009.</a:t>
            </a:r>
          </a:p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showed peaks in April and September 2009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270369" y="1967945"/>
            <a:ext cx="542018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Sales Trends Over Time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Sales: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peaks and dips; no consistent upward/downward trend, largely event-driven.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Effects: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Peaks around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January–February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dips around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month consistently dominates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Yearly Trends: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2010: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Peak year (~480 tracks sold)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2011–2012: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Noticeable decline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2013: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Signs of stabilization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2595</TotalTime>
  <Words>1028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Garamond</vt:lpstr>
      <vt:lpstr>Wingdings</vt:lpstr>
      <vt:lpstr>Organic</vt:lpstr>
      <vt:lpstr>Chinook Database Analysis: Insights and Predictions(Data science capstone project</vt:lpstr>
      <vt:lpstr>Outline: </vt:lpstr>
      <vt:lpstr>Introduction</vt:lpstr>
      <vt:lpstr>Data Overview</vt:lpstr>
      <vt:lpstr>Key business questions</vt:lpstr>
      <vt:lpstr>PowerPoint Presentation</vt:lpstr>
      <vt:lpstr>Top-Selling Artists, sales trend over time  &amp; Customer Purchase Patterns</vt:lpstr>
      <vt:lpstr>PowerPoint Presentation</vt:lpstr>
      <vt:lpstr> Genre Popularity &amp; Sales Trends </vt:lpstr>
      <vt:lpstr>PowerPoint Presentation</vt:lpstr>
      <vt:lpstr> Customer Value &amp; Market Basket Insights </vt:lpstr>
      <vt:lpstr>  PART 2: Predicting Customer Lifetime Value (CLV) in the Chinook Database </vt:lpstr>
      <vt:lpstr>Predictive Model Development for CLV</vt:lpstr>
      <vt:lpstr>Conclusion: Strategic Insights &amp; Business Impact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Database Analysis: Insights and Predictions(Data science capstone project</dc:title>
  <dc:creator>THIS-PC</dc:creator>
  <cp:lastModifiedBy>THIS-PC</cp:lastModifiedBy>
  <cp:revision>29</cp:revision>
  <dcterms:created xsi:type="dcterms:W3CDTF">2025-06-05T18:29:47Z</dcterms:created>
  <dcterms:modified xsi:type="dcterms:W3CDTF">2025-06-07T13:45:28Z</dcterms:modified>
</cp:coreProperties>
</file>