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5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56" r:id="rId12"/>
    <p:sldId id="257" r:id="rId13"/>
    <p:sldId id="258" r:id="rId14"/>
    <p:sldId id="262" r:id="rId15"/>
    <p:sldId id="259" r:id="rId16"/>
    <p:sldId id="260" r:id="rId17"/>
    <p:sldId id="26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845"/>
  </p:normalViewPr>
  <p:slideViewPr>
    <p:cSldViewPr snapToGrid="0">
      <p:cViewPr varScale="1">
        <p:scale>
          <a:sx n="98" d="100"/>
          <a:sy n="98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61DC-5073-4541-A9C8-098487459ACE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987B0-94EF-6247-9207-31D23FBF5C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68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C2502-0602-4DDD-BD3E-28C9B437A5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7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데이터프레임에서 전체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 개수가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개이고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Item 2,3,4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구입하여 평점을 매긴 상태입니다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item1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이 시간순으로 정렬되어 있다고 가정할 때 </a:t>
            </a:r>
            <a:r>
              <a:rPr kumimoji="1" lang="en-US" altLang="ko-KR" dirty="0"/>
              <a:t>Train data</a:t>
            </a:r>
            <a:r>
              <a:rPr kumimoji="1" lang="ko-KR" altLang="en-US" dirty="0"/>
              <a:t>에서는 상호작용을 한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</a:t>
            </a:r>
            <a:r>
              <a:rPr kumimoji="1" lang="en-US" altLang="ko-KR" dirty="0"/>
              <a:t>Item2,3,4</a:t>
            </a:r>
            <a:r>
              <a:rPr kumimoji="1" lang="ko-KR" altLang="en-US" dirty="0"/>
              <a:t> 중에서 </a:t>
            </a:r>
            <a:r>
              <a:rPr kumimoji="1" lang="en-US" altLang="ko-KR" dirty="0"/>
              <a:t>Item 2,3 </a:t>
            </a:r>
            <a:r>
              <a:rPr kumimoji="1" lang="ko-KR" altLang="en-US" dirty="0"/>
              <a:t>을 선택하고 </a:t>
            </a:r>
            <a:r>
              <a:rPr kumimoji="1" lang="en-US" altLang="ko-KR" dirty="0"/>
              <a:t>item4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validation data</a:t>
            </a:r>
            <a:r>
              <a:rPr kumimoji="1" lang="ko-KR" altLang="en-US" dirty="0"/>
              <a:t>로 넘깁니다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 다음 상호작용을 하지 않은 데이터 즉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 </a:t>
            </a:r>
            <a:r>
              <a:rPr kumimoji="1" lang="en-US" altLang="ko-KR" dirty="0"/>
              <a:t>2,3,4</a:t>
            </a:r>
            <a:r>
              <a:rPr kumimoji="1" lang="ko-KR" altLang="en-US" dirty="0"/>
              <a:t> 가 아닌 나머지 아이템들 중에서 상호작용한 아이템 개수 * 사용자가 지정한 파라미터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num_neg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=2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곱하여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개를 추출합니다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예시를 보면 </a:t>
            </a:r>
            <a:r>
              <a:rPr kumimoji="1" lang="en-US" altLang="ko-KR" dirty="0"/>
              <a:t>2,3</a:t>
            </a:r>
            <a:r>
              <a:rPr kumimoji="1" lang="ko-KR" altLang="en-US" dirty="0"/>
              <a:t>을 선택했고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 아이템 중에 </a:t>
            </a:r>
            <a:r>
              <a:rPr kumimoji="1" lang="en-US" altLang="ko-KR" dirty="0"/>
              <a:t>5,8,9,200</a:t>
            </a:r>
            <a:r>
              <a:rPr kumimoji="1" lang="ko-KR" altLang="en-US" dirty="0"/>
              <a:t>을 뽑은 걸 볼 수 있죠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그러면 상호작용했던 </a:t>
            </a:r>
            <a:r>
              <a:rPr kumimoji="1" lang="en-US" altLang="ko-KR" dirty="0"/>
              <a:t>2,3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상호작용하지 않은 아이템은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값을 주어서 </a:t>
            </a:r>
            <a:r>
              <a:rPr kumimoji="1" lang="en-US" altLang="ko-KR" dirty="0"/>
              <a:t>implicit feedback </a:t>
            </a:r>
            <a:r>
              <a:rPr kumimoji="1" lang="ko-KR" altLang="en-US" dirty="0"/>
              <a:t>형태를 완성합니다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Validation Data</a:t>
            </a:r>
            <a:r>
              <a:rPr kumimoji="1" lang="ko-KR" altLang="en-US" dirty="0"/>
              <a:t>에서는 상호작용한 </a:t>
            </a:r>
            <a:r>
              <a:rPr kumimoji="1" lang="ko-KR" altLang="en-US" dirty="0" err="1"/>
              <a:t>아이템중</a:t>
            </a:r>
            <a:r>
              <a:rPr kumimoji="1" lang="ko-KR" altLang="en-US" dirty="0"/>
              <a:t> 가장 최근 아이템을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값으로 두고 상호작용하지 않은 데이터 중 </a:t>
            </a:r>
            <a:r>
              <a:rPr kumimoji="1" lang="en-US" altLang="ko-KR" dirty="0"/>
              <a:t>99</a:t>
            </a:r>
            <a:r>
              <a:rPr kumimoji="1" lang="ko-KR" altLang="en-US" dirty="0"/>
              <a:t>개의 데이터를 뽑아서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값을 할당합니다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555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Oliveyoung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경우 </a:t>
            </a:r>
            <a:r>
              <a:rPr kumimoji="1" lang="en-US" altLang="ko-KR" dirty="0"/>
              <a:t>train/test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나눌 필요가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 데이터를 </a:t>
            </a:r>
            <a:r>
              <a:rPr kumimoji="1" lang="en-US" altLang="ko-KR" dirty="0"/>
              <a:t>implicit</a:t>
            </a:r>
            <a:r>
              <a:rPr kumimoji="1" lang="ko-KR" altLang="en-US" dirty="0"/>
              <a:t> </a:t>
            </a:r>
            <a:r>
              <a:rPr kumimoji="1" lang="en-US" altLang="ko-KR" dirty="0"/>
              <a:t>feedback</a:t>
            </a:r>
            <a:r>
              <a:rPr kumimoji="1" lang="ko-KR" altLang="en-US" dirty="0"/>
              <a:t> 형태로 변환하기만 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상호작용 했던 모든 아이템을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값으로 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상호작용하지 않은 아이템 중에서 상호작용한 아이템 개수 * </a:t>
            </a:r>
            <a:r>
              <a:rPr kumimoji="1" lang="en-US" altLang="ko-KR" dirty="0" err="1"/>
              <a:t>num_neg</a:t>
            </a:r>
            <a:r>
              <a:rPr kumimoji="1" lang="en-US" altLang="ko-KR" dirty="0"/>
              <a:t>(hyperparameter)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아이템을 추출해서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값을 주는 과정을 반복합니다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35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여태까지</a:t>
            </a:r>
            <a:r>
              <a:rPr kumimoji="1" lang="ko-KR" altLang="en-US" dirty="0"/>
              <a:t> 전반적인 프로세스와 적용할 데이터를 알아봤고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이제 어떤 모델을 </a:t>
            </a:r>
            <a:r>
              <a:rPr kumimoji="1" lang="ko-KR" altLang="en-US" dirty="0" err="1"/>
              <a:t>적합시킬지에</a:t>
            </a:r>
            <a:r>
              <a:rPr kumimoji="1" lang="ko-KR" altLang="en-US" dirty="0"/>
              <a:t> 대한 이야기를 해보도록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NCF</a:t>
            </a:r>
            <a:r>
              <a:rPr kumimoji="1" lang="ko-KR" altLang="en-US" dirty="0"/>
              <a:t>에서 적용할 모델은 </a:t>
            </a:r>
            <a:r>
              <a:rPr kumimoji="1" lang="en-US" altLang="ko-KR" dirty="0"/>
              <a:t>GMF,</a:t>
            </a:r>
            <a:r>
              <a:rPr kumimoji="1" lang="ko-KR" altLang="en-US" dirty="0"/>
              <a:t> </a:t>
            </a:r>
            <a:r>
              <a:rPr kumimoji="1" lang="en-US" altLang="ko-KR" dirty="0"/>
              <a:t>MLP,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NeuMF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총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개이구요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Hyperparameter</a:t>
            </a:r>
            <a:r>
              <a:rPr kumimoji="1" lang="ko-KR" altLang="en-US" dirty="0"/>
              <a:t>는 다음과 같으며 모델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모두 동일하게 설정했습니다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세 모델 간 성능 비교는 추후에 진행할 예정입니다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74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Training </a:t>
            </a:r>
            <a:r>
              <a:rPr kumimoji="1" lang="ko-KR" altLang="en-US" dirty="0"/>
              <a:t>과정을 간단하게 말씀드리면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데이터는 </a:t>
            </a:r>
            <a:r>
              <a:rPr kumimoji="1" lang="en-US" altLang="ko-KR" dirty="0"/>
              <a:t>batch size</a:t>
            </a:r>
            <a:r>
              <a:rPr kumimoji="1" lang="ko-KR" altLang="en-US" dirty="0"/>
              <a:t> 단위로 모델에 들어가며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배치 사이즈 내에서 데이터는 </a:t>
            </a:r>
            <a:r>
              <a:rPr kumimoji="1" lang="ko-KR" altLang="en-US" dirty="0" err="1"/>
              <a:t>행별로</a:t>
            </a:r>
            <a:r>
              <a:rPr kumimoji="1" lang="ko-KR" altLang="en-US" dirty="0"/>
              <a:t> 들어갑니다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id, </a:t>
            </a:r>
            <a:r>
              <a:rPr kumimoji="1" lang="en-US" altLang="ko-KR" dirty="0" err="1"/>
              <a:t>MovieId</a:t>
            </a:r>
            <a:r>
              <a:rPr kumimoji="1" lang="ko-KR" altLang="en-US" dirty="0"/>
              <a:t> 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벡터로 변환된 뒤 모델의 레이어를 거치고 최종적으로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에 대해 </a:t>
            </a:r>
            <a:r>
              <a:rPr kumimoji="1" lang="ko-KR" altLang="en-US" dirty="0" err="1"/>
              <a:t>예측값을</a:t>
            </a:r>
            <a:r>
              <a:rPr kumimoji="1" lang="ko-KR" altLang="en-US" dirty="0"/>
              <a:t> 내뱉습니다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31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최종적으로 </a:t>
            </a:r>
            <a:r>
              <a:rPr kumimoji="1" lang="en-US" altLang="ko-KR" dirty="0"/>
              <a:t>NCF</a:t>
            </a:r>
            <a:r>
              <a:rPr kumimoji="1" lang="ko-KR" altLang="en-US" dirty="0"/>
              <a:t>의 실험 프로세스를 정리하자면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MovieLens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데이터를 </a:t>
            </a:r>
            <a:r>
              <a:rPr kumimoji="1" lang="en-US" altLang="ko-KR" dirty="0"/>
              <a:t>40 epoch</a:t>
            </a:r>
            <a:r>
              <a:rPr kumimoji="1" lang="ko-KR" altLang="en-US" dirty="0"/>
              <a:t> 동안 학습하여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로 파라미터 </a:t>
            </a:r>
            <a:r>
              <a:rPr kumimoji="1" lang="en-US" altLang="ko-KR" dirty="0"/>
              <a:t>Update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했구요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성능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는 우리가 알고자 하는 </a:t>
            </a:r>
            <a:r>
              <a:rPr kumimoji="1" lang="en-US" altLang="ko-KR" dirty="0" err="1"/>
              <a:t>Oliveyoung</a:t>
            </a:r>
            <a:r>
              <a:rPr kumimoji="1" lang="en-US" altLang="ko-KR" dirty="0"/>
              <a:t> data</a:t>
            </a:r>
            <a:r>
              <a:rPr kumimoji="1" lang="ko-KR" altLang="en-US" dirty="0"/>
              <a:t>로 진행했습니다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다음 개별 유저별로 아이템을 추천해주기 위해 </a:t>
            </a:r>
            <a:r>
              <a:rPr kumimoji="1" lang="en-US" altLang="ko-KR" dirty="0"/>
              <a:t>Inference </a:t>
            </a:r>
            <a:r>
              <a:rPr kumimoji="1" lang="ko-KR" altLang="en-US" dirty="0"/>
              <a:t>과정을 거친다고 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개별 유저별로 데이터 내에 모든 아이템에 대해 </a:t>
            </a:r>
            <a:r>
              <a:rPr kumimoji="1" lang="en-US" altLang="ko-KR" dirty="0"/>
              <a:t>prediction </a:t>
            </a:r>
            <a:r>
              <a:rPr kumimoji="1" lang="ko-KR" altLang="en-US" dirty="0"/>
              <a:t>값을 가지고 있어야 개별 유저에게 아이템을 추천할 수 있겠죠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그러기 때문에 학습된 모델에 들어가는 데이터는 전체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Unique </a:t>
            </a:r>
            <a:r>
              <a:rPr kumimoji="1" lang="ko-KR" altLang="en-US" dirty="0"/>
              <a:t>값 개수 * 전체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값 개수로 형성했습니다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해당 데이터를 모델에 </a:t>
            </a:r>
            <a:r>
              <a:rPr kumimoji="1" lang="en-US" altLang="ko-KR" dirty="0"/>
              <a:t>testing</a:t>
            </a:r>
            <a:r>
              <a:rPr kumimoji="1" lang="ko-KR" altLang="en-US" dirty="0"/>
              <a:t>하면 각 유저별로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에 대한 </a:t>
            </a:r>
            <a:r>
              <a:rPr kumimoji="1" lang="ko-KR" altLang="en-US" dirty="0" err="1"/>
              <a:t>확률값이</a:t>
            </a:r>
            <a:r>
              <a:rPr kumimoji="1" lang="ko-KR" altLang="en-US" dirty="0"/>
              <a:t> 나오게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유저별로 가장 높은 </a:t>
            </a:r>
            <a:r>
              <a:rPr kumimoji="1" lang="ko-KR" altLang="en-US" dirty="0" err="1"/>
              <a:t>확률값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ko-KR" altLang="en-US" dirty="0"/>
              <a:t>개 만큼 추출하여 아이템을 추천해줍니다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865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올리브영 상품 데이터를 기반으로 추천 시스템 모델을 구축하여 유저들에게 추천 상품을 제공하는 서비스를 구축하는 것이 목표입니다</a:t>
            </a:r>
            <a:r>
              <a:rPr lang="en-US" altLang="ko-KR" dirty="0"/>
              <a:t>.</a:t>
            </a:r>
            <a:r>
              <a:rPr lang="ko-KR" altLang="en-US" dirty="0"/>
              <a:t> 저희는 </a:t>
            </a:r>
            <a:r>
              <a:rPr lang="en-US" altLang="ko-KR" dirty="0"/>
              <a:t>NCF, Content based filtering, BERT4Rec 3</a:t>
            </a:r>
            <a:r>
              <a:rPr lang="ko-KR" altLang="en-US" dirty="0"/>
              <a:t>개의 모델을 기반으로 성능 비교를 하여 올리브영 데이터셋에 적합한 모델을 선정하여 서비스를 배포하고자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C2502-0602-4DDD-BD3E-28C9B437A5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 조는 올리브영 홈페이지에서 아이템별로 유저들의 리뷰를 크롤링하여 데이터를 구성했습니다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저희가 얻어온 정보로는 상품명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유저명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평점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제품 구매 방법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리뷰 업로드 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탑 </a:t>
            </a:r>
            <a:r>
              <a:rPr kumimoji="1" lang="ko-KR" altLang="en-US" dirty="0" err="1"/>
              <a:t>리뷰어</a:t>
            </a:r>
            <a:r>
              <a:rPr kumimoji="1" lang="ko-KR" altLang="en-US" dirty="0"/>
              <a:t> 여부와 같은 제품 및 유저에 대한 정보를 크롤링했습니다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06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크롤링한</a:t>
            </a:r>
            <a:r>
              <a:rPr kumimoji="1" lang="ko-KR" altLang="en-US" dirty="0"/>
              <a:t> 원본 데이터를 저희 모델이 요구하는 포맷에 맞게 변경했는데요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NCF, BERT4Rec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userid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itemid</a:t>
            </a:r>
            <a:r>
              <a:rPr kumimoji="1" lang="en-US" altLang="ko-KR" dirty="0"/>
              <a:t>, rating, timestamp</a:t>
            </a:r>
            <a:r>
              <a:rPr kumimoji="1" lang="ko-KR" altLang="en-US" dirty="0"/>
              <a:t> 에 대한 정보가 필요하기 때문에 원본 데이터에서 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컬럼만 추출해서 데이터를 만들었습니다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 당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50</a:t>
            </a:r>
            <a:r>
              <a:rPr kumimoji="1" lang="ko-KR" altLang="en-US" dirty="0"/>
              <a:t>회 이상 구매한 경우의 데이터만 사용했습니다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Content Based Filtering </a:t>
            </a:r>
            <a:r>
              <a:rPr kumimoji="1" lang="ko-KR" altLang="en-US" dirty="0"/>
              <a:t>의 경우 리뷰 데이터를 이용하여 모델링을 진행하기 때문에 리뷰 데이터에 대한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과정이 필요했습니다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이에 따라 </a:t>
            </a:r>
            <a:r>
              <a:rPr kumimoji="1" lang="en-US" altLang="ko-KR" dirty="0" err="1"/>
              <a:t>KeyBERT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모델을 이용하여 리뷰마다 키워드 중 한글 명사를 추출한 뒤 리뷰 당 명사의 개수를 </a:t>
            </a:r>
            <a:r>
              <a:rPr kumimoji="1" lang="ko-KR" altLang="en-US" dirty="0" err="1"/>
              <a:t>컬럼화시켰습니다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558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NCF</a:t>
            </a:r>
            <a:r>
              <a:rPr kumimoji="1" lang="ko-KR" altLang="en-US" dirty="0"/>
              <a:t>로 바로 들어가기 전에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저희가 </a:t>
            </a:r>
            <a:r>
              <a:rPr kumimoji="1" lang="en-US" altLang="ko-KR" dirty="0"/>
              <a:t>NCF </a:t>
            </a:r>
            <a:r>
              <a:rPr kumimoji="1" lang="ko-KR" altLang="en-US" dirty="0"/>
              <a:t>코드는 저번에 보지 않았기 때문에 가볍게</a:t>
            </a:r>
            <a:r>
              <a:rPr kumimoji="1" lang="en-US" altLang="ko-KR" dirty="0"/>
              <a:t>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리뷰해보도록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GMF</a:t>
            </a:r>
            <a:r>
              <a:rPr kumimoji="1" lang="ko-KR" altLang="en-US" dirty="0"/>
              <a:t>는 유저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벡터와 아이템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벡터를 단순히 </a:t>
            </a:r>
            <a:r>
              <a:rPr kumimoji="1" lang="ko-KR" altLang="en-US" dirty="0" err="1"/>
              <a:t>내적한</a:t>
            </a:r>
            <a:r>
              <a:rPr kumimoji="1" lang="ko-KR" altLang="en-US" dirty="0"/>
              <a:t> 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차원으로 투영시킨 뒤 </a:t>
            </a:r>
            <a:r>
              <a:rPr kumimoji="1" lang="en-US" altLang="ko-KR" dirty="0"/>
              <a:t>Sigmoid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통과시켜 </a:t>
            </a:r>
            <a:r>
              <a:rPr kumimoji="1" lang="en-US" altLang="ko-KR" dirty="0"/>
              <a:t>prediction </a:t>
            </a:r>
            <a:r>
              <a:rPr kumimoji="1" lang="ko-KR" altLang="en-US" dirty="0"/>
              <a:t>값을 내뱉는데요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Forward </a:t>
            </a:r>
            <a:r>
              <a:rPr kumimoji="1" lang="ko-KR" altLang="en-US" dirty="0"/>
              <a:t>함수를 보시면 유저와 아이템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벡터를 내적을 해서 </a:t>
            </a:r>
            <a:r>
              <a:rPr kumimoji="1" lang="en-US" altLang="ko-KR" dirty="0" err="1"/>
              <a:t>predict_layer</a:t>
            </a:r>
            <a:r>
              <a:rPr kumimoji="1" lang="ko-KR" altLang="en-US" dirty="0"/>
              <a:t>에 넣으면 </a:t>
            </a:r>
            <a:r>
              <a:rPr kumimoji="1" lang="en-US" altLang="ko-KR" dirty="0" err="1"/>
              <a:t>nn,Linear</a:t>
            </a:r>
            <a:r>
              <a:rPr kumimoji="1" lang="ko-KR" altLang="en-US" dirty="0"/>
              <a:t> 함수를 통해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차원으로 </a:t>
            </a:r>
            <a:r>
              <a:rPr kumimoji="1" lang="en-US" altLang="ko-KR" dirty="0" err="1"/>
              <a:t>projetion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한 뒤 </a:t>
            </a:r>
            <a:r>
              <a:rPr kumimoji="1" lang="en-US" altLang="ko-KR" dirty="0"/>
              <a:t>sigmoid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통과하는 것을 볼 수 있습니다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82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</a:t>
            </a:r>
            <a:r>
              <a:rPr kumimoji="1" lang="en-US" altLang="ko-KR" dirty="0"/>
              <a:t> MLP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유저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벡터와 아이템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벡터를 </a:t>
            </a:r>
            <a:r>
              <a:rPr kumimoji="1" lang="en-US" altLang="ko-KR" dirty="0" err="1"/>
              <a:t>concat</a:t>
            </a:r>
            <a:r>
              <a:rPr kumimoji="1" lang="ko-KR" altLang="en-US" dirty="0"/>
              <a:t>한 뒤 </a:t>
            </a:r>
            <a:r>
              <a:rPr kumimoji="1" lang="en-US" altLang="ko-KR" dirty="0"/>
              <a:t>neural network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들어가서 </a:t>
            </a:r>
            <a:r>
              <a:rPr kumimoji="1" lang="en-US" altLang="ko-KR" dirty="0" err="1"/>
              <a:t>nn.Linear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Relu</a:t>
            </a:r>
            <a:r>
              <a:rPr kumimoji="1" lang="en-US" altLang="ko-KR" dirty="0"/>
              <a:t> function</a:t>
            </a:r>
            <a:r>
              <a:rPr kumimoji="1" lang="ko-KR" altLang="en-US" dirty="0"/>
              <a:t>을 거치면서 기존에 없었던 비선형성이 더해지는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86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</a:t>
            </a:r>
            <a:r>
              <a:rPr kumimoji="1" lang="en-US" altLang="ko-KR" dirty="0"/>
              <a:t> MLP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앞서 보았던 </a:t>
            </a:r>
            <a:r>
              <a:rPr lang="en" altLang="ko-Kore-KR" b="0" i="0" dirty="0">
                <a:solidFill>
                  <a:srgbClr val="ECECEC"/>
                </a:solidFill>
                <a:effectLst/>
                <a:latin typeface="-apple-system"/>
              </a:rPr>
              <a:t>GMF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와 </a:t>
            </a:r>
            <a:r>
              <a:rPr lang="en" altLang="ko-Kore-KR" b="0" i="0" dirty="0">
                <a:solidFill>
                  <a:srgbClr val="ECECEC"/>
                </a:solidFill>
                <a:effectLst/>
                <a:latin typeface="-apple-system"/>
              </a:rPr>
              <a:t>MLP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함께 활용한 모델 구조이다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각각의 네트워크를 수행한 후 </a:t>
            </a:r>
            <a:r>
              <a:rPr lang="en" altLang="ko-Kore-KR" b="0" i="0" dirty="0">
                <a:solidFill>
                  <a:srgbClr val="ECECEC"/>
                </a:solidFill>
                <a:effectLst/>
                <a:latin typeface="-apple-system"/>
              </a:rPr>
              <a:t>concatenation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통해 합친 뒤 최종적으로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sigmoid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거쳐서 예측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output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을 도출한다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121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NCF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실험 프로세스는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논문과 동일하게 </a:t>
            </a:r>
            <a:r>
              <a:rPr kumimoji="1" lang="en-US" altLang="ko-KR" dirty="0" err="1"/>
              <a:t>MovieLens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데이터를 </a:t>
            </a:r>
            <a:r>
              <a:rPr kumimoji="1" lang="en-US" altLang="ko-KR" dirty="0"/>
              <a:t>train, Validation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나눠 </a:t>
            </a:r>
            <a:r>
              <a:rPr kumimoji="1" lang="en-US" altLang="ko-KR" dirty="0"/>
              <a:t>Pretraining</a:t>
            </a:r>
            <a:r>
              <a:rPr kumimoji="1" lang="ko-KR" altLang="en-US" dirty="0"/>
              <a:t>을 진행했습니다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 다음 </a:t>
            </a:r>
            <a:r>
              <a:rPr kumimoji="1" lang="en-US" altLang="ko-KR" dirty="0"/>
              <a:t>Pretrained </a:t>
            </a:r>
            <a:r>
              <a:rPr kumimoji="1" lang="ko-KR" altLang="en-US" dirty="0"/>
              <a:t>된 모델을 이용해 우리가 추정하고 싶은 </a:t>
            </a:r>
            <a:r>
              <a:rPr kumimoji="1" lang="en-US" altLang="ko-KR" dirty="0" err="1"/>
              <a:t>Oliveyoung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데이터를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로 이용하여 예측합니다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같은 </a:t>
            </a:r>
            <a:r>
              <a:rPr kumimoji="1" lang="en-US" altLang="ko-KR" dirty="0"/>
              <a:t>testing </a:t>
            </a:r>
            <a:r>
              <a:rPr kumimoji="1" lang="ko-KR" altLang="en-US" dirty="0"/>
              <a:t>과정을 통해 </a:t>
            </a:r>
            <a:r>
              <a:rPr kumimoji="1" lang="en-US" altLang="ko-KR" dirty="0" err="1"/>
              <a:t>Oliveyoung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데이터셋에 대한 성능을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Inference</a:t>
            </a:r>
            <a:r>
              <a:rPr kumimoji="1" lang="ko-KR" altLang="en-US" dirty="0"/>
              <a:t> 과정을 통해 궁극적으로 우리가 </a:t>
            </a:r>
            <a:r>
              <a:rPr kumimoji="1" lang="ko-KR" altLang="en-US" dirty="0" err="1"/>
              <a:t>알고싶은</a:t>
            </a:r>
            <a:r>
              <a:rPr kumimoji="1" lang="ko-KR" altLang="en-US" dirty="0"/>
              <a:t> 개인 유저별로 어떤 아이템을 추천해야 하는지 추정하는 과정을 거칩니다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942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Explicit Feedback</a:t>
            </a:r>
            <a:r>
              <a:rPr kumimoji="1" lang="ko-KR" altLang="en-US" dirty="0"/>
              <a:t> 형태로 구성되어 있던 기존의 데이터프레임을 </a:t>
            </a:r>
            <a:r>
              <a:rPr kumimoji="1" lang="en-US" altLang="ko-KR" dirty="0"/>
              <a:t>Implicit Feedback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변형하는 과정이 다소 헷갈릴 수 있는데요</a:t>
            </a:r>
            <a:r>
              <a:rPr kumimoji="1" lang="en-US" altLang="ko-KR" dirty="0"/>
              <a:t>. Train / Validation </a:t>
            </a:r>
            <a:r>
              <a:rPr kumimoji="1" lang="ko-KR" altLang="en-US" dirty="0"/>
              <a:t>데이터를 나누면서 동시에 </a:t>
            </a:r>
            <a:r>
              <a:rPr kumimoji="1" lang="en-US" altLang="ko-KR" dirty="0"/>
              <a:t>implicit feedback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변환하는 과정을 거칩니다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쉽게 말하면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 값이 왼쪽 그림을 보면 </a:t>
            </a:r>
            <a:r>
              <a:rPr kumimoji="1" lang="en-US" altLang="ko-KR" dirty="0"/>
              <a:t>5,2,</a:t>
            </a:r>
            <a:r>
              <a:rPr kumimoji="1" lang="ko-KR" altLang="en-US" dirty="0"/>
              <a:t> 이렇게 되어있는데 </a:t>
            </a:r>
            <a:r>
              <a:rPr kumimoji="1" lang="en-US" altLang="ko-KR" dirty="0"/>
              <a:t>rating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변환하겠다는 의미입니다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87B0-94EF-6247-9207-31D23FBF5CB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37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BA57-460D-F5AF-C37F-B6D35EA2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9871AC-3909-05D0-DDFC-88ED155BB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90222-02E2-BD8D-2CE2-27559B22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D087E-EEF1-1BC3-4DE2-750004F9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1CEFF-72FB-3F32-4660-C479DCEE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05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1564-277A-7881-8877-0182B8D6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9917C-7096-873B-058D-31C19183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A7849-3C79-4786-577A-9BD86298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B8BA9-3465-1199-B046-52A6F4B9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AB8B7-6A4F-FFD2-75A1-DF5EE7E7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52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3DB3E6-9798-5017-DEAB-FDF7289E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B4EA2-DE8E-42A3-609A-702B1B6C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364E6-67A8-FD7A-C47A-785C0B23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9E5C0-425D-F9EA-C421-16DD130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18946-546A-4041-A586-215183BB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32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D0590-038D-F649-5511-687E8AE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3E3FD-9D65-08ED-0500-29FFBA67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A037-1067-B735-5110-27BEF03F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8BA25-6FB3-FA8F-E86B-BD79A09F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995F-8418-C07E-5804-A788942C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74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F3CD-A9E3-45D1-697A-32768CA3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1F583-FC8A-FD31-1F17-6572D425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B86-2793-3461-C382-9D3E59F1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5339B-8192-E3E6-F306-BDFEE7FF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C829E-9221-C8B7-ADDE-D17BD03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09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44A9-5739-6856-05ED-3A27F6E9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6D4C-3A7D-AB4C-4F71-2C5BA156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2A7C4-0D04-27CD-F7D5-173DC9ACA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EA422-BE98-4D37-B089-B5DA52B2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691F76-1723-E15F-19B6-908D5EDF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DE1B1-2AE8-84BC-38C3-D3D8329C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68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91C2-E2F3-8D92-D80D-1BAF5175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E5A13-5ECE-7ED8-2A3D-C64E264E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DAB38-09C7-40D7-34E5-4329A69D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B18125-13B5-91CA-63E7-631558CA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99F8F-93D8-4F50-C69B-D034814DF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BAAB0-DB71-2DDF-97F5-4AC2055C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FD2B2-606C-4D2B-34C5-9DC18D2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25B2F8-43CA-CFE7-EC46-BD556A1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9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6FA90-8CF5-603F-C44E-C0BAC873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594913-6170-1C86-2D65-77F9A18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2EBB38-1C8B-525C-2359-2C41CF99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C6BA54-99B7-D7F8-EEBF-51934D38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78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FA060-21FA-296C-9A06-5DA3DCAA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AE3E6-D58A-96BE-63C6-AD33B62D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7DA12-1987-4A72-11CA-8D868892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87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6A5F8-3E45-EABC-28F1-42C713E4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243AD-5322-2C0A-2905-B753F40A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B4FAF-3F89-6512-73E4-AF0D5917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303C2-FAFB-F63C-FFA2-577ADD9B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DDCED-F6D3-420F-7471-DDA46F52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1B5F2-4807-A4A1-8F7A-59B846A7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818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1313-EF42-7342-EEC6-3C48D69A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F0E8CC-01D2-7EA6-A58F-5D1838D16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D2E0B-3330-BC0F-0AC4-3E0DF04B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5ED2B-F6F9-CF2D-C9A0-702CB982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5B592-7C37-A8E4-F01A-22FBAE2B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1BBA-2D88-8E0A-0FA5-237F4F8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97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C1CB27-BFC5-02D9-3D31-FEB35920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F8C7E-0E25-2B57-9680-C11DF484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A02F-6C31-EDF6-53FF-91DFB2E10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946D-7674-E847-9AED-60E31C240F28}" type="datetimeFigureOut">
              <a:rPr kumimoji="1" lang="ko-Kore-KR" altLang="en-US" smtClean="0"/>
              <a:t>2023. 6. 5.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46915-46A2-45D4-9474-E59FEFDC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083A7-A3E0-C594-B3C2-26B4BAFA9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70E3-071A-FA41-BC4B-FA39876166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9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51170-A8CF-7DCB-0713-DC68B9A6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C28A7-2DE4-7342-807F-04502209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02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1CECA5EF-34AA-0693-D1B8-CBD98000821E}"/>
              </a:ext>
            </a:extLst>
          </p:cNvPr>
          <p:cNvSpPr txBox="1"/>
          <p:nvPr/>
        </p:nvSpPr>
        <p:spPr>
          <a:xfrm>
            <a:off x="414150" y="604837"/>
            <a:ext cx="84152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2600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1. Review : Neural MF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535E3-0EF0-756D-E37D-DF99F396E740}"/>
              </a:ext>
            </a:extLst>
          </p:cNvPr>
          <p:cNvSpPr txBox="1"/>
          <p:nvPr/>
        </p:nvSpPr>
        <p:spPr>
          <a:xfrm>
            <a:off x="7016538" y="4975887"/>
            <a:ext cx="424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- </a:t>
            </a:r>
            <a:r>
              <a:rPr kumimoji="0" lang="ko-KR" altLang="ko-KR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GMF와</a:t>
            </a:r>
            <a:r>
              <a:rPr kumimoji="0" lang="ko-KR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 </a:t>
            </a:r>
            <a:r>
              <a:rPr kumimoji="0" lang="ko-KR" altLang="ko-KR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MLP의</a:t>
            </a:r>
            <a:r>
              <a:rPr kumimoji="0" lang="ko-KR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kumimoji="0" lang="ko-KR" altLang="ko-KR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output을</a:t>
            </a:r>
            <a:r>
              <a:rPr kumimoji="0" lang="ko-KR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kumimoji="0" lang="ko-KR" altLang="ko-KR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concatenation하여</a:t>
            </a:r>
            <a:r>
              <a:rPr kumimoji="0" lang="ko-KR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 최종</a:t>
            </a:r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kumimoji="0" lang="ko-KR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예측값을</a:t>
            </a:r>
            <a:r>
              <a:rPr kumimoji="0" lang="ko-KR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</a:rPr>
              <a:t> 구하게 됨.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96BD37-80EA-33F7-BBEF-AA5D3A07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7" y="1584922"/>
            <a:ext cx="5950132" cy="24495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CF65A8-0A0B-24DD-E089-19678637C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87" y="4308411"/>
            <a:ext cx="5962211" cy="2258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AEAF12-DD1A-FB40-BE13-947E88AFD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325" y="1829100"/>
            <a:ext cx="4702075" cy="2693007"/>
          </a:xfrm>
          <a:prstGeom prst="rect">
            <a:avLst/>
          </a:prstGeom>
        </p:spPr>
      </p:pic>
      <p:sp>
        <p:nvSpPr>
          <p:cNvPr id="8" name="오른쪽 대괄호[R] 7">
            <a:extLst>
              <a:ext uri="{FF2B5EF4-FFF2-40B4-BE49-F238E27FC236}">
                <a16:creationId xmlns:a16="http://schemas.microsoft.com/office/drawing/2014/main" id="{14930D12-8694-1627-F08C-9BFBF85F0C61}"/>
              </a:ext>
            </a:extLst>
          </p:cNvPr>
          <p:cNvSpPr/>
          <p:nvPr/>
        </p:nvSpPr>
        <p:spPr>
          <a:xfrm>
            <a:off x="6207806" y="4522107"/>
            <a:ext cx="391886" cy="1710969"/>
          </a:xfrm>
          <a:prstGeom prst="rightBracket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89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3416B1-0678-140E-2D64-9442D856AB84}"/>
              </a:ext>
            </a:extLst>
          </p:cNvPr>
          <p:cNvSpPr txBox="1"/>
          <p:nvPr/>
        </p:nvSpPr>
        <p:spPr>
          <a:xfrm>
            <a:off x="267954" y="185738"/>
            <a:ext cx="17251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Process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B7B5-38A3-9AA8-FBD5-E61409801088}"/>
              </a:ext>
            </a:extLst>
          </p:cNvPr>
          <p:cNvSpPr txBox="1"/>
          <p:nvPr/>
        </p:nvSpPr>
        <p:spPr>
          <a:xfrm>
            <a:off x="1453272" y="1400175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Pretrain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0B96-2A0E-3F40-98C8-74E1405D9205}"/>
              </a:ext>
            </a:extLst>
          </p:cNvPr>
          <p:cNvSpPr txBox="1"/>
          <p:nvPr/>
        </p:nvSpPr>
        <p:spPr>
          <a:xfrm>
            <a:off x="9330301" y="1400175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Inference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611DA-24DB-FF75-8D5D-F9A8F6E86668}"/>
              </a:ext>
            </a:extLst>
          </p:cNvPr>
          <p:cNvSpPr txBox="1"/>
          <p:nvPr/>
        </p:nvSpPr>
        <p:spPr>
          <a:xfrm>
            <a:off x="5388290" y="1400175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Test</a:t>
            </a:r>
            <a:endParaRPr kumimoji="1" lang="ko-Kore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3D53C-CCC1-2C6B-544B-32D812201561}"/>
              </a:ext>
            </a:extLst>
          </p:cNvPr>
          <p:cNvSpPr/>
          <p:nvPr/>
        </p:nvSpPr>
        <p:spPr>
          <a:xfrm>
            <a:off x="871538" y="2286000"/>
            <a:ext cx="2243137" cy="1971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MovieLens</a:t>
            </a:r>
            <a:r>
              <a:rPr kumimoji="1" lang="en-US" altLang="ko-Kore-KR" dirty="0"/>
              <a:t> Train data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0A9C0-9DAE-CF06-DD24-E7AEB99BEF6D}"/>
              </a:ext>
            </a:extLst>
          </p:cNvPr>
          <p:cNvSpPr/>
          <p:nvPr/>
        </p:nvSpPr>
        <p:spPr>
          <a:xfrm>
            <a:off x="4548178" y="2285999"/>
            <a:ext cx="2243137" cy="300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Oliveyoung</a:t>
            </a:r>
            <a:r>
              <a:rPr kumimoji="1" lang="en-US" altLang="ko-Kore-KR" dirty="0"/>
              <a:t> data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DFFD1C-FB4F-00FC-C465-DE772FFC0BDC}"/>
              </a:ext>
            </a:extLst>
          </p:cNvPr>
          <p:cNvSpPr/>
          <p:nvPr/>
        </p:nvSpPr>
        <p:spPr>
          <a:xfrm>
            <a:off x="8744039" y="2285999"/>
            <a:ext cx="2243137" cy="300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Oliveyoung</a:t>
            </a:r>
            <a:r>
              <a:rPr kumimoji="1" lang="en-US" altLang="ko-Kore-KR" dirty="0"/>
              <a:t> data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E6F35D-C6A2-A553-F8C7-03533555118F}"/>
              </a:ext>
            </a:extLst>
          </p:cNvPr>
          <p:cNvSpPr/>
          <p:nvPr/>
        </p:nvSpPr>
        <p:spPr>
          <a:xfrm>
            <a:off x="871538" y="4471987"/>
            <a:ext cx="2243137" cy="81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MovieLens</a:t>
            </a:r>
            <a:r>
              <a:rPr kumimoji="1" lang="en-US" altLang="ko-Kore-KR" dirty="0"/>
              <a:t>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9659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5E8FE-D6AE-13CE-CCBB-84472F8BDB3D}"/>
              </a:ext>
            </a:extLst>
          </p:cNvPr>
          <p:cNvSpPr txBox="1"/>
          <p:nvPr/>
        </p:nvSpPr>
        <p:spPr>
          <a:xfrm>
            <a:off x="267954" y="185738"/>
            <a:ext cx="3520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 Preprocessing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350BC-09A2-02B6-9E00-05BE8C67CC4B}"/>
              </a:ext>
            </a:extLst>
          </p:cNvPr>
          <p:cNvSpPr txBox="1"/>
          <p:nvPr/>
        </p:nvSpPr>
        <p:spPr>
          <a:xfrm>
            <a:off x="2081929" y="150018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기존 데이터</a:t>
            </a:r>
            <a:endParaRPr kumimoji="1" lang="ko-Kore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86E28C-8565-6955-E354-2DD7A530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7" y="1998106"/>
            <a:ext cx="3520516" cy="3683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D08B8-3D27-C8E1-667B-9922D7ADC242}"/>
              </a:ext>
            </a:extLst>
          </p:cNvPr>
          <p:cNvSpPr txBox="1"/>
          <p:nvPr/>
        </p:nvSpPr>
        <p:spPr>
          <a:xfrm>
            <a:off x="1892069" y="5924548"/>
            <a:ext cx="182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Explicit Feedback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CA77D-45E4-7F90-D12C-484214377E4E}"/>
              </a:ext>
            </a:extLst>
          </p:cNvPr>
          <p:cNvSpPr txBox="1"/>
          <p:nvPr/>
        </p:nvSpPr>
        <p:spPr>
          <a:xfrm>
            <a:off x="7759183" y="150018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전처리</a:t>
            </a:r>
            <a:r>
              <a:rPr kumimoji="1" lang="ko-KR" altLang="en-US" b="1" dirty="0"/>
              <a:t> 후</a:t>
            </a:r>
            <a:endParaRPr kumimoji="1" lang="ko-Kore-KR" altLang="en-US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58A94B1A-F38C-FC0C-3C92-57F7B3E89926}"/>
              </a:ext>
            </a:extLst>
          </p:cNvPr>
          <p:cNvSpPr/>
          <p:nvPr/>
        </p:nvSpPr>
        <p:spPr>
          <a:xfrm>
            <a:off x="5457826" y="3532845"/>
            <a:ext cx="757237" cy="614363"/>
          </a:xfrm>
          <a:prstGeom prst="rightArrow">
            <a:avLst>
              <a:gd name="adj1" fmla="val 50000"/>
              <a:gd name="adj2" fmla="val 5740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9445D-719D-5227-7CA2-6FB7378DB385}"/>
              </a:ext>
            </a:extLst>
          </p:cNvPr>
          <p:cNvSpPr txBox="1"/>
          <p:nvPr/>
        </p:nvSpPr>
        <p:spPr>
          <a:xfrm>
            <a:off x="7412228" y="5924548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Implicit Feedback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25BC3B-C86B-64CD-D235-0DFC4A530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528" y="1998106"/>
            <a:ext cx="3178575" cy="36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809B0-3131-FFD3-18F5-8F83CAA53904}"/>
              </a:ext>
            </a:extLst>
          </p:cNvPr>
          <p:cNvSpPr txBox="1"/>
          <p:nvPr/>
        </p:nvSpPr>
        <p:spPr>
          <a:xfrm>
            <a:off x="267954" y="185738"/>
            <a:ext cx="3520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 Preprocessing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9B933-C45A-A6B2-869F-FE9ACD7FD346}"/>
              </a:ext>
            </a:extLst>
          </p:cNvPr>
          <p:cNvSpPr txBox="1"/>
          <p:nvPr/>
        </p:nvSpPr>
        <p:spPr>
          <a:xfrm>
            <a:off x="703426" y="2388182"/>
            <a:ext cx="132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highlight>
                  <a:srgbClr val="C0C0C0"/>
                </a:highlight>
              </a:rPr>
              <a:t>Train Data </a:t>
            </a:r>
            <a:endParaRPr kumimoji="1" lang="ko-Kore-KR" altLang="en-US" sz="2000" b="1" dirty="0">
              <a:highlight>
                <a:srgbClr val="C0C0C0"/>
              </a:highlight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D1D763-8A50-4037-59B3-EF4FB3163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48860"/>
              </p:ext>
            </p:extLst>
          </p:nvPr>
        </p:nvGraphicFramePr>
        <p:xfrm>
          <a:off x="703425" y="1693809"/>
          <a:ext cx="98264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24">
                  <a:extLst>
                    <a:ext uri="{9D8B030D-6E8A-4147-A177-3AD203B41FA5}">
                      <a16:colId xmlns:a16="http://schemas.microsoft.com/office/drawing/2014/main" val="269288450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3695357418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2623988981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777234517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3404340608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719574353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2999060964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4095033081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1958773663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3807576497"/>
                    </a:ext>
                  </a:extLst>
                </a:gridCol>
                <a:gridCol w="306488">
                  <a:extLst>
                    <a:ext uri="{9D8B030D-6E8A-4147-A177-3AD203B41FA5}">
                      <a16:colId xmlns:a16="http://schemas.microsoft.com/office/drawing/2014/main" val="36300011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329130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User1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 200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514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EBE808-E28D-096A-FBD9-FECF793CCCDA}"/>
              </a:ext>
            </a:extLst>
          </p:cNvPr>
          <p:cNvSpPr txBox="1"/>
          <p:nvPr/>
        </p:nvSpPr>
        <p:spPr>
          <a:xfrm>
            <a:off x="703426" y="2916850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- </a:t>
            </a:r>
            <a:r>
              <a:rPr kumimoji="1" lang="ko-KR" altLang="en-US" sz="2000" b="1" dirty="0"/>
              <a:t>상호작용 </a:t>
            </a:r>
            <a:r>
              <a:rPr kumimoji="1" lang="en-US" altLang="ko-KR" sz="2000" b="1" dirty="0"/>
              <a:t>O : Item 2,3</a:t>
            </a:r>
            <a:r>
              <a:rPr kumimoji="1" lang="ko-KR" altLang="en-US" sz="2000" b="1" dirty="0"/>
              <a:t> 선택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3031C-A973-97A7-DD9B-3792510E4F16}"/>
              </a:ext>
            </a:extLst>
          </p:cNvPr>
          <p:cNvSpPr txBox="1"/>
          <p:nvPr/>
        </p:nvSpPr>
        <p:spPr>
          <a:xfrm>
            <a:off x="703426" y="3445518"/>
            <a:ext cx="9188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- </a:t>
            </a:r>
            <a:r>
              <a:rPr kumimoji="1" lang="ko-KR" altLang="en-US" sz="2000" b="1" dirty="0"/>
              <a:t>상호작용 </a:t>
            </a:r>
            <a:r>
              <a:rPr kumimoji="1" lang="en-US" altLang="ko-KR" sz="2000" b="1" dirty="0"/>
              <a:t>X : Item 1,5,6,7,8,9…200</a:t>
            </a:r>
            <a:r>
              <a:rPr kumimoji="1" lang="ko-KR" altLang="en-US" sz="2000" b="1" dirty="0"/>
              <a:t> 중 상호작용한 아이템 개수</a:t>
            </a:r>
            <a:r>
              <a:rPr kumimoji="1" lang="en-US" altLang="ko-KR" sz="2000" b="1" dirty="0"/>
              <a:t>(2)</a:t>
            </a:r>
            <a:r>
              <a:rPr kumimoji="1" lang="ko-KR" altLang="en-US" sz="2000" b="1" dirty="0"/>
              <a:t> * 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 </a:t>
            </a:r>
            <a:r>
              <a:rPr kumimoji="1" lang="en-US" altLang="ko-KR" sz="2000" b="1" dirty="0"/>
              <a:t>=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4</a:t>
            </a:r>
            <a:r>
              <a:rPr kumimoji="1" lang="ko-KR" altLang="en-US" sz="2000" b="1" dirty="0"/>
              <a:t>개 추출</a:t>
            </a:r>
            <a:endParaRPr kumimoji="1" lang="ko-Kore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87C95-6616-0A04-5911-9D4B76EE6116}"/>
              </a:ext>
            </a:extLst>
          </p:cNvPr>
          <p:cNvSpPr txBox="1"/>
          <p:nvPr/>
        </p:nvSpPr>
        <p:spPr>
          <a:xfrm>
            <a:off x="703426" y="4702908"/>
            <a:ext cx="1876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highlight>
                  <a:srgbClr val="C0C0C0"/>
                </a:highlight>
              </a:rPr>
              <a:t>Validation Data </a:t>
            </a:r>
            <a:endParaRPr kumimoji="1" lang="ko-Kore-KR" altLang="en-US" sz="2000" b="1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AD8EE-7D7A-0887-6522-41EC0FA328A3}"/>
              </a:ext>
            </a:extLst>
          </p:cNvPr>
          <p:cNvSpPr txBox="1"/>
          <p:nvPr/>
        </p:nvSpPr>
        <p:spPr>
          <a:xfrm>
            <a:off x="702813" y="3974186"/>
            <a:ext cx="5652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ex) Train Data :  Item2,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Item3 -&gt; 1 </a:t>
            </a:r>
            <a:br>
              <a:rPr kumimoji="1" lang="en-US" altLang="ko-KR" sz="2000" b="1" dirty="0"/>
            </a:br>
            <a:r>
              <a:rPr kumimoji="1" lang="en-US" altLang="ko-KR" sz="2000" b="1" dirty="0"/>
              <a:t>	     	Item5, Item8, Item9, item200 -&gt; 0</a:t>
            </a:r>
            <a:r>
              <a:rPr kumimoji="1" lang="ko-KR" altLang="en-US" sz="2000" b="1" dirty="0"/>
              <a:t> </a:t>
            </a:r>
            <a:endParaRPr kumimoji="1" lang="ko-Kore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6EBE-6170-20E3-2D26-AF40473AE505}"/>
              </a:ext>
            </a:extLst>
          </p:cNvPr>
          <p:cNvSpPr txBox="1"/>
          <p:nvPr/>
        </p:nvSpPr>
        <p:spPr>
          <a:xfrm>
            <a:off x="702813" y="5231577"/>
            <a:ext cx="7590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- </a:t>
            </a:r>
            <a:r>
              <a:rPr kumimoji="1" lang="ko-KR" altLang="en-US" sz="2000" b="1" dirty="0"/>
              <a:t>상호작용 </a:t>
            </a:r>
            <a:r>
              <a:rPr kumimoji="1" lang="en-US" altLang="ko-KR" sz="2000" b="1" dirty="0"/>
              <a:t>O : User</a:t>
            </a:r>
            <a:r>
              <a:rPr kumimoji="1" lang="ko-KR" altLang="en-US" sz="2000" b="1" dirty="0"/>
              <a:t>가 상호작용한 아이템 중 마지막 데이터 </a:t>
            </a:r>
            <a:r>
              <a:rPr kumimoji="1" lang="en-US" altLang="ko-KR" sz="2000" b="1" dirty="0"/>
              <a:t>-&gt;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Item4</a:t>
            </a:r>
            <a:endParaRPr kumimoji="1" lang="ko-Kore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C55FB-7805-5AB4-C21E-B577DCE6FAEB}"/>
              </a:ext>
            </a:extLst>
          </p:cNvPr>
          <p:cNvSpPr txBox="1"/>
          <p:nvPr/>
        </p:nvSpPr>
        <p:spPr>
          <a:xfrm>
            <a:off x="702813" y="5860272"/>
            <a:ext cx="555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- </a:t>
            </a:r>
            <a:r>
              <a:rPr kumimoji="1" lang="ko-KR" altLang="en-US" sz="2000" b="1" dirty="0"/>
              <a:t>상호작용 </a:t>
            </a:r>
            <a:r>
              <a:rPr kumimoji="1" lang="en-US" altLang="ko-KR" sz="2000" b="1" dirty="0"/>
              <a:t>X : </a:t>
            </a:r>
            <a:r>
              <a:rPr kumimoji="1" lang="ko-KR" altLang="en-US" sz="2000" b="1" dirty="0"/>
              <a:t>상호작용하지 않은 아이템 중 </a:t>
            </a:r>
            <a:r>
              <a:rPr kumimoji="1" lang="en-US" altLang="ko-KR" sz="2000" b="1" dirty="0"/>
              <a:t>99</a:t>
            </a:r>
            <a:r>
              <a:rPr kumimoji="1" lang="ko-KR" altLang="en-US" sz="2000" b="1" dirty="0"/>
              <a:t>개</a:t>
            </a:r>
            <a:endParaRPr kumimoji="1" lang="ko-Kore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816BB-418C-6991-2732-5295A1C9AE7A}"/>
              </a:ext>
            </a:extLst>
          </p:cNvPr>
          <p:cNvSpPr txBox="1"/>
          <p:nvPr/>
        </p:nvSpPr>
        <p:spPr>
          <a:xfrm>
            <a:off x="702813" y="865059"/>
            <a:ext cx="266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[ Pretrain : </a:t>
            </a:r>
            <a:r>
              <a:rPr kumimoji="1" lang="en-US" altLang="ko-Kore-KR" sz="2000" b="1" dirty="0" err="1"/>
              <a:t>MovieLens</a:t>
            </a:r>
            <a:r>
              <a:rPr kumimoji="1" lang="en-US" altLang="ko-Kore-KR" sz="2000" b="1" dirty="0"/>
              <a:t> ]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570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809B0-3131-FFD3-18F5-8F83CAA53904}"/>
              </a:ext>
            </a:extLst>
          </p:cNvPr>
          <p:cNvSpPr txBox="1"/>
          <p:nvPr/>
        </p:nvSpPr>
        <p:spPr>
          <a:xfrm>
            <a:off x="267954" y="185738"/>
            <a:ext cx="3520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 Preprocessing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9B933-C45A-A6B2-869F-FE9ACD7FD346}"/>
              </a:ext>
            </a:extLst>
          </p:cNvPr>
          <p:cNvSpPr txBox="1"/>
          <p:nvPr/>
        </p:nvSpPr>
        <p:spPr>
          <a:xfrm>
            <a:off x="715000" y="3314156"/>
            <a:ext cx="11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highlight>
                  <a:srgbClr val="C0C0C0"/>
                </a:highlight>
              </a:rPr>
              <a:t>Test Data</a:t>
            </a:r>
            <a:endParaRPr kumimoji="1" lang="ko-Kore-KR" altLang="en-US" sz="2000" b="1" dirty="0">
              <a:highlight>
                <a:srgbClr val="C0C0C0"/>
              </a:highlight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D1D763-8A50-4037-59B3-EF4FB3163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59973"/>
              </p:ext>
            </p:extLst>
          </p:nvPr>
        </p:nvGraphicFramePr>
        <p:xfrm>
          <a:off x="714999" y="2619783"/>
          <a:ext cx="98264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24">
                  <a:extLst>
                    <a:ext uri="{9D8B030D-6E8A-4147-A177-3AD203B41FA5}">
                      <a16:colId xmlns:a16="http://schemas.microsoft.com/office/drawing/2014/main" val="269288450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3695357418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2623988981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777234517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3404340608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719574353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2999060964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4095033081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1958773663"/>
                    </a:ext>
                  </a:extLst>
                </a:gridCol>
                <a:gridCol w="846189">
                  <a:extLst>
                    <a:ext uri="{9D8B030D-6E8A-4147-A177-3AD203B41FA5}">
                      <a16:colId xmlns:a16="http://schemas.microsoft.com/office/drawing/2014/main" val="3807576497"/>
                    </a:ext>
                  </a:extLst>
                </a:gridCol>
                <a:gridCol w="306488">
                  <a:extLst>
                    <a:ext uri="{9D8B030D-6E8A-4147-A177-3AD203B41FA5}">
                      <a16:colId xmlns:a16="http://schemas.microsoft.com/office/drawing/2014/main" val="363000114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329130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User1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Item 200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514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EBE808-E28D-096A-FBD9-FECF793CCCDA}"/>
              </a:ext>
            </a:extLst>
          </p:cNvPr>
          <p:cNvSpPr txBox="1"/>
          <p:nvPr/>
        </p:nvSpPr>
        <p:spPr>
          <a:xfrm>
            <a:off x="715000" y="3842824"/>
            <a:ext cx="320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- </a:t>
            </a:r>
            <a:r>
              <a:rPr kumimoji="1" lang="ko-KR" altLang="en-US" sz="2000" b="1" dirty="0"/>
              <a:t>상호작용 </a:t>
            </a:r>
            <a:r>
              <a:rPr kumimoji="1" lang="en-US" altLang="ko-KR" sz="2000" b="1" dirty="0"/>
              <a:t>O : Item 2,3</a:t>
            </a:r>
            <a:r>
              <a:rPr kumimoji="1" lang="ko-KR" altLang="en-US" sz="2000" b="1" dirty="0"/>
              <a:t> 선택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3031C-A973-97A7-DD9B-3792510E4F16}"/>
              </a:ext>
            </a:extLst>
          </p:cNvPr>
          <p:cNvSpPr txBox="1"/>
          <p:nvPr/>
        </p:nvSpPr>
        <p:spPr>
          <a:xfrm>
            <a:off x="715000" y="4371492"/>
            <a:ext cx="9143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- </a:t>
            </a:r>
            <a:r>
              <a:rPr kumimoji="1" lang="ko-KR" altLang="en-US" sz="2000" b="1" dirty="0"/>
              <a:t>상호작용 </a:t>
            </a:r>
            <a:r>
              <a:rPr kumimoji="1" lang="en-US" altLang="ko-KR" sz="2000" b="1" dirty="0"/>
              <a:t>X : Item 1,4,5,6,7,8,9..200</a:t>
            </a:r>
            <a:r>
              <a:rPr kumimoji="1" lang="ko-KR" altLang="en-US" sz="2000" b="1" dirty="0"/>
              <a:t> 중 상호작용한 아이템 개수</a:t>
            </a:r>
            <a:r>
              <a:rPr kumimoji="1" lang="en-US" altLang="ko-KR" sz="2000" b="1" dirty="0"/>
              <a:t>(2)</a:t>
            </a:r>
            <a:r>
              <a:rPr kumimoji="1" lang="ko-KR" altLang="en-US" sz="2000" b="1" dirty="0"/>
              <a:t> * 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 </a:t>
            </a:r>
            <a:r>
              <a:rPr kumimoji="1" lang="en-US" altLang="ko-KR" sz="2000" b="1" dirty="0"/>
              <a:t>=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4</a:t>
            </a:r>
            <a:r>
              <a:rPr kumimoji="1" lang="ko-KR" altLang="en-US" sz="2000" b="1" dirty="0"/>
              <a:t>개 추출</a:t>
            </a:r>
            <a:endParaRPr kumimoji="1" lang="ko-Kore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816BB-418C-6991-2732-5295A1C9AE7A}"/>
              </a:ext>
            </a:extLst>
          </p:cNvPr>
          <p:cNvSpPr txBox="1"/>
          <p:nvPr/>
        </p:nvSpPr>
        <p:spPr>
          <a:xfrm>
            <a:off x="714387" y="1791033"/>
            <a:ext cx="2274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[ Test : </a:t>
            </a:r>
            <a:r>
              <a:rPr kumimoji="1" lang="en-US" altLang="ko-Kore-KR" sz="2000" b="1" dirty="0" err="1"/>
              <a:t>Oliveyoung</a:t>
            </a:r>
            <a:r>
              <a:rPr kumimoji="1" lang="en-US" altLang="ko-Kore-KR" sz="2000" b="1" dirty="0"/>
              <a:t> ]</a:t>
            </a:r>
            <a:endParaRPr kumimoji="1" lang="ko-Kore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13528-1448-13C4-56BF-E4CD6FAAA501}"/>
              </a:ext>
            </a:extLst>
          </p:cNvPr>
          <p:cNvSpPr txBox="1"/>
          <p:nvPr/>
        </p:nvSpPr>
        <p:spPr>
          <a:xfrm>
            <a:off x="1134318" y="2048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848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809B0-3131-FFD3-18F5-8F83CAA53904}"/>
              </a:ext>
            </a:extLst>
          </p:cNvPr>
          <p:cNvSpPr txBox="1"/>
          <p:nvPr/>
        </p:nvSpPr>
        <p:spPr>
          <a:xfrm>
            <a:off x="267954" y="185738"/>
            <a:ext cx="1487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Model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87C95-6616-0A04-5911-9D4B76EE6116}"/>
              </a:ext>
            </a:extLst>
          </p:cNvPr>
          <p:cNvSpPr txBox="1"/>
          <p:nvPr/>
        </p:nvSpPr>
        <p:spPr>
          <a:xfrm>
            <a:off x="1174913" y="2260209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b="1" dirty="0"/>
              <a:t>GMF</a:t>
            </a:r>
            <a:endParaRPr kumimoji="1" lang="ko-Kore-KR" altLang="en-US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6EBE-6170-20E3-2D26-AF40473AE505}"/>
              </a:ext>
            </a:extLst>
          </p:cNvPr>
          <p:cNvSpPr txBox="1"/>
          <p:nvPr/>
        </p:nvSpPr>
        <p:spPr>
          <a:xfrm>
            <a:off x="7083153" y="2031578"/>
            <a:ext cx="1940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 err="1"/>
              <a:t>HyperParameter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A1442-8B1E-ED37-69B9-36B84626A67E}"/>
              </a:ext>
            </a:extLst>
          </p:cNvPr>
          <p:cNvSpPr txBox="1"/>
          <p:nvPr/>
        </p:nvSpPr>
        <p:spPr>
          <a:xfrm>
            <a:off x="1174913" y="2977481"/>
            <a:ext cx="888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b="1" dirty="0"/>
              <a:t>MLP</a:t>
            </a:r>
            <a:endParaRPr kumimoji="1" lang="ko-Kore-KR" alt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39184-ADEF-1A44-E4E0-6A983D0424C2}"/>
              </a:ext>
            </a:extLst>
          </p:cNvPr>
          <p:cNvSpPr txBox="1"/>
          <p:nvPr/>
        </p:nvSpPr>
        <p:spPr>
          <a:xfrm>
            <a:off x="1192546" y="3659083"/>
            <a:ext cx="1351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b="1" dirty="0" err="1"/>
              <a:t>NeuMF</a:t>
            </a:r>
            <a:endParaRPr kumimoji="1" lang="ko-Kore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B9E10-0A13-AB73-053B-A46B4593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2500481"/>
            <a:ext cx="7772400" cy="1628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13F154-AEF6-9AE2-FB6F-5DAA7644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4382407"/>
            <a:ext cx="64897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9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809B0-3131-FFD3-18F5-8F83CAA53904}"/>
              </a:ext>
            </a:extLst>
          </p:cNvPr>
          <p:cNvSpPr txBox="1"/>
          <p:nvPr/>
        </p:nvSpPr>
        <p:spPr>
          <a:xfrm>
            <a:off x="267954" y="185738"/>
            <a:ext cx="14879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Model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91AB9-274D-1D8A-1BBE-5E3D8508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0" y="1869518"/>
            <a:ext cx="3520516" cy="3683839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3524A3F-6742-23D6-5E7C-3D33DF14DCAD}"/>
              </a:ext>
            </a:extLst>
          </p:cNvPr>
          <p:cNvSpPr/>
          <p:nvPr/>
        </p:nvSpPr>
        <p:spPr>
          <a:xfrm>
            <a:off x="568000" y="1846368"/>
            <a:ext cx="3520516" cy="2204771"/>
          </a:xfrm>
          <a:prstGeom prst="frame">
            <a:avLst>
              <a:gd name="adj1" fmla="val 41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B8FF22-C78E-033F-BE39-5A5FF8E34F54}"/>
              </a:ext>
            </a:extLst>
          </p:cNvPr>
          <p:cNvCxnSpPr/>
          <p:nvPr/>
        </p:nvCxnSpPr>
        <p:spPr>
          <a:xfrm>
            <a:off x="4088516" y="2303361"/>
            <a:ext cx="59923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60E239-12CE-210E-6BAB-461EC6590796}"/>
              </a:ext>
            </a:extLst>
          </p:cNvPr>
          <p:cNvSpPr txBox="1"/>
          <p:nvPr/>
        </p:nvSpPr>
        <p:spPr>
          <a:xfrm>
            <a:off x="4771148" y="2103306"/>
            <a:ext cx="684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Batch Size </a:t>
            </a:r>
            <a:r>
              <a:rPr kumimoji="1" lang="ko-KR" altLang="en-US" sz="2000" b="1" dirty="0"/>
              <a:t>내에서 모델이 각 행에 대해 </a:t>
            </a:r>
            <a:r>
              <a:rPr kumimoji="1" lang="en-US" altLang="ko-KR" sz="2000" b="1" dirty="0"/>
              <a:t>Prediction</a:t>
            </a:r>
            <a:r>
              <a:rPr kumimoji="1" lang="ko-KR" altLang="en-US" sz="2000" b="1" dirty="0"/>
              <a:t> 값을 산출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70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BAB7B5-38A3-9AA8-FBD5-E61409801088}"/>
              </a:ext>
            </a:extLst>
          </p:cNvPr>
          <p:cNvSpPr txBox="1"/>
          <p:nvPr/>
        </p:nvSpPr>
        <p:spPr>
          <a:xfrm>
            <a:off x="1453272" y="1400175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Pretrain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0B96-2A0E-3F40-98C8-74E1405D9205}"/>
              </a:ext>
            </a:extLst>
          </p:cNvPr>
          <p:cNvSpPr txBox="1"/>
          <p:nvPr/>
        </p:nvSpPr>
        <p:spPr>
          <a:xfrm>
            <a:off x="9330301" y="1400175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Inference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611DA-24DB-FF75-8D5D-F9A8F6E86668}"/>
              </a:ext>
            </a:extLst>
          </p:cNvPr>
          <p:cNvSpPr txBox="1"/>
          <p:nvPr/>
        </p:nvSpPr>
        <p:spPr>
          <a:xfrm>
            <a:off x="5388290" y="1400175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Test</a:t>
            </a:r>
            <a:endParaRPr kumimoji="1" lang="ko-Kore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3D53C-CCC1-2C6B-544B-32D812201561}"/>
              </a:ext>
            </a:extLst>
          </p:cNvPr>
          <p:cNvSpPr/>
          <p:nvPr/>
        </p:nvSpPr>
        <p:spPr>
          <a:xfrm>
            <a:off x="871538" y="2286000"/>
            <a:ext cx="2243137" cy="1971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MovieLens</a:t>
            </a:r>
            <a:r>
              <a:rPr kumimoji="1" lang="en-US" altLang="ko-Kore-KR" dirty="0"/>
              <a:t> Train data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0A9C0-9DAE-CF06-DD24-E7AEB99BEF6D}"/>
              </a:ext>
            </a:extLst>
          </p:cNvPr>
          <p:cNvSpPr/>
          <p:nvPr/>
        </p:nvSpPr>
        <p:spPr>
          <a:xfrm>
            <a:off x="4548178" y="2285999"/>
            <a:ext cx="2243137" cy="300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Oliveyoung</a:t>
            </a:r>
            <a:r>
              <a:rPr kumimoji="1" lang="en-US" altLang="ko-Kore-KR" dirty="0"/>
              <a:t> data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DFFD1C-FB4F-00FC-C465-DE772FFC0BDC}"/>
              </a:ext>
            </a:extLst>
          </p:cNvPr>
          <p:cNvSpPr/>
          <p:nvPr/>
        </p:nvSpPr>
        <p:spPr>
          <a:xfrm>
            <a:off x="8744039" y="2285999"/>
            <a:ext cx="2243137" cy="300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Oliveyoung</a:t>
            </a:r>
            <a:r>
              <a:rPr kumimoji="1" lang="en-US" altLang="ko-Kore-KR" dirty="0"/>
              <a:t> data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E6F35D-C6A2-A553-F8C7-03533555118F}"/>
              </a:ext>
            </a:extLst>
          </p:cNvPr>
          <p:cNvSpPr/>
          <p:nvPr/>
        </p:nvSpPr>
        <p:spPr>
          <a:xfrm>
            <a:off x="871538" y="4471987"/>
            <a:ext cx="2243137" cy="81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MovieLens</a:t>
            </a:r>
            <a:r>
              <a:rPr kumimoji="1" lang="en-US" altLang="ko-Kore-KR" dirty="0"/>
              <a:t> Validation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5D71B-482F-44CA-8E62-22D091D595EB}"/>
              </a:ext>
            </a:extLst>
          </p:cNvPr>
          <p:cNvSpPr txBox="1"/>
          <p:nvPr/>
        </p:nvSpPr>
        <p:spPr>
          <a:xfrm>
            <a:off x="267954" y="185738"/>
            <a:ext cx="24609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</a:t>
            </a:r>
            <a:r>
              <a:rPr kumimoji="1" lang="ko-KR" altLang="en-US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5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Experiments</a:t>
            </a:r>
            <a:endParaRPr kumimoji="1" lang="ko-Kore-KR" altLang="en-US" sz="25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718E2CB-991A-4D7D-2448-0B704FDA7921}"/>
              </a:ext>
            </a:extLst>
          </p:cNvPr>
          <p:cNvCxnSpPr>
            <a:cxnSpLocks/>
          </p:cNvCxnSpPr>
          <p:nvPr/>
        </p:nvCxnSpPr>
        <p:spPr>
          <a:xfrm>
            <a:off x="1932972" y="5370653"/>
            <a:ext cx="0" cy="324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F0A099-751B-64D4-53AE-4F26B3D98650}"/>
              </a:ext>
            </a:extLst>
          </p:cNvPr>
          <p:cNvSpPr txBox="1"/>
          <p:nvPr/>
        </p:nvSpPr>
        <p:spPr>
          <a:xfrm>
            <a:off x="647955" y="5694743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kumimoji="1" lang="en-US" altLang="ko-Kore-KR" b="1" dirty="0"/>
              <a:t>40 epoch</a:t>
            </a:r>
            <a:r>
              <a:rPr kumimoji="1" lang="ko-KR" altLang="en-US" b="1" dirty="0"/>
              <a:t> 동안 </a:t>
            </a:r>
            <a:br>
              <a:rPr kumimoji="1" lang="en-US" altLang="ko-KR" b="1" dirty="0"/>
            </a:br>
            <a:r>
              <a:rPr kumimoji="1" lang="en-US" altLang="ko-KR" b="1" dirty="0"/>
              <a:t>loss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parameter update</a:t>
            </a:r>
            <a:endParaRPr kumimoji="1" lang="ko-Kore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7BC1A3-79F2-55FA-A256-0C499B8568B3}"/>
              </a:ext>
            </a:extLst>
          </p:cNvPr>
          <p:cNvCxnSpPr>
            <a:cxnSpLocks/>
          </p:cNvCxnSpPr>
          <p:nvPr/>
        </p:nvCxnSpPr>
        <p:spPr>
          <a:xfrm>
            <a:off x="3532208" y="3613230"/>
            <a:ext cx="57680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EA27C7-B4FF-403F-D4D6-B2AF9A7EB13D}"/>
              </a:ext>
            </a:extLst>
          </p:cNvPr>
          <p:cNvCxnSpPr>
            <a:cxnSpLocks/>
          </p:cNvCxnSpPr>
          <p:nvPr/>
        </p:nvCxnSpPr>
        <p:spPr>
          <a:xfrm>
            <a:off x="7018117" y="3649883"/>
            <a:ext cx="57680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88FA7C3-0FE0-39F0-F297-7ED8A68E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24" y="2286001"/>
            <a:ext cx="4178457" cy="30003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A1C40A-0C9D-86BA-AC6B-C63CAD2D3EAE}"/>
              </a:ext>
            </a:extLst>
          </p:cNvPr>
          <p:cNvCxnSpPr>
            <a:cxnSpLocks/>
          </p:cNvCxnSpPr>
          <p:nvPr/>
        </p:nvCxnSpPr>
        <p:spPr>
          <a:xfrm>
            <a:off x="9980016" y="5370653"/>
            <a:ext cx="0" cy="324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C55701-F239-6C9F-6639-38E7412A8ECD}"/>
              </a:ext>
            </a:extLst>
          </p:cNvPr>
          <p:cNvSpPr txBox="1"/>
          <p:nvPr/>
        </p:nvSpPr>
        <p:spPr>
          <a:xfrm>
            <a:off x="7701283" y="5717891"/>
            <a:ext cx="449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/>
              <a:t>- </a:t>
            </a:r>
            <a:r>
              <a:rPr kumimoji="1" lang="ko-KR" altLang="en-US" b="1" dirty="0"/>
              <a:t>행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전체 </a:t>
            </a:r>
            <a:r>
              <a:rPr kumimoji="1" lang="en-US" altLang="ko-KR" b="1" dirty="0"/>
              <a:t>user </a:t>
            </a:r>
            <a:r>
              <a:rPr kumimoji="1" lang="en-US" altLang="ko-KR" b="1" dirty="0" err="1"/>
              <a:t>nunique</a:t>
            </a:r>
            <a:r>
              <a:rPr kumimoji="1" lang="en-US" altLang="ko-KR" b="1" dirty="0"/>
              <a:t> * </a:t>
            </a:r>
            <a:r>
              <a:rPr kumimoji="1" lang="ko-KR" altLang="en-US" b="1" dirty="0"/>
              <a:t>전체 </a:t>
            </a:r>
            <a:r>
              <a:rPr kumimoji="1" lang="en-US" altLang="ko-KR" b="1" dirty="0"/>
              <a:t>item </a:t>
            </a:r>
            <a:r>
              <a:rPr kumimoji="1" lang="en-US" altLang="ko-KR" b="1" dirty="0" err="1"/>
              <a:t>nunique</a:t>
            </a:r>
            <a:endParaRPr kumimoji="1" lang="ko-Kore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40EBE-85D7-ED15-424A-E80B281AC5B7}"/>
              </a:ext>
            </a:extLst>
          </p:cNvPr>
          <p:cNvSpPr txBox="1"/>
          <p:nvPr/>
        </p:nvSpPr>
        <p:spPr>
          <a:xfrm>
            <a:off x="7648970" y="6126259"/>
            <a:ext cx="459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/>
              <a:t>- </a:t>
            </a:r>
            <a:r>
              <a:rPr kumimoji="1" lang="ko-KR" altLang="en-US" b="1" dirty="0"/>
              <a:t>각 </a:t>
            </a:r>
            <a:r>
              <a:rPr kumimoji="1" lang="en-US" altLang="ko-KR" b="1" dirty="0"/>
              <a:t>user</a:t>
            </a:r>
            <a:r>
              <a:rPr kumimoji="1" lang="ko-KR" altLang="en-US" b="1" dirty="0"/>
              <a:t>마다 전체 아이템들에 대해 </a:t>
            </a:r>
            <a:r>
              <a:rPr kumimoji="1" lang="en-US" altLang="ko-KR" b="1" dirty="0"/>
              <a:t>rating</a:t>
            </a:r>
            <a:r>
              <a:rPr kumimoji="1" lang="ko-KR" altLang="en-US" b="1" dirty="0"/>
              <a:t>을 </a:t>
            </a:r>
            <a:br>
              <a:rPr kumimoji="1" lang="en-US" altLang="ko-KR" b="1" dirty="0"/>
            </a:br>
            <a:r>
              <a:rPr kumimoji="1" lang="en-US" altLang="ko-KR" b="1" dirty="0"/>
              <a:t>predict</a:t>
            </a:r>
            <a:r>
              <a:rPr kumimoji="1" lang="ko-KR" altLang="en-US" b="1" dirty="0"/>
              <a:t>해야 </a:t>
            </a:r>
            <a:r>
              <a:rPr kumimoji="1" lang="en-US" altLang="ko-KR" b="1" dirty="0"/>
              <a:t>top k </a:t>
            </a:r>
            <a:r>
              <a:rPr kumimoji="1" lang="ko-KR" altLang="en-US" b="1" dirty="0"/>
              <a:t>개만큼 추천 가능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4E02B-8B5D-9BD7-282B-959B80233340}"/>
              </a:ext>
            </a:extLst>
          </p:cNvPr>
          <p:cNvSpPr txBox="1"/>
          <p:nvPr/>
        </p:nvSpPr>
        <p:spPr>
          <a:xfrm>
            <a:off x="1015973" y="6380111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NMF, MLP, GMF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80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195437"/>
            <a:ext cx="12190476" cy="661707"/>
            <a:chOff x="0" y="9293155"/>
            <a:chExt cx="18285714" cy="992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293155"/>
              <a:ext cx="18285714" cy="992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25614" y="999016"/>
            <a:ext cx="2696409" cy="834859"/>
            <a:chOff x="7120550" y="1869697"/>
            <a:chExt cx="4044613" cy="12522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0550" y="1869697"/>
              <a:ext cx="4044613" cy="12522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63039" y="1078091"/>
            <a:ext cx="2421556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67" b="1" kern="0" spc="-67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CONTENTS</a:t>
            </a:r>
            <a:endParaRPr lang="en-US" sz="2667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162800" y="1197674"/>
            <a:ext cx="76972" cy="76972"/>
            <a:chOff x="10327235" y="2185550"/>
            <a:chExt cx="115458" cy="115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7235" y="2185550"/>
              <a:ext cx="115458" cy="11545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003660" y="6360864"/>
            <a:ext cx="1009629" cy="330853"/>
            <a:chOff x="16505490" y="9541295"/>
            <a:chExt cx="1514443" cy="49628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05490" y="9541295"/>
              <a:ext cx="1514443" cy="49628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1230A2-6BE5-CEBA-9826-24825AB1F0E3}"/>
              </a:ext>
            </a:extLst>
          </p:cNvPr>
          <p:cNvSpPr/>
          <p:nvPr/>
        </p:nvSpPr>
        <p:spPr>
          <a:xfrm>
            <a:off x="1193315" y="2117405"/>
            <a:ext cx="4597885" cy="1644225"/>
          </a:xfrm>
          <a:prstGeom prst="rect">
            <a:avLst/>
          </a:prstGeom>
          <a:solidFill>
            <a:schemeClr val="bg1"/>
          </a:solidFill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67" b="1" dirty="0">
                <a:solidFill>
                  <a:srgbClr val="2E549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Introduction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F83CD-320A-E091-E064-5D007F929E7A}"/>
              </a:ext>
            </a:extLst>
          </p:cNvPr>
          <p:cNvSpPr/>
          <p:nvPr/>
        </p:nvSpPr>
        <p:spPr>
          <a:xfrm>
            <a:off x="1193315" y="4013038"/>
            <a:ext cx="4597885" cy="1644225"/>
          </a:xfrm>
          <a:prstGeom prst="rect">
            <a:avLst/>
          </a:prstGeom>
          <a:solidFill>
            <a:schemeClr val="bg1"/>
          </a:solidFill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67" b="1" dirty="0">
                <a:solidFill>
                  <a:srgbClr val="2E549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Experiment</a:t>
            </a:r>
          </a:p>
          <a:p>
            <a:pPr algn="ctr"/>
            <a:endParaRPr lang="en-US" altLang="ko-KR" sz="667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F9B1F-7B2E-C812-8317-499CDF0E4BB1}"/>
              </a:ext>
            </a:extLst>
          </p:cNvPr>
          <p:cNvSpPr/>
          <p:nvPr/>
        </p:nvSpPr>
        <p:spPr>
          <a:xfrm>
            <a:off x="6299200" y="2117405"/>
            <a:ext cx="4597885" cy="1644225"/>
          </a:xfrm>
          <a:prstGeom prst="rect">
            <a:avLst/>
          </a:prstGeom>
          <a:solidFill>
            <a:schemeClr val="bg1"/>
          </a:solidFill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67" b="1" dirty="0">
                <a:solidFill>
                  <a:srgbClr val="2E549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Model</a:t>
            </a:r>
            <a:endParaRPr lang="en-US" altLang="ko-KR" sz="667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1667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Content</a:t>
            </a:r>
          </a:p>
          <a:p>
            <a:pPr algn="ctr"/>
            <a:r>
              <a:rPr lang="en-US" altLang="ko-KR" sz="1667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NCF</a:t>
            </a:r>
            <a:br>
              <a:rPr lang="en-US" altLang="ko-KR" sz="1667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667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BERT4Rec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F166B-1267-4EC4-42FC-ED6F637B1CAF}"/>
              </a:ext>
            </a:extLst>
          </p:cNvPr>
          <p:cNvSpPr/>
          <p:nvPr/>
        </p:nvSpPr>
        <p:spPr>
          <a:xfrm>
            <a:off x="6299200" y="4013038"/>
            <a:ext cx="4597885" cy="1644225"/>
          </a:xfrm>
          <a:prstGeom prst="rect">
            <a:avLst/>
          </a:prstGeom>
          <a:solidFill>
            <a:schemeClr val="bg1"/>
          </a:solidFill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67" b="1">
                <a:solidFill>
                  <a:srgbClr val="2E5494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Conclusion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88DC43-9004-BDA2-0A0F-30A02CBDF7E5}"/>
              </a:ext>
            </a:extLst>
          </p:cNvPr>
          <p:cNvSpPr/>
          <p:nvPr/>
        </p:nvSpPr>
        <p:spPr>
          <a:xfrm>
            <a:off x="1016000" y="1956920"/>
            <a:ext cx="863600" cy="778250"/>
          </a:xfrm>
          <a:prstGeom prst="rect">
            <a:avLst/>
          </a:prstGeom>
          <a:solidFill>
            <a:srgbClr val="2E5494"/>
          </a:solidFill>
          <a:ln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lang="ko-KR" altLang="en-US" sz="300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4D626E-91D1-B603-2B67-B3124838AC90}"/>
              </a:ext>
            </a:extLst>
          </p:cNvPr>
          <p:cNvSpPr/>
          <p:nvPr/>
        </p:nvSpPr>
        <p:spPr>
          <a:xfrm>
            <a:off x="1016000" y="3869950"/>
            <a:ext cx="863600" cy="778250"/>
          </a:xfrm>
          <a:prstGeom prst="rect">
            <a:avLst/>
          </a:prstGeom>
          <a:solidFill>
            <a:srgbClr val="2E5494"/>
          </a:solidFill>
          <a:ln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03</a:t>
            </a:r>
            <a:endParaRPr lang="ko-KR" altLang="en-US" sz="300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79B35B-8017-F1A8-7F92-508CFFE5395A}"/>
              </a:ext>
            </a:extLst>
          </p:cNvPr>
          <p:cNvSpPr/>
          <p:nvPr/>
        </p:nvSpPr>
        <p:spPr>
          <a:xfrm>
            <a:off x="6096000" y="1956920"/>
            <a:ext cx="863600" cy="778250"/>
          </a:xfrm>
          <a:prstGeom prst="rect">
            <a:avLst/>
          </a:prstGeom>
          <a:solidFill>
            <a:srgbClr val="2E5494"/>
          </a:solidFill>
          <a:ln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lang="ko-KR" altLang="en-US" sz="300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092DD8-CB33-39E6-165E-1C1A495EEA4D}"/>
              </a:ext>
            </a:extLst>
          </p:cNvPr>
          <p:cNvSpPr/>
          <p:nvPr/>
        </p:nvSpPr>
        <p:spPr>
          <a:xfrm>
            <a:off x="6096000" y="3869950"/>
            <a:ext cx="863600" cy="778250"/>
          </a:xfrm>
          <a:prstGeom prst="rect">
            <a:avLst/>
          </a:prstGeom>
          <a:solidFill>
            <a:srgbClr val="2E5494"/>
          </a:solidFill>
          <a:ln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lang="ko-KR" altLang="en-US" sz="300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9860" y="855997"/>
            <a:ext cx="7515447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altLang="ko-KR" sz="3334" b="1" kern="0" spc="-200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Introduction</a:t>
            </a:r>
            <a:endParaRPr lang="en-US" sz="3334" b="1" dirty="0">
              <a:solidFill>
                <a:prstClr val="black"/>
              </a:solidFill>
              <a:latin typeface="Pretendard Medium" panose="02000503000000020004" pitchFamily="2" charset="-127"/>
              <a:ea typeface="Pretendard Medium" panose="02000503000000020004" pitchFamily="2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632" y="3038016"/>
            <a:ext cx="7515447" cy="348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1667" dirty="0">
                <a:solidFill>
                  <a:srgbClr val="FFFFFF"/>
                </a:solidFill>
                <a:latin typeface="NanumSquareRoundOTF Bold" pitchFamily="34" charset="0"/>
                <a:cs typeface="NanumSquareRoundOTF Bold" pitchFamily="34" charset="0"/>
              </a:rPr>
              <a:t>세 가지 대시보드로 서울시 교통 한눈에 보기!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01200" y="553980"/>
            <a:ext cx="436104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Neural Collaborative Filtering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773EC15-6A81-1141-2670-AFFA1D9450B6}"/>
              </a:ext>
            </a:extLst>
          </p:cNvPr>
          <p:cNvSpPr/>
          <p:nvPr/>
        </p:nvSpPr>
        <p:spPr>
          <a:xfrm>
            <a:off x="5863772" y="3131213"/>
            <a:ext cx="490087" cy="595573"/>
          </a:xfrm>
          <a:prstGeom prst="rightArrow">
            <a:avLst/>
          </a:prstGeom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7130B6-BA61-7FCE-D06D-F9CD46132702}"/>
              </a:ext>
            </a:extLst>
          </p:cNvPr>
          <p:cNvSpPr/>
          <p:nvPr/>
        </p:nvSpPr>
        <p:spPr>
          <a:xfrm>
            <a:off x="700514" y="2602809"/>
            <a:ext cx="4816983" cy="16523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3" name="그림 2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B8256B-91C6-F2F5-7C3E-4070B0FD8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2812641"/>
            <a:ext cx="4539003" cy="13627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96B9C2-5AAE-95E8-917A-6559861270BB}"/>
              </a:ext>
            </a:extLst>
          </p:cNvPr>
          <p:cNvSpPr txBox="1"/>
          <p:nvPr/>
        </p:nvSpPr>
        <p:spPr>
          <a:xfrm>
            <a:off x="1478495" y="2616290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</a:rPr>
              <a:t>올리브영 상품 추천 시스템 구축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20A403-117E-71A9-045D-FDE85DC90857}"/>
              </a:ext>
            </a:extLst>
          </p:cNvPr>
          <p:cNvSpPr/>
          <p:nvPr/>
        </p:nvSpPr>
        <p:spPr>
          <a:xfrm>
            <a:off x="6663646" y="2516435"/>
            <a:ext cx="4816983" cy="16523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30818B-3385-5563-1913-C2C69D540A93}"/>
              </a:ext>
            </a:extLst>
          </p:cNvPr>
          <p:cNvSpPr txBox="1"/>
          <p:nvPr/>
        </p:nvSpPr>
        <p:spPr>
          <a:xfrm>
            <a:off x="7335126" y="3022054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</a:rPr>
              <a:t>유저들에게 추천 상품을 제공하는</a:t>
            </a:r>
            <a:b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</a:rPr>
            </a:br>
            <a: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</a:rPr>
              <a:t>서비스를 구축하는 것이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B6CFA-DDFC-B065-AB92-0083A6BADA71}"/>
              </a:ext>
            </a:extLst>
          </p:cNvPr>
          <p:cNvSpPr txBox="1"/>
          <p:nvPr/>
        </p:nvSpPr>
        <p:spPr>
          <a:xfrm>
            <a:off x="7590004" y="4307822"/>
            <a:ext cx="3219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</a:rPr>
              <a:t>Content Based Filtering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</a:rPr>
              <a:t>NCF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Pretendard" panose="02000503000000020004" pitchFamily="2" charset="-127"/>
                <a:ea typeface="Pretendard" panose="02000503000000020004" pitchFamily="2" charset="-127"/>
              </a:rPr>
              <a:t>BERT4Rec</a:t>
            </a:r>
            <a:endParaRPr lang="ko-KR" altLang="en-US" sz="20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7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66F039D4-E4FB-4537-5268-86FC10A0C76E}"/>
              </a:ext>
            </a:extLst>
          </p:cNvPr>
          <p:cNvSpPr txBox="1"/>
          <p:nvPr/>
        </p:nvSpPr>
        <p:spPr>
          <a:xfrm>
            <a:off x="514911" y="411860"/>
            <a:ext cx="7515447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3334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Dataset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FE8D8E-AC0D-EC72-0AC2-323937E8E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1" y="2449381"/>
            <a:ext cx="7515447" cy="3359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73AD2-A30C-DCF5-4A00-55583A0B7B7F}"/>
              </a:ext>
            </a:extLst>
          </p:cNvPr>
          <p:cNvSpPr txBox="1"/>
          <p:nvPr/>
        </p:nvSpPr>
        <p:spPr>
          <a:xfrm>
            <a:off x="514911" y="1184426"/>
            <a:ext cx="6244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기존 데이터셋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올리브영 홈페이지를 크롤링한 데이터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1E682-5BCD-79B7-424E-CF2559A105CC}"/>
              </a:ext>
            </a:extLst>
          </p:cNvPr>
          <p:cNvSpPr txBox="1"/>
          <p:nvPr/>
        </p:nvSpPr>
        <p:spPr>
          <a:xfrm>
            <a:off x="514910" y="1751680"/>
            <a:ext cx="858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-</a:t>
            </a:r>
            <a:r>
              <a:rPr kumimoji="1" lang="ko-KR" altLang="en-US" sz="1600" b="1" dirty="0"/>
              <a:t> 상품명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유저명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평점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리뷰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제품 구매 방법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 나이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리뷰 업로드 날짜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탑 </a:t>
            </a:r>
            <a:r>
              <a:rPr kumimoji="1" lang="ko-KR" altLang="en-US" sz="1600" b="1" dirty="0" err="1"/>
              <a:t>리뷰어</a:t>
            </a:r>
            <a:r>
              <a:rPr kumimoji="1" lang="ko-KR" altLang="en-US" sz="1600" b="1" dirty="0"/>
              <a:t> 여부 등의 정보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072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DF87D810-D033-C86D-25BD-ADC2B2C5ECB5}"/>
              </a:ext>
            </a:extLst>
          </p:cNvPr>
          <p:cNvSpPr txBox="1"/>
          <p:nvPr/>
        </p:nvSpPr>
        <p:spPr>
          <a:xfrm>
            <a:off x="514911" y="411860"/>
            <a:ext cx="7515447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3334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Data Preprocessing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AF626-7222-3F6F-E9DB-8EF5156C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3" y="2423862"/>
            <a:ext cx="5353595" cy="249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01017-E207-BC4E-1B21-17F9FEFFA8AD}"/>
              </a:ext>
            </a:extLst>
          </p:cNvPr>
          <p:cNvSpPr txBox="1"/>
          <p:nvPr/>
        </p:nvSpPr>
        <p:spPr>
          <a:xfrm>
            <a:off x="388214" y="1750423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NCF, BERT4Rec</a:t>
            </a:r>
            <a:endParaRPr kumimoji="1" lang="ko-Kore-KR" altLang="en-US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26C71-26FF-7AD9-7A9E-2144252B2CCC}"/>
              </a:ext>
            </a:extLst>
          </p:cNvPr>
          <p:cNvSpPr txBox="1"/>
          <p:nvPr/>
        </p:nvSpPr>
        <p:spPr>
          <a:xfrm>
            <a:off x="388214" y="5332195"/>
            <a:ext cx="4814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en-US" altLang="ko-Kore-KR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userid</a:t>
            </a:r>
            <a:r>
              <a:rPr kumimoji="1" lang="en-US" altLang="ko-Kore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-US" altLang="ko-Kore-KR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itemid</a:t>
            </a:r>
            <a:r>
              <a:rPr kumimoji="1" lang="en-US" altLang="ko-Kore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rating, timestamp column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사용</a:t>
            </a:r>
            <a:endParaRPr kumimoji="1" lang="ko-Kore-KR" altLang="en-US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AE221-C2DD-D76B-375D-DE44DF926543}"/>
              </a:ext>
            </a:extLst>
          </p:cNvPr>
          <p:cNvSpPr txBox="1"/>
          <p:nvPr/>
        </p:nvSpPr>
        <p:spPr>
          <a:xfrm>
            <a:off x="388214" y="5865373"/>
            <a:ext cx="4859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user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당 </a:t>
            </a:r>
            <a:r>
              <a:rPr kumimoji="1"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item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kumimoji="1"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이상 구매한 경우의 데이터만 사용</a:t>
            </a:r>
            <a:endParaRPr kumimoji="1" lang="ko-Kore-KR" altLang="en-US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F7916-22E2-A090-1D8A-C58CBB70135B}"/>
              </a:ext>
            </a:extLst>
          </p:cNvPr>
          <p:cNvSpPr txBox="1"/>
          <p:nvPr/>
        </p:nvSpPr>
        <p:spPr>
          <a:xfrm>
            <a:off x="5943115" y="1750423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Content Based Filtering</a:t>
            </a:r>
            <a:endParaRPr kumimoji="1" lang="ko-Kore-KR" altLang="en-US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4581D3-3A75-A551-B4B0-8AD5E43A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15" y="2423862"/>
            <a:ext cx="6080571" cy="241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94FB75-5F0C-E0F0-DDD6-9F647B70FEA9}"/>
              </a:ext>
            </a:extLst>
          </p:cNvPr>
          <p:cNvSpPr txBox="1"/>
          <p:nvPr/>
        </p:nvSpPr>
        <p:spPr>
          <a:xfrm>
            <a:off x="5943115" y="5334204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en-US" altLang="ko-Kore-KR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KeyBERT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 </a:t>
            </a:r>
            <a:r>
              <a:rPr kumimoji="1"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키워드 수를 컬럼에 저장 </a:t>
            </a:r>
            <a:r>
              <a:rPr kumimoji="1"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en-US" altLang="ko-KR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kor_num</a:t>
            </a:r>
            <a:r>
              <a:rPr kumimoji="1"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ore-KR" altLang="en-US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F1254-8FA6-9886-5E21-44B021DA2A54}"/>
              </a:ext>
            </a:extLst>
          </p:cNvPr>
          <p:cNvSpPr txBox="1"/>
          <p:nvPr/>
        </p:nvSpPr>
        <p:spPr>
          <a:xfrm>
            <a:off x="5943115" y="5834480"/>
            <a:ext cx="266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리뷰의 </a:t>
            </a:r>
            <a:r>
              <a:rPr kumimoji="1"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불용어</a:t>
            </a:r>
            <a:r>
              <a:rPr kumimoji="1"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특수문자 제거</a:t>
            </a:r>
            <a:endParaRPr kumimoji="1" lang="ko-Kore-KR" altLang="en-US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58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6D15C852-4315-D54E-92B3-8427850BAA76}"/>
              </a:ext>
            </a:extLst>
          </p:cNvPr>
          <p:cNvSpPr txBox="1"/>
          <p:nvPr/>
        </p:nvSpPr>
        <p:spPr>
          <a:xfrm>
            <a:off x="3689185" y="2823578"/>
            <a:ext cx="7515447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3334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Content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28065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6D15C852-4315-D54E-92B3-8427850BAA76}"/>
              </a:ext>
            </a:extLst>
          </p:cNvPr>
          <p:cNvSpPr txBox="1"/>
          <p:nvPr/>
        </p:nvSpPr>
        <p:spPr>
          <a:xfrm>
            <a:off x="3336488" y="2823578"/>
            <a:ext cx="7515447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3334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Neural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08039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53E9FA-E4BA-A4AD-9BDF-40210DE7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52471"/>
            <a:ext cx="6983366" cy="414743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06C9E61-2929-C42C-2C35-081C42ADA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05" y="3429000"/>
            <a:ext cx="3328386" cy="676286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1CECA5EF-34AA-0693-D1B8-CBD98000821E}"/>
              </a:ext>
            </a:extLst>
          </p:cNvPr>
          <p:cNvSpPr txBox="1"/>
          <p:nvPr/>
        </p:nvSpPr>
        <p:spPr>
          <a:xfrm>
            <a:off x="376101" y="811869"/>
            <a:ext cx="84152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2600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1. Review : General Matrix Factorization</a:t>
            </a:r>
          </a:p>
        </p:txBody>
      </p:sp>
      <p:sp>
        <p:nvSpPr>
          <p:cNvPr id="6" name="오른쪽 대괄호[R] 5">
            <a:extLst>
              <a:ext uri="{FF2B5EF4-FFF2-40B4-BE49-F238E27FC236}">
                <a16:creationId xmlns:a16="http://schemas.microsoft.com/office/drawing/2014/main" id="{7AD8545F-C853-01DB-1006-8C4AA4396D5E}"/>
              </a:ext>
            </a:extLst>
          </p:cNvPr>
          <p:cNvSpPr/>
          <p:nvPr/>
        </p:nvSpPr>
        <p:spPr>
          <a:xfrm>
            <a:off x="6967581" y="4844140"/>
            <a:ext cx="391886" cy="812696"/>
          </a:xfrm>
          <a:prstGeom prst="rightBracket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6C58-9C91-AEBA-75F6-E75168C29654}"/>
              </a:ext>
            </a:extLst>
          </p:cNvPr>
          <p:cNvSpPr txBox="1"/>
          <p:nvPr/>
        </p:nvSpPr>
        <p:spPr>
          <a:xfrm>
            <a:off x="7788105" y="4971315"/>
            <a:ext cx="317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User embedding vector</a:t>
            </a:r>
            <a:r>
              <a:rPr kumimoji="1" lang="ko-KR" altLang="en-US" dirty="0"/>
              <a:t>와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Item embedding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내적</a:t>
            </a:r>
            <a:endParaRPr kumimoji="1" lang="ko-Kore-KR" altLang="en-US" dirty="0"/>
          </a:p>
        </p:txBody>
      </p:sp>
      <p:sp>
        <p:nvSpPr>
          <p:cNvPr id="8" name="오른쪽 대괄호[R] 7">
            <a:extLst>
              <a:ext uri="{FF2B5EF4-FFF2-40B4-BE49-F238E27FC236}">
                <a16:creationId xmlns:a16="http://schemas.microsoft.com/office/drawing/2014/main" id="{14930D12-8694-1627-F08C-9BFBF85F0C61}"/>
              </a:ext>
            </a:extLst>
          </p:cNvPr>
          <p:cNvSpPr/>
          <p:nvPr/>
        </p:nvSpPr>
        <p:spPr>
          <a:xfrm>
            <a:off x="7163524" y="2170341"/>
            <a:ext cx="391886" cy="979063"/>
          </a:xfrm>
          <a:prstGeom prst="rightBracket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535E3-0EF0-756D-E37D-DF99F396E740}"/>
              </a:ext>
            </a:extLst>
          </p:cNvPr>
          <p:cNvSpPr txBox="1"/>
          <p:nvPr/>
        </p:nvSpPr>
        <p:spPr>
          <a:xfrm>
            <a:off x="7788105" y="2336706"/>
            <a:ext cx="247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 </a:t>
            </a:r>
            <a:r>
              <a:rPr kumimoji="1" lang="en-US" altLang="ko-Kore-KR" dirty="0" err="1"/>
              <a:t>nn.Linear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차원으로 </a:t>
            </a:r>
            <a:r>
              <a:rPr kumimoji="1" lang="en-US" altLang="ko-KR" dirty="0"/>
              <a:t>Projection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39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1CECA5EF-34AA-0693-D1B8-CBD98000821E}"/>
              </a:ext>
            </a:extLst>
          </p:cNvPr>
          <p:cNvSpPr txBox="1"/>
          <p:nvPr/>
        </p:nvSpPr>
        <p:spPr>
          <a:xfrm>
            <a:off x="414150" y="604837"/>
            <a:ext cx="841520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>
              <a:defRPr/>
            </a:pPr>
            <a:r>
              <a:rPr lang="en-US" sz="2600" b="1" dirty="0">
                <a:solidFill>
                  <a:prstClr val="black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</a:rPr>
              <a:t>1. Review : Multi Layer Perceptron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36C58-9C91-AEBA-75F6-E75168C29654}"/>
              </a:ext>
            </a:extLst>
          </p:cNvPr>
          <p:cNvSpPr txBox="1"/>
          <p:nvPr/>
        </p:nvSpPr>
        <p:spPr>
          <a:xfrm>
            <a:off x="5917253" y="5114389"/>
            <a:ext cx="333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 User embedding vector</a:t>
            </a:r>
            <a:r>
              <a:rPr kumimoji="1" lang="ko-KR" altLang="en-US" dirty="0"/>
              <a:t>와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Item embedding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concat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535E3-0EF0-756D-E37D-DF99F396E740}"/>
              </a:ext>
            </a:extLst>
          </p:cNvPr>
          <p:cNvSpPr txBox="1"/>
          <p:nvPr/>
        </p:nvSpPr>
        <p:spPr>
          <a:xfrm>
            <a:off x="5812750" y="2478686"/>
            <a:ext cx="424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 </a:t>
            </a:r>
            <a:r>
              <a:rPr kumimoji="1" lang="en-US" altLang="ko-Kore-KR" dirty="0" err="1"/>
              <a:t>nn.Linear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거친 뒤 </a:t>
            </a:r>
            <a:r>
              <a:rPr kumimoji="1" lang="en-US" altLang="ko-KR" dirty="0" err="1"/>
              <a:t>ReLu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거침으로서</a:t>
            </a:r>
            <a:br>
              <a:rPr kumimoji="1" lang="en-US" altLang="ko-KR" dirty="0"/>
            </a:br>
            <a:r>
              <a:rPr kumimoji="1" lang="ko-KR" altLang="en-US" dirty="0"/>
              <a:t>비선형성을 더해주는 모습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D0103-2BD5-B53B-00A9-3F2D8ABA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5" y="4350544"/>
            <a:ext cx="5078809" cy="1825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CBBF90-ABB8-0EE4-6CAD-35E39C27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05" y="1353082"/>
            <a:ext cx="5078809" cy="2752204"/>
          </a:xfrm>
          <a:prstGeom prst="rect">
            <a:avLst/>
          </a:prstGeom>
        </p:spPr>
      </p:pic>
      <p:pic>
        <p:nvPicPr>
          <p:cNvPr id="11" name="그림 10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6E286681-CDA5-3399-49E6-28D180615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3684"/>
            <a:ext cx="2460171" cy="1665346"/>
          </a:xfrm>
          <a:prstGeom prst="rect">
            <a:avLst/>
          </a:prstGeom>
        </p:spPr>
      </p:pic>
      <p:sp>
        <p:nvSpPr>
          <p:cNvPr id="6" name="오른쪽 대괄호[R] 5">
            <a:extLst>
              <a:ext uri="{FF2B5EF4-FFF2-40B4-BE49-F238E27FC236}">
                <a16:creationId xmlns:a16="http://schemas.microsoft.com/office/drawing/2014/main" id="{7AD8545F-C853-01DB-1006-8C4AA4396D5E}"/>
              </a:ext>
            </a:extLst>
          </p:cNvPr>
          <p:cNvSpPr/>
          <p:nvPr/>
        </p:nvSpPr>
        <p:spPr>
          <a:xfrm>
            <a:off x="5298849" y="4945723"/>
            <a:ext cx="391886" cy="814997"/>
          </a:xfrm>
          <a:prstGeom prst="rightBracket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오른쪽 대괄호[R] 7">
            <a:extLst>
              <a:ext uri="{FF2B5EF4-FFF2-40B4-BE49-F238E27FC236}">
                <a16:creationId xmlns:a16="http://schemas.microsoft.com/office/drawing/2014/main" id="{14930D12-8694-1627-F08C-9BFBF85F0C61}"/>
              </a:ext>
            </a:extLst>
          </p:cNvPr>
          <p:cNvSpPr/>
          <p:nvPr/>
        </p:nvSpPr>
        <p:spPr>
          <a:xfrm>
            <a:off x="5298849" y="2334405"/>
            <a:ext cx="391886" cy="979063"/>
          </a:xfrm>
          <a:prstGeom prst="rightBracket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298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1317</Words>
  <Application>Microsoft Macintosh PowerPoint</Application>
  <PresentationFormat>와이드스크린</PresentationFormat>
  <Paragraphs>136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-apple-system</vt:lpstr>
      <vt:lpstr>NanumSquareRoundOTF Bold</vt:lpstr>
      <vt:lpstr>Arial</vt:lpstr>
      <vt:lpstr>Calibri</vt:lpstr>
      <vt:lpstr>Calibri Light</vt:lpstr>
      <vt:lpstr>Pretendard</vt:lpstr>
      <vt:lpstr>Pretendard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이준희</dc:creator>
  <cp:lastModifiedBy>이준희</cp:lastModifiedBy>
  <cp:revision>25</cp:revision>
  <dcterms:created xsi:type="dcterms:W3CDTF">2023-06-05T00:06:29Z</dcterms:created>
  <dcterms:modified xsi:type="dcterms:W3CDTF">2023-06-05T12:59:27Z</dcterms:modified>
</cp:coreProperties>
</file>