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[GAYATHIRI.V (EXCEL).xlsx]Sheet2!PivotTable1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varyColors val="0"/>
        <c:ser>
          <c:idx val="0"/>
          <c:order val="0"/>
          <c:tx>
            <c:strRef>
              <c:f>Sheet2!$B$1</c:f>
              <c:strCache>
                <c:ptCount val="1"/>
                <c:pt idx="0">
                  <c:v>Count of Performance Score</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Sheet2!$B$2:$B$62</c:f>
              <c:numCache>
                <c:formatCode>General</c:formatCode>
                <c:ptCount val="3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numCache>
            </c:numRef>
          </c:val>
        </c:ser>
        <c:ser>
          <c:idx val="1"/>
          <c:order val="1"/>
          <c:tx>
            <c:strRef>
              <c:f>Sheet2!$C$1</c:f>
              <c:strCache>
                <c:ptCount val="1"/>
                <c:pt idx="0">
                  <c:v>Sum of Current Employee Rating</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Sheet2!$C$2:$C$62</c:f>
              <c:numCache>
                <c:formatCode>General</c:formatCode>
                <c:ptCount val="30"/>
                <c:pt idx="0">
                  <c:v>4</c:v>
                </c:pt>
                <c:pt idx="1">
                  <c:v>3</c:v>
                </c:pt>
                <c:pt idx="2">
                  <c:v>4</c:v>
                </c:pt>
                <c:pt idx="3">
                  <c:v>2</c:v>
                </c:pt>
                <c:pt idx="4">
                  <c:v>5</c:v>
                </c:pt>
                <c:pt idx="5">
                  <c:v>3</c:v>
                </c:pt>
                <c:pt idx="6">
                  <c:v>4</c:v>
                </c:pt>
                <c:pt idx="7">
                  <c:v>2</c:v>
                </c:pt>
                <c:pt idx="8">
                  <c:v>3</c:v>
                </c:pt>
                <c:pt idx="9">
                  <c:v>5</c:v>
                </c:pt>
                <c:pt idx="10">
                  <c:v>5</c:v>
                </c:pt>
                <c:pt idx="11">
                  <c:v>3</c:v>
                </c:pt>
                <c:pt idx="12">
                  <c:v>3</c:v>
                </c:pt>
                <c:pt idx="13">
                  <c:v>5</c:v>
                </c:pt>
                <c:pt idx="14">
                  <c:v>4</c:v>
                </c:pt>
                <c:pt idx="15">
                  <c:v>2</c:v>
                </c:pt>
                <c:pt idx="16">
                  <c:v>5</c:v>
                </c:pt>
                <c:pt idx="17">
                  <c:v>3</c:v>
                </c:pt>
                <c:pt idx="18">
                  <c:v>4</c:v>
                </c:pt>
                <c:pt idx="19">
                  <c:v>2</c:v>
                </c:pt>
                <c:pt idx="20">
                  <c:v>3</c:v>
                </c:pt>
                <c:pt idx="21">
                  <c:v>4</c:v>
                </c:pt>
                <c:pt idx="22">
                  <c:v>5</c:v>
                </c:pt>
                <c:pt idx="23">
                  <c:v>2</c:v>
                </c:pt>
                <c:pt idx="24">
                  <c:v>4</c:v>
                </c:pt>
                <c:pt idx="25">
                  <c:v>2</c:v>
                </c:pt>
                <c:pt idx="26">
                  <c:v>4</c:v>
                </c:pt>
                <c:pt idx="27">
                  <c:v>4</c:v>
                </c:pt>
                <c:pt idx="28">
                  <c:v>4</c:v>
                </c:pt>
                <c:pt idx="29">
                  <c:v>3</c:v>
                </c:pt>
              </c:numCache>
            </c:numRef>
          </c:val>
        </c:ser>
        <c:dLbls>
          <c:showLegendKey val="0"/>
          <c:showVal val="0"/>
          <c:showCatName val="0"/>
          <c:showSerName val="0"/>
          <c:showPercent val="0"/>
          <c:showBubbleSize val="0"/>
        </c:dLbls>
        <c:gapWidth val="150"/>
        <c:axId val="155519616"/>
        <c:axId val="155521408"/>
      </c:barChart>
      <c:catAx>
        <c:axId val="155519616"/>
        <c:scaling>
          <c:orientation val="minMax"/>
        </c:scaling>
        <c:delete val="0"/>
        <c:axPos val="b"/>
        <c:majorTickMark val="out"/>
        <c:minorTickMark val="none"/>
        <c:tickLblPos val="nextTo"/>
        <c:crossAx val="155521408"/>
        <c:crosses val="autoZero"/>
        <c:auto val="1"/>
        <c:lblAlgn val="ctr"/>
        <c:lblOffset val="100"/>
        <c:noMultiLvlLbl val="0"/>
      </c:catAx>
      <c:valAx>
        <c:axId val="155521408"/>
        <c:scaling>
          <c:orientation val="minMax"/>
        </c:scaling>
        <c:delete val="0"/>
        <c:axPos val="l"/>
        <c:majorGridlines/>
        <c:numFmt formatCode="General" sourceLinked="1"/>
        <c:majorTickMark val="out"/>
        <c:minorTickMark val="none"/>
        <c:tickLblPos val="nextTo"/>
        <c:crossAx val="155519616"/>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10747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728664" y="189069"/>
            <a:ext cx="106299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i="0" lang="en-US">
                <a:solidFill>
                  <a:srgbClr val="0F0F0F"/>
                </a:solidFill>
                <a:latin typeface="Times New Roman"/>
                <a:ea typeface="Times New Roman"/>
                <a:cs typeface="Times New Roman"/>
                <a:sym typeface="Times New Roman"/>
              </a:rPr>
              <a:t>Creating an Employee Performance </a:t>
            </a:r>
            <a:br>
              <a:rPr i="0" lang="en-US">
                <a:solidFill>
                  <a:srgbClr val="0F0F0F"/>
                </a:solidFill>
                <a:latin typeface="Roboto"/>
                <a:ea typeface="Roboto"/>
                <a:cs typeface="Roboto"/>
                <a:sym typeface="Roboto"/>
              </a:rPr>
            </a:br>
            <a:r>
              <a:rPr i="0" lang="en-US">
                <a:solidFill>
                  <a:srgbClr val="0F0F0F"/>
                </a:solidFill>
                <a:latin typeface="Roboto"/>
                <a:ea typeface="Roboto"/>
                <a:cs typeface="Roboto"/>
                <a:sym typeface="Roboto"/>
              </a:rPr>
              <a:t>        </a:t>
            </a:r>
            <a:r>
              <a:rPr lang="en-US">
                <a:solidFill>
                  <a:srgbClr val="0F0F0F"/>
                </a:solidFill>
                <a:latin typeface="Roboto"/>
                <a:ea typeface="Roboto"/>
                <a:cs typeface="Roboto"/>
                <a:sym typeface="Roboto"/>
              </a:rPr>
              <a:t>Scorecard in Excel</a:t>
            </a: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MOHAMMED IJJAS.A</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 312204303</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NM ID                  : 54E99F89C2AF55491374409BEAE7AE7B</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 B.COM (General)</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 ANNAI VIOLET ARTS AND SCIENCE COLLEGE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371600"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1143000" y="1371600"/>
            <a:ext cx="80010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 Define Objectives and Metrics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Identify what you want to measure and achieve with the scorecard.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Performance Objectives</a:t>
            </a:r>
            <a:r>
              <a:rPr kumimoji="0" lang="en-US" sz="1800" b="0" i="0" u="none" strike="noStrike" cap="none" normalizeH="0" baseline="0" dirty="0" smtClean="0">
                <a:ln>
                  <a:noFill/>
                </a:ln>
                <a:solidFill>
                  <a:schemeClr val="tx1"/>
                </a:solidFill>
                <a:effectLst/>
                <a:latin typeface="Arial" pitchFamily="34" charset="0"/>
                <a:cs typeface="Arial" pitchFamily="34" charset="0"/>
              </a:rPr>
              <a:t>: Determine key performance areas (KPAs) such as productivity, quality of work, teamwork, and attendance.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Metrics</a:t>
            </a:r>
            <a:r>
              <a:rPr kumimoji="0" lang="en-US" sz="1800" b="0" i="0" u="none" strike="noStrike" cap="none" normalizeH="0" baseline="0" dirty="0" smtClean="0">
                <a:ln>
                  <a:noFill/>
                </a:ln>
                <a:solidFill>
                  <a:schemeClr val="tx1"/>
                </a:solidFill>
                <a:effectLst/>
                <a:latin typeface="Arial" pitchFamily="34" charset="0"/>
                <a:cs typeface="Arial" pitchFamily="34" charset="0"/>
              </a:rPr>
              <a:t>: Establish specific, measurable metrics for each KPA (e.g., project completion rate, error rates, peer reviews).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2. Design the Scorecard Layout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Create a clear, organized layout that displays performance data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Header Section</a:t>
            </a:r>
            <a:r>
              <a:rPr kumimoji="0" lang="en-US" sz="1800" b="0" i="0" u="none" strike="noStrike" cap="none" normalizeH="0" baseline="0" dirty="0" smtClean="0">
                <a:ln>
                  <a:noFill/>
                </a:ln>
                <a:solidFill>
                  <a:schemeClr val="tx1"/>
                </a:solidFill>
                <a:effectLst/>
                <a:latin typeface="Arial" pitchFamily="34" charset="0"/>
                <a:cs typeface="Arial" pitchFamily="34" charset="0"/>
              </a:rPr>
              <a:t>: Include employee information such as name, department, job title, and review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Metrics Table</a:t>
            </a:r>
            <a:r>
              <a:rPr kumimoji="0" lang="en-US" sz="1800" b="0" i="0" u="none" strike="noStrike" cap="none" normalizeH="0" baseline="0" dirty="0" smtClean="0">
                <a:ln>
                  <a:noFill/>
                </a:ln>
                <a:solidFill>
                  <a:schemeClr val="tx1"/>
                </a:solidFill>
                <a:effectLst/>
                <a:latin typeface="Arial" pitchFamily="34" charset="0"/>
                <a:cs typeface="Arial" pitchFamily="34" charset="0"/>
              </a:rPr>
              <a:t>: Create a table with columns for each performance metric. Include rows for each employee.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Columns</a:t>
            </a:r>
            <a:r>
              <a:rPr kumimoji="0" lang="en-US" sz="1800" b="0" i="0" u="none" strike="noStrike" cap="none" normalizeH="0" baseline="0" dirty="0" smtClean="0">
                <a:ln>
                  <a:noFill/>
                </a:ln>
                <a:solidFill>
                  <a:schemeClr val="tx1"/>
                </a:solidFill>
                <a:effectLst/>
                <a:latin typeface="Arial" pitchFamily="34" charset="0"/>
                <a:cs typeface="Arial" pitchFamily="34" charset="0"/>
              </a:rPr>
              <a:t>: Metric, Weight (importance of each metric), Target (expected performance), Actual (employee’s performance), Score (calculated score), Comments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a:spLocks noChangeArrowheads="1"/>
          </p:cNvSpPr>
          <p:nvPr/>
        </p:nvSpPr>
        <p:spPr bwMode="auto">
          <a:xfrm>
            <a:off x="824901" y="1371600"/>
            <a:ext cx="9053166"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 Enhanced Performance Tracking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To systematically track and evaluate employee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Clear Metrics</a:t>
            </a:r>
            <a:r>
              <a:rPr kumimoji="0" lang="en-US" sz="1800" b="0" i="0" u="none" strike="noStrike" cap="none" normalizeH="0" baseline="0" dirty="0" smtClean="0">
                <a:ln>
                  <a:noFill/>
                </a:ln>
                <a:solidFill>
                  <a:schemeClr val="tx1"/>
                </a:solidFill>
                <a:effectLst/>
                <a:latin typeface="Arial" pitchFamily="34" charset="0"/>
                <a:cs typeface="Arial" pitchFamily="34" charset="0"/>
              </a:rPr>
              <a:t>: Employees are evaluated against specific, measurable metrics. This leads to a clearer understanding of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Data Integration</a:t>
            </a:r>
            <a:r>
              <a:rPr kumimoji="0" lang="en-US" sz="1800" b="0" i="0" u="none" strike="noStrike" cap="none" normalizeH="0" baseline="0" dirty="0" smtClean="0">
                <a:ln>
                  <a:noFill/>
                </a:ln>
                <a:solidFill>
                  <a:schemeClr val="tx1"/>
                </a:solidFill>
                <a:effectLst/>
                <a:latin typeface="Arial" pitchFamily="34" charset="0"/>
                <a:cs typeface="Arial" pitchFamily="34" charset="0"/>
              </a:rPr>
              <a:t>: Consolidation of performance data into one scorecard makes it easier to track progress over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2. Improved Decision-Making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To use data-driven insights for informed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Performance Insights</a:t>
            </a:r>
            <a:r>
              <a:rPr kumimoji="0" lang="en-US" sz="1800" b="0" i="0" u="none" strike="noStrike" cap="none" normalizeH="0" baseline="0" dirty="0" smtClean="0">
                <a:ln>
                  <a:noFill/>
                </a:ln>
                <a:solidFill>
                  <a:schemeClr val="tx1"/>
                </a:solidFill>
                <a:effectLst/>
                <a:latin typeface="Arial" pitchFamily="34" charset="0"/>
                <a:cs typeface="Arial" pitchFamily="34" charset="0"/>
              </a:rPr>
              <a:t>: Identify high performers and areas needing improvement. This allows for targeted interventions, such as additional training or rewards.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Trend Analysis</a:t>
            </a:r>
            <a:r>
              <a:rPr kumimoji="0" lang="en-US" sz="1800" b="0" i="0" u="none" strike="noStrike" cap="none" normalizeH="0" baseline="0" dirty="0" smtClean="0">
                <a:ln>
                  <a:noFill/>
                </a:ln>
                <a:solidFill>
                  <a:schemeClr val="tx1"/>
                </a:solidFill>
                <a:effectLst/>
                <a:latin typeface="Arial" pitchFamily="34" charset="0"/>
                <a:cs typeface="Arial" pitchFamily="34" charset="0"/>
              </a:rPr>
              <a:t>: Analyze performance trends to make strategic decisions about promotions, raises, and team restructuring.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3. Increased Employee Engagement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To boost morale and motivation through transparent performance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Transparent Criteria</a:t>
            </a:r>
            <a:r>
              <a:rPr kumimoji="0" lang="en-US" sz="1800" b="0" i="0" u="none" strike="noStrike" cap="none" normalizeH="0" baseline="0" dirty="0" smtClean="0">
                <a:ln>
                  <a:noFill/>
                </a:ln>
                <a:solidFill>
                  <a:schemeClr val="tx1"/>
                </a:solidFill>
                <a:effectLst/>
                <a:latin typeface="Arial" pitchFamily="34" charset="0"/>
                <a:cs typeface="Arial" pitchFamily="34" charset="0"/>
              </a:rPr>
              <a:t>: Employees understand how their performance is being measured, which can enhance motivation and accountability.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Feedback Loop</a:t>
            </a:r>
            <a:r>
              <a:rPr kumimoji="0" lang="en-US" sz="1800" b="0" i="0" u="none" strike="noStrike" cap="none" normalizeH="0" baseline="0" dirty="0" smtClean="0">
                <a:ln>
                  <a:noFill/>
                </a:ln>
                <a:solidFill>
                  <a:schemeClr val="tx1"/>
                </a:solidFill>
                <a:effectLst/>
                <a:latin typeface="Arial" pitchFamily="34" charset="0"/>
                <a:cs typeface="Arial" pitchFamily="34" charset="0"/>
              </a:rPr>
              <a:t>: Regular updates and feedback help employees stay focused on their goals and development areas.</a:t>
            </a:r>
          </a:p>
        </p:txBody>
      </p:sp>
      <p:sp>
        <p:nvSpPr>
          <p:cNvPr id="8" name="Control 2"/>
          <p:cNvSpPr>
            <a:spLocks noChangeArrowheads="1" noChangeShapeType="1"/>
          </p:cNvSpPr>
          <p:nvPr/>
        </p:nvSpPr>
        <p:spPr bwMode="auto">
          <a:xfrm>
            <a:off x="0" y="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396658" y="1066800"/>
            <a:ext cx="11201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**1. </a:t>
            </a:r>
            <a:r>
              <a:rPr kumimoji="0" lang="en-US" sz="1800" b="1" i="0" u="none" strike="noStrike" cap="none" normalizeH="0" baseline="0" dirty="0" smtClean="0">
                <a:ln>
                  <a:noFill/>
                </a:ln>
                <a:solidFill>
                  <a:schemeClr val="tx1"/>
                </a:solidFill>
                <a:effectLst/>
                <a:latin typeface="Arial" pitchFamily="34" charset="0"/>
                <a:cs typeface="Arial" pitchFamily="34" charset="0"/>
              </a:rPr>
              <a:t>Customizable and Flexible</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Tailored Design</a:t>
            </a:r>
            <a:r>
              <a:rPr kumimoji="0" lang="en-US" sz="1800" b="0" i="0" u="none" strike="noStrike" cap="none" normalizeH="0" baseline="0" dirty="0" smtClean="0">
                <a:ln>
                  <a:noFill/>
                </a:ln>
                <a:solidFill>
                  <a:schemeClr val="tx1"/>
                </a:solidFill>
                <a:effectLst/>
                <a:latin typeface="Arial" pitchFamily="34" charset="0"/>
                <a:cs typeface="Arial" pitchFamily="34" charset="0"/>
              </a:rPr>
              <a:t>: The ability to customize the scorecard to fit specific organizational needs ensures that it aligns with unique performance metrics and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Scalable Solution</a:t>
            </a:r>
            <a:r>
              <a:rPr kumimoji="0" lang="en-US" sz="1800" b="0" i="0" u="none" strike="noStrike" cap="none" normalizeH="0" baseline="0" dirty="0" smtClean="0">
                <a:ln>
                  <a:noFill/>
                </a:ln>
                <a:solidFill>
                  <a:schemeClr val="tx1"/>
                </a:solidFill>
                <a:effectLst/>
                <a:latin typeface="Arial" pitchFamily="34" charset="0"/>
                <a:cs typeface="Arial" pitchFamily="34" charset="0"/>
              </a:rPr>
              <a:t>: It can easily scale with organizational growth, adapting to changes in team size or performance criteria.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**2. </a:t>
            </a:r>
            <a:r>
              <a:rPr kumimoji="0" lang="en-US" sz="1800" b="1" i="0" u="none" strike="noStrike" cap="none" normalizeH="0" baseline="0" dirty="0" smtClean="0">
                <a:ln>
                  <a:noFill/>
                </a:ln>
                <a:solidFill>
                  <a:schemeClr val="tx1"/>
                </a:solidFill>
                <a:effectLst/>
                <a:latin typeface="Arial" pitchFamily="34" charset="0"/>
                <a:cs typeface="Arial" pitchFamily="34" charset="0"/>
              </a:rPr>
              <a:t>Cost-Effective</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Leverages Existing Resources</a:t>
            </a:r>
            <a:r>
              <a:rPr kumimoji="0" lang="en-US" sz="1800" b="0" i="0" u="none" strike="noStrike" cap="none" normalizeH="0" baseline="0" dirty="0" smtClean="0">
                <a:ln>
                  <a:noFill/>
                </a:ln>
                <a:solidFill>
                  <a:schemeClr val="tx1"/>
                </a:solidFill>
                <a:effectLst/>
                <a:latin typeface="Arial" pitchFamily="34" charset="0"/>
                <a:cs typeface="Arial" pitchFamily="34" charset="0"/>
              </a:rPr>
              <a:t>: Utilizing Excel minimizes additional costs associated with specialized performance management software, making it a budget-friendly choice.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Resource Efficiency</a:t>
            </a:r>
            <a:r>
              <a:rPr kumimoji="0" lang="en-US" sz="1800" b="0" i="0" u="none" strike="noStrike" cap="none" normalizeH="0" baseline="0" dirty="0" smtClean="0">
                <a:ln>
                  <a:noFill/>
                </a:ln>
                <a:solidFill>
                  <a:schemeClr val="tx1"/>
                </a:solidFill>
                <a:effectLst/>
                <a:latin typeface="Arial" pitchFamily="34" charset="0"/>
                <a:cs typeface="Arial" pitchFamily="34" charset="0"/>
              </a:rPr>
              <a:t>: Efficiently manages performance data without requiring significant additional resources.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**3. </a:t>
            </a:r>
            <a:r>
              <a:rPr kumimoji="0" lang="en-US" sz="1800" b="1" i="0" u="none" strike="noStrike" cap="none" normalizeH="0" baseline="0" dirty="0" smtClean="0">
                <a:ln>
                  <a:noFill/>
                </a:ln>
                <a:solidFill>
                  <a:schemeClr val="tx1"/>
                </a:solidFill>
                <a:effectLst/>
                <a:latin typeface="Arial" pitchFamily="34" charset="0"/>
                <a:cs typeface="Arial" pitchFamily="34" charset="0"/>
              </a:rPr>
              <a:t>Enhanced Performance Tracking</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Clear Metrics</a:t>
            </a:r>
            <a:r>
              <a:rPr kumimoji="0" lang="en-US" sz="1800" b="0" i="0" u="none" strike="noStrike" cap="none" normalizeH="0" baseline="0" dirty="0" smtClean="0">
                <a:ln>
                  <a:noFill/>
                </a:ln>
                <a:solidFill>
                  <a:schemeClr val="tx1"/>
                </a:solidFill>
                <a:effectLst/>
                <a:latin typeface="Arial" pitchFamily="34" charset="0"/>
                <a:cs typeface="Arial" pitchFamily="34" charset="0"/>
              </a:rPr>
              <a:t>: Provides a structured and transparent way to measure and track employee performance against well-defined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Comprehensive Data Integration</a:t>
            </a:r>
            <a:r>
              <a:rPr kumimoji="0" lang="en-US" sz="1800" b="0" i="0" u="none" strike="noStrike" cap="none" normalizeH="0" baseline="0" dirty="0" smtClean="0">
                <a:ln>
                  <a:noFill/>
                </a:ln>
                <a:solidFill>
                  <a:schemeClr val="tx1"/>
                </a:solidFill>
                <a:effectLst/>
                <a:latin typeface="Arial" pitchFamily="34" charset="0"/>
                <a:cs typeface="Arial" pitchFamily="34" charset="0"/>
              </a:rPr>
              <a:t>: Consolidates performance data in one place, simplifying tracking and reporting.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**4. </a:t>
            </a:r>
            <a:r>
              <a:rPr kumimoji="0" lang="en-US" sz="1800" b="1" i="0" u="none" strike="noStrike" cap="none" normalizeH="0" baseline="0" dirty="0" smtClean="0">
                <a:ln>
                  <a:noFill/>
                </a:ln>
                <a:solidFill>
                  <a:schemeClr val="tx1"/>
                </a:solidFill>
                <a:effectLst/>
                <a:latin typeface="Arial" pitchFamily="34" charset="0"/>
                <a:cs typeface="Arial" pitchFamily="34" charset="0"/>
              </a:rPr>
              <a:t>Improved Decision-Making and Accountability</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Data-Driven Insights</a:t>
            </a:r>
            <a:r>
              <a:rPr kumimoji="0" lang="en-US" sz="1800" b="0" i="0" u="none" strike="noStrike" cap="none" normalizeH="0" baseline="0" dirty="0" smtClean="0">
                <a:ln>
                  <a:noFill/>
                </a:ln>
                <a:solidFill>
                  <a:schemeClr val="tx1"/>
                </a:solidFill>
                <a:effectLst/>
                <a:latin typeface="Arial" pitchFamily="34" charset="0"/>
                <a:cs typeface="Arial" pitchFamily="34" charset="0"/>
              </a:rPr>
              <a:t>: Facilitates informed decision-making by offering detailed performance analysis and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Objective Evaluation</a:t>
            </a:r>
            <a:r>
              <a:rPr kumimoji="0" lang="en-US" sz="1800" b="0" i="0" u="none" strike="noStrike" cap="none" normalizeH="0" baseline="0" dirty="0" smtClean="0">
                <a:ln>
                  <a:noFill/>
                </a:ln>
                <a:solidFill>
                  <a:schemeClr val="tx1"/>
                </a:solidFill>
                <a:effectLst/>
                <a:latin typeface="Arial" pitchFamily="34" charset="0"/>
                <a:cs typeface="Arial" pitchFamily="34" charset="0"/>
              </a:rPr>
              <a:t>: Reduces subjectivity in performance reviews, fostering a fair and transparent evaluation process.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57486" y="1891182"/>
            <a:ext cx="7477127" cy="3785652"/>
          </a:xfrm>
          <a:prstGeom prst="rect">
            <a:avLst/>
          </a:prstGeom>
        </p:spPr>
        <p:txBody>
          <a:bodyPr wrap="square">
            <a:spAutoFit/>
          </a:bodyPr>
          <a:lstStyle/>
          <a:p>
            <a:r>
              <a:rPr lang="en-US" sz="2400" dirty="0"/>
              <a:t>The employee scorecard was invented in the 1990s to solve a problem that most businesses struggle with – keeping employees engaged, motivated, happy, and productive in alignment with the company’s goals and mission and having a tangible way to measure employees’ progress. Many organizations report that using tailored employee scorecards has helped employees understand their role in meeting business goals and how they’re performing, as well as boosted performance rates and lowered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990600" y="1715538"/>
            <a:ext cx="7829550" cy="5170646"/>
          </a:xfrm>
          <a:prstGeom prst="rect">
            <a:avLst/>
          </a:prstGeom>
        </p:spPr>
        <p:txBody>
          <a:bodyPr wrap="square">
            <a:spAutoFit/>
          </a:bodyPr>
          <a:lstStyle/>
          <a:p>
            <a:r>
              <a:rPr lang="en-US" sz="2400" dirty="0"/>
              <a:t>Do you want to learn how to create a scorecard in Excel to track your performance?</a:t>
            </a:r>
          </a:p>
          <a:p>
            <a:r>
              <a:rPr lang="en-US" sz="2400" dirty="0" smtClean="0"/>
              <a:t>Excel </a:t>
            </a:r>
            <a:r>
              <a:rPr lang="en-US" sz="2400" dirty="0"/>
              <a:t>scorecards will help you track your progress and make informed decisions. You will see where you're thriving and determine areas for improvement. </a:t>
            </a:r>
          </a:p>
          <a:p>
            <a:r>
              <a:rPr lang="en-US" sz="2400" dirty="0" smtClean="0"/>
              <a:t>This </a:t>
            </a:r>
            <a:r>
              <a:rPr lang="en-US" sz="2400" dirty="0"/>
              <a:t>blog post will tell you what you need to know about making a scorecard in Excel. </a:t>
            </a:r>
          </a:p>
          <a:p>
            <a:r>
              <a:rPr lang="en-US" sz="2400" dirty="0" smtClean="0"/>
              <a:t>Read </a:t>
            </a:r>
            <a:r>
              <a:rPr lang="en-US" sz="2400" dirty="0"/>
              <a:t>on as we cover the following:</a:t>
            </a:r>
          </a:p>
          <a:p>
            <a:r>
              <a:rPr lang="en-US" sz="2400" dirty="0" smtClean="0"/>
              <a:t>What </a:t>
            </a:r>
            <a:r>
              <a:rPr lang="en-US" sz="2400" dirty="0"/>
              <a:t>Is an Excel Scorecard?</a:t>
            </a:r>
          </a:p>
          <a:p>
            <a:r>
              <a:rPr lang="en-US" sz="2400" dirty="0" smtClean="0"/>
              <a:t>Excel </a:t>
            </a:r>
            <a:r>
              <a:rPr lang="en-US" sz="2400" dirty="0"/>
              <a:t>Guide: How to Create a Scorecard</a:t>
            </a:r>
          </a:p>
          <a:p>
            <a:r>
              <a:rPr lang="en-US" sz="2400" dirty="0" smtClean="0"/>
              <a:t>Final </a:t>
            </a:r>
            <a:r>
              <a:rPr lang="en-US" sz="2400" dirty="0"/>
              <a:t>Thoughts on How to Create A Scorecard in Excel</a:t>
            </a:r>
          </a:p>
          <a:p>
            <a:r>
              <a:rPr lang="en-US" sz="2400" dirty="0" smtClean="0"/>
              <a:t>Frequently </a:t>
            </a:r>
            <a:r>
              <a:rPr lang="en-US" sz="2400" dirty="0"/>
              <a:t>Asked Questions on How to Create a Scorecard in Excel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695449"/>
            <a:ext cx="6096000" cy="4401205"/>
          </a:xfrm>
          <a:prstGeom prst="rect">
            <a:avLst/>
          </a:prstGeom>
        </p:spPr>
        <p:txBody>
          <a:bodyPr>
            <a:spAutoFit/>
          </a:bodyPr>
          <a:lstStyle/>
          <a:p>
            <a:r>
              <a:rPr lang="en-US" sz="2800" dirty="0"/>
              <a:t>Managers, team leads, and other supervising positions within a company may use employee scorecards to review an employee's performance. These digital records can help motivate employees to improve their production by outlining their role in the company, key responsibilities, daily tasks, required skills, and qualities. </a:t>
            </a:r>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14437" y="50895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533400" y="1143000"/>
            <a:ext cx="10446309" cy="667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*1. </a:t>
            </a:r>
            <a:r>
              <a:rPr kumimoji="0" lang="en-US" sz="1600" b="1" i="0" u="none" strike="noStrike" cap="none" normalizeH="0" baseline="0" dirty="0" smtClean="0">
                <a:ln>
                  <a:noFill/>
                </a:ln>
                <a:solidFill>
                  <a:schemeClr val="tx1"/>
                </a:solidFill>
                <a:effectLst/>
                <a:latin typeface="Arial" charset="0"/>
                <a:cs typeface="Arial" charset="0"/>
              </a:rPr>
              <a:t>Tailored Customization</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Personalization</a:t>
            </a:r>
            <a:r>
              <a:rPr kumimoji="0" lang="en-US" sz="1600" b="0" i="0" u="none" strike="noStrike" cap="none" normalizeH="0" baseline="0" dirty="0" smtClean="0">
                <a:ln>
                  <a:noFill/>
                </a:ln>
                <a:solidFill>
                  <a:schemeClr val="tx1"/>
                </a:solidFill>
                <a:effectLst/>
                <a:latin typeface="Arial" charset="0"/>
                <a:cs typeface="Arial" charset="0"/>
              </a:rPr>
              <a:t>: Excel allows for the creation of a highly customized scorecard tailored to specific organizational needs, roles, and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Flexibility</a:t>
            </a:r>
            <a:r>
              <a:rPr kumimoji="0" lang="en-US" sz="1600" b="0" i="0" u="none" strike="noStrike" cap="none" normalizeH="0" baseline="0" dirty="0" smtClean="0">
                <a:ln>
                  <a:noFill/>
                </a:ln>
                <a:solidFill>
                  <a:schemeClr val="tx1"/>
                </a:solidFill>
                <a:effectLst/>
                <a:latin typeface="Arial" charset="0"/>
                <a:cs typeface="Arial" charset="0"/>
              </a:rPr>
              <a:t>: Adjust criteria, weightings, and data inputs to reflect company goals, departmental objectives, or individual performance targets.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**2. </a:t>
            </a:r>
            <a:r>
              <a:rPr kumimoji="0" lang="en-US" sz="1600" b="1" i="0" u="none" strike="noStrike" cap="none" normalizeH="0" baseline="0" dirty="0" smtClean="0">
                <a:ln>
                  <a:noFill/>
                </a:ln>
                <a:solidFill>
                  <a:schemeClr val="tx1"/>
                </a:solidFill>
                <a:effectLst/>
                <a:latin typeface="Arial" charset="0"/>
                <a:cs typeface="Arial" charset="0"/>
              </a:rPr>
              <a:t>Cost-Effective Solution</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Low Cost</a:t>
            </a:r>
            <a:r>
              <a:rPr kumimoji="0" lang="en-US" sz="1600" b="0" i="0" u="none" strike="noStrike" cap="none" normalizeH="0" baseline="0" dirty="0" smtClean="0">
                <a:ln>
                  <a:noFill/>
                </a:ln>
                <a:solidFill>
                  <a:schemeClr val="tx1"/>
                </a:solidFill>
                <a:effectLst/>
                <a:latin typeface="Arial" charset="0"/>
                <a:cs typeface="Arial" charset="0"/>
              </a:rPr>
              <a:t>: Utilizing Excel for performance tracking leverages existing software and avoids the need for expensive specialized performance management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No Additional Licensing</a:t>
            </a:r>
            <a:r>
              <a:rPr kumimoji="0" lang="en-US" sz="1600" b="0" i="0" u="none" strike="noStrike" cap="none" normalizeH="0" baseline="0" dirty="0" smtClean="0">
                <a:ln>
                  <a:noFill/>
                </a:ln>
                <a:solidFill>
                  <a:schemeClr val="tx1"/>
                </a:solidFill>
                <a:effectLst/>
                <a:latin typeface="Arial" charset="0"/>
                <a:cs typeface="Arial" charset="0"/>
              </a:rPr>
              <a:t>: If your organization already uses Microsoft Office, there’s no extra cost for additional software.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 </a:t>
            </a:r>
            <a:r>
              <a:rPr kumimoji="0" lang="en-US" sz="1600" b="1" i="0" u="none" strike="noStrike" cap="none" normalizeH="0" baseline="0" dirty="0" smtClean="0">
                <a:ln>
                  <a:noFill/>
                </a:ln>
                <a:solidFill>
                  <a:schemeClr val="tx1"/>
                </a:solidFill>
                <a:effectLst/>
                <a:latin typeface="Arial" charset="0"/>
                <a:cs typeface="Arial" charset="0"/>
              </a:rPr>
              <a:t>Ease of Use</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User-Friendly Interface</a:t>
            </a:r>
            <a:r>
              <a:rPr kumimoji="0" lang="en-US" sz="1600" b="0" i="0" u="none" strike="noStrike" cap="none" normalizeH="0" baseline="0" dirty="0" smtClean="0">
                <a:ln>
                  <a:noFill/>
                </a:ln>
                <a:solidFill>
                  <a:schemeClr val="tx1"/>
                </a:solidFill>
                <a:effectLst/>
                <a:latin typeface="Arial" charset="0"/>
                <a:cs typeface="Arial" charset="0"/>
              </a:rPr>
              <a:t>: Excel's familiar interface makes it accessible for employees and managers, reducing the learning curve and easing adoption.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Templates and Formulas</a:t>
            </a:r>
            <a:r>
              <a:rPr kumimoji="0" lang="en-US" sz="1600" b="0" i="0" u="none" strike="noStrike" cap="none" normalizeH="0" baseline="0" dirty="0" smtClean="0">
                <a:ln>
                  <a:noFill/>
                </a:ln>
                <a:solidFill>
                  <a:schemeClr val="tx1"/>
                </a:solidFill>
                <a:effectLst/>
                <a:latin typeface="Arial" charset="0"/>
                <a:cs typeface="Arial" charset="0"/>
              </a:rPr>
              <a:t>: Leverage built-in Excel functions, templates, and formulas to automate calculations and streamline data entry.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**4. </a:t>
            </a:r>
            <a:r>
              <a:rPr kumimoji="0" lang="en-US" sz="1600" b="1" i="0" u="none" strike="noStrike" cap="none" normalizeH="0" baseline="0" dirty="0" smtClean="0">
                <a:ln>
                  <a:noFill/>
                </a:ln>
                <a:solidFill>
                  <a:schemeClr val="tx1"/>
                </a:solidFill>
                <a:effectLst/>
                <a:latin typeface="Arial" charset="0"/>
                <a:cs typeface="Arial" charset="0"/>
              </a:rPr>
              <a:t>Data Integration and Analysis</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Centralized Data</a:t>
            </a:r>
            <a:r>
              <a:rPr kumimoji="0" lang="en-US" sz="1600" b="0" i="0" u="none" strike="noStrike" cap="none" normalizeH="0" baseline="0" dirty="0" smtClean="0">
                <a:ln>
                  <a:noFill/>
                </a:ln>
                <a:solidFill>
                  <a:schemeClr val="tx1"/>
                </a:solidFill>
                <a:effectLst/>
                <a:latin typeface="Arial" charset="0"/>
                <a:cs typeface="Arial" charset="0"/>
              </a:rPr>
              <a:t>: Combine performance metrics, KPIs, and feedback in a single, integrated document for easier tracking and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Advanced Analytics</a:t>
            </a:r>
            <a:r>
              <a:rPr kumimoji="0" lang="en-US" sz="1600" b="0" i="0" u="none" strike="noStrike" cap="none" normalizeH="0" baseline="0" dirty="0" smtClean="0">
                <a:ln>
                  <a:noFill/>
                </a:ln>
                <a:solidFill>
                  <a:schemeClr val="tx1"/>
                </a:solidFill>
                <a:effectLst/>
                <a:latin typeface="Arial" charset="0"/>
                <a:cs typeface="Arial" charset="0"/>
              </a:rPr>
              <a:t>: Utilize Excel’s powerful data analysis tools, such as pivot tables, charts, and graphs, to gain insights and visualize performance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**5. </a:t>
            </a:r>
            <a:r>
              <a:rPr kumimoji="0" lang="en-US" sz="1600" b="1" i="0" u="none" strike="noStrike" cap="none" normalizeH="0" baseline="0" dirty="0" smtClean="0">
                <a:ln>
                  <a:noFill/>
                </a:ln>
                <a:solidFill>
                  <a:schemeClr val="tx1"/>
                </a:solidFill>
                <a:effectLst/>
                <a:latin typeface="Arial" charset="0"/>
                <a:cs typeface="Arial" charset="0"/>
              </a:rPr>
              <a:t>Enhanced Performance Management</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Clear Metrics</a:t>
            </a:r>
            <a:r>
              <a:rPr kumimoji="0" lang="en-US" sz="1600" b="0" i="0" u="none" strike="noStrike" cap="none" normalizeH="0" baseline="0" dirty="0" smtClean="0">
                <a:ln>
                  <a:noFill/>
                </a:ln>
                <a:solidFill>
                  <a:schemeClr val="tx1"/>
                </a:solidFill>
                <a:effectLst/>
                <a:latin typeface="Arial" charset="0"/>
                <a:cs typeface="Arial" charset="0"/>
              </a:rPr>
              <a:t>: Define and track clear performance indicators to align employee goals with organizational objectives.</a:t>
            </a:r>
          </a:p>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0"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3"/>
          <p:cNvSpPr>
            <a:spLocks noChangeArrowheads="1"/>
          </p:cNvSpPr>
          <p:nvPr/>
        </p:nvSpPr>
        <p:spPr bwMode="auto">
          <a:xfrm>
            <a:off x="0" y="37850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3815225202"/>
              </p:ext>
            </p:extLst>
          </p:nvPr>
        </p:nvGraphicFramePr>
        <p:xfrm>
          <a:off x="1295400" y="1752600"/>
          <a:ext cx="6400800"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358650"/>
            <a:ext cx="10822226"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6" fontAlgn="base">
              <a:spcBef>
                <a:spcPct val="0"/>
              </a:spcBef>
              <a:spcAft>
                <a:spcPct val="0"/>
              </a:spcAft>
              <a:buFontTx/>
              <a:buChar char="•"/>
            </a:pPr>
            <a:r>
              <a:rPr kumimoji="0" lang="en-US" b="1" i="0" u="none" strike="noStrike" cap="none" normalizeH="0" baseline="0" dirty="0" smtClean="0">
                <a:ln>
                  <a:noFill/>
                </a:ln>
                <a:solidFill>
                  <a:schemeClr val="tx1"/>
                </a:solidFill>
                <a:effectLst/>
                <a:latin typeface="Arial" charset="0"/>
                <a:cs typeface="Arial" charset="0"/>
              </a:rPr>
              <a:t>Seamless Integration with Organizational Goals</a:t>
            </a:r>
            <a:endParaRPr kumimoji="0" lang="en-US"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Tailored Metrics</a:t>
            </a:r>
            <a:r>
              <a:rPr kumimoji="0" lang="en-US" sz="1600" b="0" i="0" u="none" strike="noStrike" cap="none" normalizeH="0" baseline="0" dirty="0" smtClean="0">
                <a:ln>
                  <a:noFill/>
                </a:ln>
                <a:solidFill>
                  <a:schemeClr val="tx1"/>
                </a:solidFill>
                <a:effectLst/>
                <a:latin typeface="Arial" charset="0"/>
                <a:cs typeface="Arial" charset="0"/>
              </a:rPr>
              <a:t>: Easily align scorecard criteria with specific company goals and department objectives. This ensures that each employee’s performance is measured in the context of what matters most to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Dynamic Updates</a:t>
            </a:r>
            <a:r>
              <a:rPr kumimoji="0" lang="en-US" sz="1600" b="0" i="0" u="none" strike="noStrike" cap="none" normalizeH="0" baseline="0" dirty="0" smtClean="0">
                <a:ln>
                  <a:noFill/>
                </a:ln>
                <a:solidFill>
                  <a:schemeClr val="tx1"/>
                </a:solidFill>
                <a:effectLst/>
                <a:latin typeface="Arial" charset="0"/>
                <a:cs typeface="Arial" charset="0"/>
              </a:rPr>
              <a:t>: Quickly adapt the scorecard to changing business needs, allowing for real-time alignment with shifting priorities and strategic objectives.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User-Friendly Experience</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Intuitive Design</a:t>
            </a:r>
            <a:r>
              <a:rPr kumimoji="0" lang="en-US" sz="1600" b="0" i="0" u="none" strike="noStrike" cap="none" normalizeH="0" baseline="0" dirty="0" smtClean="0">
                <a:ln>
                  <a:noFill/>
                </a:ln>
                <a:solidFill>
                  <a:schemeClr val="tx1"/>
                </a:solidFill>
                <a:effectLst/>
                <a:latin typeface="Arial" charset="0"/>
                <a:cs typeface="Arial" charset="0"/>
              </a:rPr>
              <a:t>: Leverage Excel’s familiar interface to create a scorecard that is both accessible and easy to use. No need for extensive training or specialized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Interactive Features</a:t>
            </a:r>
            <a:r>
              <a:rPr kumimoji="0" lang="en-US" sz="1600" b="0" i="0" u="none" strike="noStrike" cap="none" normalizeH="0" baseline="0" dirty="0" smtClean="0">
                <a:ln>
                  <a:noFill/>
                </a:ln>
                <a:solidFill>
                  <a:schemeClr val="tx1"/>
                </a:solidFill>
                <a:effectLst/>
                <a:latin typeface="Arial" charset="0"/>
                <a:cs typeface="Arial" charset="0"/>
              </a:rPr>
              <a:t>: Incorporate interactive elements like dropdown menus, conditional formatting, and dashboards to enhance usability and make performance data more engaging.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Powerful Data Visualization</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Interactive Dashboards</a:t>
            </a:r>
            <a:r>
              <a:rPr kumimoji="0" lang="en-US" sz="1600" b="0" i="0" u="none" strike="noStrike" cap="none" normalizeH="0" baseline="0" dirty="0" smtClean="0">
                <a:ln>
                  <a:noFill/>
                </a:ln>
                <a:solidFill>
                  <a:schemeClr val="tx1"/>
                </a:solidFill>
                <a:effectLst/>
                <a:latin typeface="Arial" charset="0"/>
                <a:cs typeface="Arial" charset="0"/>
              </a:rPr>
              <a:t>: Create visually appealing dashboards with charts and graphs that provide a clear and immediate view of performance trends and key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Automated Insights</a:t>
            </a:r>
            <a:r>
              <a:rPr kumimoji="0" lang="en-US" sz="1600" b="0" i="0" u="none" strike="noStrike" cap="none" normalizeH="0" baseline="0" dirty="0" smtClean="0">
                <a:ln>
                  <a:noFill/>
                </a:ln>
                <a:solidFill>
                  <a:schemeClr val="tx1"/>
                </a:solidFill>
                <a:effectLst/>
                <a:latin typeface="Arial" charset="0"/>
                <a:cs typeface="Arial" charset="0"/>
              </a:rPr>
              <a:t>: Use Excel’s advanced features to automatically generate insights and visualizations, making complex data more understandable at a glance.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Cost-Effective Innovation</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No Additional Costs</a:t>
            </a:r>
            <a:r>
              <a:rPr kumimoji="0" lang="en-US" sz="1600" b="0" i="0" u="none" strike="noStrike" cap="none" normalizeH="0" baseline="0" dirty="0" smtClean="0">
                <a:ln>
                  <a:noFill/>
                </a:ln>
                <a:solidFill>
                  <a:schemeClr val="tx1"/>
                </a:solidFill>
                <a:effectLst/>
                <a:latin typeface="Arial" charset="0"/>
                <a:cs typeface="Arial" charset="0"/>
              </a:rPr>
              <a:t>: Utilize existing Excel capabilities without the need for additional investments in software or tools, maximizing ROI while minimizing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Scalable Solution</a:t>
            </a:r>
            <a:r>
              <a:rPr kumimoji="0" lang="en-US" sz="1600" b="0" i="0" u="none" strike="noStrike" cap="none" normalizeH="0" baseline="0" dirty="0" smtClean="0">
                <a:ln>
                  <a:noFill/>
                </a:ln>
                <a:solidFill>
                  <a:schemeClr val="tx1"/>
                </a:solidFill>
                <a:effectLst/>
                <a:latin typeface="Arial" charset="0"/>
                <a:cs typeface="Arial" charset="0"/>
              </a:rPr>
              <a:t>: Adapt the scorecard to any size of organization, from small teams to large enterprises, without significant additional expense.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Comprehensive Data Management</a:t>
            </a:r>
            <a:endParaRPr kumimoji="0" lang="en-US" sz="16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