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F730-1F52-465A-91E5-A25A0E90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DC46B-4C2E-445F-980F-D9D5486C7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DF4D-7C28-42BB-9E37-436E821A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8DA1-7A39-42AD-A7C7-3C805511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0E9C-9528-43A4-9936-EA518B03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F4F-1069-4D30-BC7D-0130AD2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3BC3-8DBC-4261-81F6-DD9773270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7B69-A1DF-435B-8D2A-4E7433EC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FA02-13FA-4A61-9402-84CC5FBE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35F1-ED6B-46AE-AD3A-DD120B1A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3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F91D1-19D6-443A-9D7F-78F13E88C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FB10B-12E6-42F1-B577-E0B7691C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750-540B-48C6-8774-393E9CA2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18CE-160B-4EBD-8DDF-19B69240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1FD9-C644-422F-841F-43EBC284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E959-EEB6-45D7-BA83-285E836E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162C-840E-4D23-AAFA-596D3EEB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2E8B-51C6-4042-9DAB-E4296DEF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AD88-8DC1-4ACD-86C5-5AA859AB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A09F-6E6E-4C1A-B9E0-09860104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7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3B1-839B-4FAC-BCAA-50FE5B7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D314-B476-4E6E-8E34-5E97361B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F918-E9B7-4FDC-904B-B6A0C51B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6015-CE08-46AB-8772-22A907B7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1BF5-1EAB-4005-A3B4-502775F0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E647-E1C3-454E-890E-3DC85DC6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B4C6-4214-4814-BB4C-D9F2D831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32254-721B-464D-AD2E-4607612F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DFE78-EE47-4805-A3D0-1DE9FCC7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C8EA-B48C-4E54-9B5E-C0B3F33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B165-DE5F-4DD2-8A5D-5C7A4B10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2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C574-618F-430F-A218-504A5D54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6FBF-8902-4605-918F-12A72C78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0CAC-255D-4A2C-9AEE-8DF7B3A2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DD882-4A84-49AA-A54C-E9E1E9E37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ED44-86CC-40DB-A3B8-471DFA8E4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3EEE4-B573-463C-8305-2714386E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E80C6-A6C5-4CC8-ADA1-2EFE67D6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120A8-CB26-4987-B49E-6B75E6FA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8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7F23-81EB-4317-89AD-4D6D1BB8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33BE4-89D4-4153-9F0D-3DF143B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E645E-7D3F-470A-BE67-D30D49C6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2E5E-DD73-4604-9C4B-CF60A58F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B40E8-10A7-4322-957B-4C960C05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AA1CD-10F8-4462-9E03-4C2427CC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9094-71A6-4E00-9E8A-717E0900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8825-5351-4BAE-8ED8-6B606518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8162-5661-48D8-8317-64A46AA3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7337-E56C-42F1-A68B-B985878B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18A92-5FDB-4EB6-BA1E-4233D0A2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21DB-656A-416F-A649-D814BF96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AA54-264B-41CC-A3A7-442746DE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4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DDA4-2F39-4D96-ABBF-B00EBF0C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25577-DCA3-4FC8-868E-B4DBC342C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16F6-AAB9-4EA4-A872-AB3BB5CF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6D94-E7D0-43CA-9B72-ED4E61B8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F738D-A08D-4D23-A41C-4429CCB6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2BD8-D135-4112-ABF5-CB68EF45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1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01D7-986A-4A4A-9ACA-9641C88E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5BF6-8D5E-4CC0-8841-826BCACB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E5FB-34DA-484C-93CE-DAE27C30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45B9-981E-4A72-B4A5-6FE59F618EF1}" type="datetimeFigureOut">
              <a:rPr lang="en-GB" smtClean="0"/>
              <a:t>19/12/2022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3078-B4AF-4E2C-804F-E68DBC446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AD69-1122-49C5-A5B2-9B3F3582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3F6C-F157-4DE3-B424-17ACDFE96D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2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A43-7F9E-476D-9C63-AF1FABA26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768" y="1390078"/>
            <a:ext cx="9144000" cy="2387600"/>
          </a:xfrm>
        </p:spPr>
        <p:txBody>
          <a:bodyPr/>
          <a:lstStyle/>
          <a:p>
            <a:r>
              <a:rPr lang="lt-LT" dirty="0">
                <a:cs typeface="Times New Roman" panose="02020603050405020304" pitchFamily="18" charset="0"/>
              </a:rPr>
              <a:t>Portfelio optimizavimas Markowitz metodu</a:t>
            </a: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A8EB9-751A-4670-8BBC-AF92BFB0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297" y="5872578"/>
            <a:ext cx="5246703" cy="985422"/>
          </a:xfrm>
        </p:spPr>
        <p:txBody>
          <a:bodyPr/>
          <a:lstStyle/>
          <a:p>
            <a:r>
              <a:rPr lang="lt-LT" dirty="0"/>
              <a:t>Kasparas Valatkevičius</a:t>
            </a:r>
          </a:p>
          <a:p>
            <a:r>
              <a:rPr lang="lt-LT" dirty="0"/>
              <a:t>VU MIF 2022</a:t>
            </a:r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52FDAA8-1364-44B2-8B25-ACE829F6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4" y="431289"/>
            <a:ext cx="1701849" cy="17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916F-A476-4BE0-A98D-CBF297C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15" y="383977"/>
            <a:ext cx="7364767" cy="315912"/>
          </a:xfrm>
        </p:spPr>
        <p:txBody>
          <a:bodyPr>
            <a:noAutofit/>
          </a:bodyPr>
          <a:lstStyle/>
          <a:p>
            <a:r>
              <a:rPr lang="en-US" sz="2800" dirty="0"/>
              <a:t>Markowitz </a:t>
            </a:r>
            <a:r>
              <a:rPr lang="en-US" sz="2800" dirty="0" err="1"/>
              <a:t>portf</a:t>
            </a:r>
            <a:r>
              <a:rPr lang="lt-LT" sz="2800" dirty="0"/>
              <a:t>e</a:t>
            </a:r>
            <a:r>
              <a:rPr lang="en-US" sz="2800" dirty="0" err="1"/>
              <a:t>lio</a:t>
            </a:r>
            <a:r>
              <a:rPr lang="en-US" sz="2800" dirty="0"/>
              <a:t> </a:t>
            </a:r>
            <a:r>
              <a:rPr lang="en-US" sz="2800" dirty="0" err="1"/>
              <a:t>optimizavimo</a:t>
            </a:r>
            <a:r>
              <a:rPr lang="en-US" sz="2800" dirty="0"/>
              <a:t> u</a:t>
            </a:r>
            <a:r>
              <a:rPr lang="lt-LT" sz="2800" dirty="0"/>
              <a:t>ždavinys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5B15-34BB-4362-9A53-CF184036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567709"/>
            <a:ext cx="10515600" cy="5726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Siekiame</a:t>
            </a:r>
            <a:r>
              <a:rPr lang="en-US" sz="2000" dirty="0"/>
              <a:t> </a:t>
            </a:r>
            <a:r>
              <a:rPr lang="en-US" sz="2000" dirty="0" err="1"/>
              <a:t>sudaryti</a:t>
            </a:r>
            <a:r>
              <a:rPr lang="en-US" sz="2000" dirty="0"/>
              <a:t> optimal</a:t>
            </a:r>
            <a:r>
              <a:rPr lang="lt-LT" sz="2000" dirty="0"/>
              <a:t>ų investicinį portfelį, kurį pasirinkę turėtume didžiausią įmanomą tikėtiną grąžą prie atitinkamo grąžos standartinio nuokrypio. Pagal Markowitz teoriją, tai atitinka optimizavimo uždavinį: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D96E2-9BF9-4631-B5A2-5773E5470076}"/>
                  </a:ext>
                </a:extLst>
              </p:cNvPr>
              <p:cNvSpPr txBox="1"/>
              <p:nvPr/>
            </p:nvSpPr>
            <p:spPr>
              <a:xfrm>
                <a:off x="4617515" y="1688270"/>
                <a:ext cx="2956963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/>
                        <m:t>VAR</m:t>
                      </m:r>
                      <m:r>
                        <m:rPr>
                          <m:nor/>
                        </m:rPr>
                        <a:rPr lang="en-GB" smtClean="0"/>
                        <m:t>(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lt-LT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= </m:t>
                      </m:r>
                      <m:r>
                        <m:rPr>
                          <m:sty m:val="p"/>
                        </m:rPr>
                        <a:rPr lang="lt-LT" b="0" i="1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l-GR" smtClean="0"/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GB" smtClean="0"/>
                        <m:t>Q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x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D96E2-9BF9-4631-B5A2-5773E547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15" y="1688270"/>
                <a:ext cx="2956963" cy="304955"/>
              </a:xfrm>
              <a:prstGeom prst="rect">
                <a:avLst/>
              </a:prstGeom>
              <a:blipFill>
                <a:blip r:embed="rId2"/>
                <a:stretch>
                  <a:fillRect l="-2058" r="-617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E827C-5016-4233-826D-B89BF7440424}"/>
                  </a:ext>
                </a:extLst>
              </p:cNvPr>
              <p:cNvSpPr txBox="1"/>
              <p:nvPr/>
            </p:nvSpPr>
            <p:spPr>
              <a:xfrm>
                <a:off x="4407617" y="1250410"/>
                <a:ext cx="337675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lt-LT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mtClean="0"/>
                        <m:t>=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mtClean="0"/>
                        <m:t>+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mtClean="0"/>
                        <m:t>+ ⋯ +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GB" smtClean="0"/>
                        <m:t>= </m:t>
                      </m:r>
                      <m:sSup>
                        <m:sSup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GB" smtClean="0"/>
                        <m:t>x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E827C-5016-4233-826D-B89BF7440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17" y="1250410"/>
                <a:ext cx="3376757" cy="304058"/>
              </a:xfrm>
              <a:prstGeom prst="rect">
                <a:avLst/>
              </a:prstGeom>
              <a:blipFill>
                <a:blip r:embed="rId3"/>
                <a:stretch>
                  <a:fillRect l="-361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8AA1E-F022-4D59-BD75-7171FDB04E6A}"/>
                  </a:ext>
                </a:extLst>
              </p:cNvPr>
              <p:cNvSpPr txBox="1"/>
              <p:nvPr/>
            </p:nvSpPr>
            <p:spPr>
              <a:xfrm>
                <a:off x="3233868" y="839609"/>
                <a:ext cx="5949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- </a:t>
                </a:r>
                <a:r>
                  <a:rPr lang="en-US" b="0" dirty="0" err="1"/>
                  <a:t>investicij</a:t>
                </a:r>
                <a:r>
                  <a:rPr lang="lt-LT" b="0" dirty="0"/>
                  <a:t>ų į atitinkamas akcijas vektorius</a:t>
                </a:r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8AA1E-F022-4D59-BD75-7171FDB0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8" y="839609"/>
                <a:ext cx="5949514" cy="276999"/>
              </a:xfrm>
              <a:prstGeom prst="rect">
                <a:avLst/>
              </a:prstGeom>
              <a:blipFill>
                <a:blip r:embed="rId4"/>
                <a:stretch>
                  <a:fillRect l="-1025" t="-28889" r="-102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D08B0-0B7D-4038-B937-B9BF98182B16}"/>
                  </a:ext>
                </a:extLst>
              </p:cNvPr>
              <p:cNvSpPr txBox="1"/>
              <p:nvPr/>
            </p:nvSpPr>
            <p:spPr>
              <a:xfrm>
                <a:off x="4617515" y="2125944"/>
                <a:ext cx="2820131" cy="373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lt-LT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TD</m:t>
                      </m:r>
                      <m:r>
                        <m:rPr>
                          <m:nor/>
                        </m:rPr>
                        <a:rPr lang="en-GB" smtClean="0"/>
                        <m:t>(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lt-LT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smtClean="0"/>
                            <m:t>Q</m:t>
                          </m:r>
                          <m:r>
                            <m:rPr>
                              <m:nor/>
                            </m:rPr>
                            <a:rPr lang="en-GB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GB" smtClean="0"/>
                            <m:t>x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CD08B0-0B7D-4038-B937-B9BF9818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15" y="2125944"/>
                <a:ext cx="2820131" cy="373179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B2A6C-FBAC-4053-98B8-BF504E62BBF2}"/>
                  </a:ext>
                </a:extLst>
              </p:cNvPr>
              <p:cNvSpPr txBox="1"/>
              <p:nvPr/>
            </p:nvSpPr>
            <p:spPr>
              <a:xfrm>
                <a:off x="2979580" y="3139997"/>
                <a:ext cx="60960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lt-LT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TD</m:t>
                      </m:r>
                      <m:r>
                        <m:rPr>
                          <m:nor/>
                        </m:rPr>
                        <a:rPr lang="en-GB" smtClean="0"/>
                        <m:t>(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t-LT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lt-LT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B2A6C-FBAC-4053-98B8-BF504E62B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80" y="3139997"/>
                <a:ext cx="6096000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531696-8E12-421D-A6CC-B36DA346E173}"/>
                  </a:ext>
                </a:extLst>
              </p:cNvPr>
              <p:cNvSpPr txBox="1"/>
              <p:nvPr/>
            </p:nvSpPr>
            <p:spPr>
              <a:xfrm>
                <a:off x="5470983" y="3529907"/>
                <a:ext cx="1113190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531696-8E12-421D-A6CC-B36DA346E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83" y="3529907"/>
                <a:ext cx="1113190" cy="318164"/>
              </a:xfrm>
              <a:prstGeom prst="rect">
                <a:avLst/>
              </a:prstGeom>
              <a:blipFill>
                <a:blip r:embed="rId7"/>
                <a:stretch>
                  <a:fillRect l="-4372" r="-3825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B5439-9B00-413B-8096-37ADA7FCC5D0}"/>
                  </a:ext>
                </a:extLst>
              </p:cNvPr>
              <p:cNvSpPr txBox="1"/>
              <p:nvPr/>
            </p:nvSpPr>
            <p:spPr>
              <a:xfrm>
                <a:off x="4933400" y="3920288"/>
                <a:ext cx="2188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B5439-9B00-413B-8096-37ADA7FCC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00" y="3920288"/>
                <a:ext cx="2188355" cy="276999"/>
              </a:xfrm>
              <a:prstGeom prst="rect">
                <a:avLst/>
              </a:prstGeom>
              <a:blipFill>
                <a:blip r:embed="rId8"/>
                <a:stretch>
                  <a:fillRect l="-1114" r="-222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22E1A8-D81C-4DB7-BB08-6E406362DD1C}"/>
                  </a:ext>
                </a:extLst>
              </p:cNvPr>
              <p:cNvSpPr txBox="1"/>
              <p:nvPr/>
            </p:nvSpPr>
            <p:spPr>
              <a:xfrm>
                <a:off x="5549574" y="4269504"/>
                <a:ext cx="990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22E1A8-D81C-4DB7-BB08-6E406362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74" y="4269504"/>
                <a:ext cx="990206" cy="276999"/>
              </a:xfrm>
              <a:prstGeom prst="rect">
                <a:avLst/>
              </a:prstGeom>
              <a:blipFill>
                <a:blip r:embed="rId9"/>
                <a:stretch>
                  <a:fillRect l="-3067" r="-4908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403FCE9-F09A-4BCF-AB6D-F638C4812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5" y="4721856"/>
                <a:ext cx="10515600" cy="572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Kur R – </a:t>
                </a:r>
                <a:r>
                  <a:rPr lang="en-US" sz="2000" dirty="0" err="1"/>
                  <a:t>pasirinkta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norima</a:t>
                </a:r>
                <a:r>
                  <a:rPr lang="en-US" sz="2000" dirty="0"/>
                  <a:t> gr</a:t>
                </a:r>
                <a:r>
                  <a:rPr lang="lt-LT" sz="2000" dirty="0"/>
                  <a:t>ąža. Galimas diversifikavimo apribojimas – </a:t>
                </a:r>
                <a14:m>
                  <m:oMath xmlns:m="http://schemas.openxmlformats.org/officeDocument/2006/math">
                    <m:r>
                      <a:rPr lang="lt-LT" sz="2000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lt-LT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lt-L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lt-LT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lt-LT" sz="2000" dirty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403FCE9-F09A-4BCF-AB6D-F638C481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" y="4721856"/>
                <a:ext cx="10515600" cy="572655"/>
              </a:xfrm>
              <a:prstGeom prst="rect">
                <a:avLst/>
              </a:prstGeom>
              <a:blipFill>
                <a:blip r:embed="rId10"/>
                <a:stretch>
                  <a:fillRect l="-580" t="-1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C63-4F57-4190-A878-169B6D5E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Didžiausios įmanomos tikėtinos grąžos skirtingiems standartiniams nuokrypiams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0046F1F-3BCC-4247-ABB5-54274860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81" y="1825625"/>
            <a:ext cx="7967238" cy="4351338"/>
          </a:xfrm>
        </p:spPr>
      </p:pic>
    </p:spTree>
    <p:extLst>
      <p:ext uri="{BB962C8B-B14F-4D97-AF65-F5344CB8AC3E}">
        <p14:creationId xmlns:p14="http://schemas.microsoft.com/office/powerpoint/2010/main" val="310521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EEA4-D12F-462E-BB33-478F0532D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11336"/>
              </p:ext>
            </p:extLst>
          </p:nvPr>
        </p:nvGraphicFramePr>
        <p:xfrm>
          <a:off x="838200" y="520606"/>
          <a:ext cx="10515600" cy="5506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684328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33401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270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271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3177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1069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noProof="0" dirty="0"/>
                        <a:t>Standartinis nuokrypis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HM</a:t>
                      </a:r>
                      <a:endParaRPr lang="lt-L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4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7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75627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7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23616"/>
                  </a:ext>
                </a:extLst>
              </a:tr>
              <a:tr h="376906"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1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7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3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1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C4FA-EED8-4205-B24A-DCB9E00D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lt-LT" dirty="0"/>
              <a:t>Portfelio diversifikavimas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50AB4-8240-4F8E-9067-AE3A5AB88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6109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t-LT" dirty="0"/>
                  <a:t>Įveskime apribojimus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𝐸𝐺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≤0.4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≥0.1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≥0.1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≤0.3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50AB4-8240-4F8E-9067-AE3A5AB88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610980"/>
              </a:xfrm>
              <a:blipFill>
                <a:blip r:embed="rId2"/>
                <a:stretch>
                  <a:fillRect l="-1217" t="-17000" b="-7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41754A-2D52-4792-AD20-CFEB14FBC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79039"/>
              </p:ext>
            </p:extLst>
          </p:nvPr>
        </p:nvGraphicFramePr>
        <p:xfrm>
          <a:off x="1071237" y="1935333"/>
          <a:ext cx="10049526" cy="41352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921">
                  <a:extLst>
                    <a:ext uri="{9D8B030D-6E8A-4147-A177-3AD203B41FA5}">
                      <a16:colId xmlns:a16="http://schemas.microsoft.com/office/drawing/2014/main" val="3048658213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1258434292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3502399478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1480960275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1063851605"/>
                    </a:ext>
                  </a:extLst>
                </a:gridCol>
                <a:gridCol w="1674921">
                  <a:extLst>
                    <a:ext uri="{9D8B030D-6E8A-4147-A177-3AD203B41FA5}">
                      <a16:colId xmlns:a16="http://schemas.microsoft.com/office/drawing/2014/main" val="4289461426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Standartinis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nuokrypis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2367"/>
                  </a:ext>
                </a:extLst>
              </a:tr>
              <a:tr h="514905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28180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60924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75060"/>
                  </a:ext>
                </a:extLst>
              </a:tr>
              <a:tr h="523782"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240"/>
                  </a:ext>
                </a:extLst>
              </a:tr>
              <a:tr h="478506"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64382"/>
                  </a:ext>
                </a:extLst>
              </a:tr>
              <a:tr h="478506"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66711"/>
                  </a:ext>
                </a:extLst>
              </a:tr>
              <a:tr h="478506"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7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06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6F8-E88C-48EB-964E-037874DB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C0CE-7C8C-4619-A6F1-A2B4DF43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56542" cy="386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/>
              <a:t>Pagal keturių įmonių istorines akcijų kainas laikotarpiu tarp 2019 birželio 1 ir 2022 lapkričio 10 dienų siekiama sudaryti optimalų investicinį portfelį.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Tiriamos įmonės – Ekspress Grupp, HansaMatrix, Tallinna Sadam, Tallina Vesi.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5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D871-3368-487A-A8FE-2F1675DA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Ekspress Grupp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E207-5938-4D37-8F9C-7C788032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Ekspress Grupp yra daugiametė estų žiniasklaidos bendrovė veikianti Baltijos šalyse.</a:t>
            </a:r>
          </a:p>
          <a:p>
            <a:r>
              <a:rPr lang="lt-LT" dirty="0"/>
              <a:t>Ekspress Grupp priklauso penkios žiniasklaidos įmonės, kelios interneto svetainės ir skaitmeninių pramogų įmonės.</a:t>
            </a:r>
          </a:p>
          <a:p>
            <a:r>
              <a:rPr lang="lt-LT" dirty="0"/>
              <a:t>Lietuvoje gali būti žinoma kaip portalo Delfi savininkė.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48C9CD2B-6968-4CE9-800D-D562F020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99" y="558304"/>
            <a:ext cx="3738401" cy="9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833E-B1B4-4FA1-8A6D-A196593D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HansaMatrix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2760-2811-4A66-A616-CF01ABD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Latvių aukštųjų technologijų bendrovė. Veikia pramoninių sistemų, duomenų tinklo infrastruktūros, daiktų, medicinos ir B2B (verslas-verslui) rinkos segmentuose.</a:t>
            </a:r>
          </a:p>
          <a:p>
            <a:r>
              <a:rPr lang="lt-LT" dirty="0"/>
              <a:t>Pagrindiniai verslo klientai Baltijos šalyse ir Skandinavijoje. </a:t>
            </a:r>
            <a:endParaRPr lang="en-GB" dirty="0"/>
          </a:p>
        </p:txBody>
      </p:sp>
      <p:pic>
        <p:nvPicPr>
          <p:cNvPr id="6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70E9C5-0E7D-44A5-81D3-3F37F8E1F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77" y="362241"/>
            <a:ext cx="3542523" cy="13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6486-FA30-4EFD-92A3-AF396560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Tallinna Sadam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D1C94-C555-4D64-B477-42D31CC0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Vienas didžiausių uostų kompleksų Baltijos jūroje, užsiimantis keleiviniu, krovininiu plukdymu, keltų operavimu ir netgi nekilnojamu turtu.</a:t>
            </a:r>
          </a:p>
          <a:p>
            <a:r>
              <a:rPr lang="lt-LT" dirty="0"/>
              <a:t>Keturių uostų Estijoje savininkė iš kurių du specializuoti keleiviniams, kiti du krovininiams laivams.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8" name="Content Placeholder 4" descr="A picture containing text, outdoor, sign, tableware&#10;&#10;Description automatically generated">
            <a:extLst>
              <a:ext uri="{FF2B5EF4-FFF2-40B4-BE49-F238E27FC236}">
                <a16:creationId xmlns:a16="http://schemas.microsoft.com/office/drawing/2014/main" id="{EA9BBF89-93BA-4E39-A181-AB2AA215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61" y="513359"/>
            <a:ext cx="3811039" cy="10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06C6-2071-4439-A4F9-34660C55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Tallinna Vesi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F0E74-1C05-4A5E-90B4-4B37A7C5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Didžiausia Estijoje vandentiekio įmonė, tiekianti geriamą vandenį ir nuotekų paslaugas, vamzdynų konstravimo, transportavimo paslaugas.</a:t>
            </a:r>
            <a:endParaRPr lang="en-GB" dirty="0"/>
          </a:p>
        </p:txBody>
      </p:sp>
      <p:pic>
        <p:nvPicPr>
          <p:cNvPr id="8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518A0F0F-A462-42EA-9CB9-19F6A832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04" y="-82367"/>
            <a:ext cx="3630967" cy="19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F795-E848-4733-BC75-89062D9D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lt-LT" dirty="0"/>
              <a:t>Akcijų kainos nagrinėjamu laikotarpiu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C6CE5C-2C44-4349-A02B-5150200D2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24" y="1069251"/>
            <a:ext cx="9349551" cy="5550392"/>
          </a:xfrm>
        </p:spPr>
      </p:pic>
    </p:spTree>
    <p:extLst>
      <p:ext uri="{BB962C8B-B14F-4D97-AF65-F5344CB8AC3E}">
        <p14:creationId xmlns:p14="http://schemas.microsoft.com/office/powerpoint/2010/main" val="110634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CE3B-6091-4B26-84ED-A4E42D47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93" y="0"/>
            <a:ext cx="10515600" cy="1325563"/>
          </a:xfrm>
        </p:spPr>
        <p:txBody>
          <a:bodyPr/>
          <a:lstStyle/>
          <a:p>
            <a:r>
              <a:rPr lang="lt-LT" dirty="0"/>
              <a:t>Istorinės dienų grąžos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733BA48-CE9E-49A6-8B41-185D8F78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997058"/>
            <a:ext cx="9413289" cy="5783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93309-301F-4F24-8C3D-C494246A39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4224" y="390884"/>
                <a:ext cx="6094520" cy="934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93309-301F-4F24-8C3D-C494246A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24" y="390884"/>
                <a:ext cx="6094520" cy="934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D18E-1696-4415-913E-3A29A068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77" y="298680"/>
            <a:ext cx="9202445" cy="1046425"/>
          </a:xfrm>
        </p:spPr>
        <p:txBody>
          <a:bodyPr>
            <a:normAutofit/>
          </a:bodyPr>
          <a:lstStyle/>
          <a:p>
            <a:pPr algn="ctr"/>
            <a:r>
              <a:rPr lang="lt-LT" dirty="0"/>
              <a:t>Tikėtinos grąžos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7D95B-BF43-4CCD-91DC-17498A3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0697" y="1215895"/>
                <a:ext cx="8610600" cy="5019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252/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7D95B-BF43-4CCD-91DC-17498A3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697" y="1215895"/>
                <a:ext cx="8610600" cy="501939"/>
              </a:xfrm>
              <a:blipFill>
                <a:blip r:embed="rId2"/>
                <a:stretch>
                  <a:fillRect t="-3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939CF3F-7B70-4C80-8B71-4822FB169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326441"/>
                  </p:ext>
                </p:extLst>
              </p:nvPr>
            </p:nvGraphicFramePr>
            <p:xfrm>
              <a:off x="1737870" y="1921164"/>
              <a:ext cx="8302775" cy="6389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4520">
                      <a:extLst>
                        <a:ext uri="{9D8B030D-6E8A-4147-A177-3AD203B41FA5}">
                          <a16:colId xmlns:a16="http://schemas.microsoft.com/office/drawing/2014/main" val="2244743383"/>
                        </a:ext>
                      </a:extLst>
                    </a:gridCol>
                    <a:gridCol w="1773381">
                      <a:extLst>
                        <a:ext uri="{9D8B030D-6E8A-4147-A177-3AD203B41FA5}">
                          <a16:colId xmlns:a16="http://schemas.microsoft.com/office/drawing/2014/main" val="7679457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590411700"/>
                        </a:ext>
                      </a:extLst>
                    </a:gridCol>
                    <a:gridCol w="1764146">
                      <a:extLst>
                        <a:ext uri="{9D8B030D-6E8A-4147-A177-3AD203B41FA5}">
                          <a16:colId xmlns:a16="http://schemas.microsoft.com/office/drawing/2014/main" val="124130718"/>
                        </a:ext>
                      </a:extLst>
                    </a:gridCol>
                    <a:gridCol w="1810328">
                      <a:extLst>
                        <a:ext uri="{9D8B030D-6E8A-4147-A177-3AD203B41FA5}">
                          <a16:colId xmlns:a16="http://schemas.microsoft.com/office/drawing/2014/main" val="1500589092"/>
                        </a:ext>
                      </a:extLst>
                    </a:gridCol>
                  </a:tblGrid>
                  <a:tr h="319462">
                    <a:tc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EG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TV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931743"/>
                      </a:ext>
                    </a:extLst>
                  </a:tr>
                  <a:tr h="3194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0.1861135158667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-0.01140427942794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-0.10053955029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0.0232311700198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471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939CF3F-7B70-4C80-8B71-4822FB169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326441"/>
                  </p:ext>
                </p:extLst>
              </p:nvPr>
            </p:nvGraphicFramePr>
            <p:xfrm>
              <a:off x="1737870" y="1921164"/>
              <a:ext cx="8302775" cy="6389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4520">
                      <a:extLst>
                        <a:ext uri="{9D8B030D-6E8A-4147-A177-3AD203B41FA5}">
                          <a16:colId xmlns:a16="http://schemas.microsoft.com/office/drawing/2014/main" val="2244743383"/>
                        </a:ext>
                      </a:extLst>
                    </a:gridCol>
                    <a:gridCol w="1773381">
                      <a:extLst>
                        <a:ext uri="{9D8B030D-6E8A-4147-A177-3AD203B41FA5}">
                          <a16:colId xmlns:a16="http://schemas.microsoft.com/office/drawing/2014/main" val="7679457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590411700"/>
                        </a:ext>
                      </a:extLst>
                    </a:gridCol>
                    <a:gridCol w="1764146">
                      <a:extLst>
                        <a:ext uri="{9D8B030D-6E8A-4147-A177-3AD203B41FA5}">
                          <a16:colId xmlns:a16="http://schemas.microsoft.com/office/drawing/2014/main" val="124130718"/>
                        </a:ext>
                      </a:extLst>
                    </a:gridCol>
                    <a:gridCol w="1810328">
                      <a:extLst>
                        <a:ext uri="{9D8B030D-6E8A-4147-A177-3AD203B41FA5}">
                          <a16:colId xmlns:a16="http://schemas.microsoft.com/office/drawing/2014/main" val="1500589092"/>
                        </a:ext>
                      </a:extLst>
                    </a:gridCol>
                  </a:tblGrid>
                  <a:tr h="319462">
                    <a:tc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EG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TV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931743"/>
                      </a:ext>
                    </a:extLst>
                  </a:tr>
                  <a:tr h="319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5" t="-105769" r="-71369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0.1861135158667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-0.01140427942794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-0.10053955029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0.0232311700198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4718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982311-93E9-4938-AC7C-B9F3B37ADFD1}"/>
              </a:ext>
            </a:extLst>
          </p:cNvPr>
          <p:cNvSpPr txBox="1"/>
          <p:nvPr/>
        </p:nvSpPr>
        <p:spPr>
          <a:xfrm>
            <a:off x="3956405" y="2721114"/>
            <a:ext cx="4279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4000" dirty="0">
                <a:latin typeface="+mj-lt"/>
              </a:rPr>
              <a:t>Kovariacijos matrica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8C5D3-1767-4BC8-8748-C43E8D414CB1}"/>
                  </a:ext>
                </a:extLst>
              </p:cNvPr>
              <p:cNvSpPr txBox="1"/>
              <p:nvPr/>
            </p:nvSpPr>
            <p:spPr>
              <a:xfrm>
                <a:off x="3577274" y="3419915"/>
                <a:ext cx="5037446" cy="340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=252(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lt-L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t-LT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t-LT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t-L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mtClean="0"/>
                            <m:t>E</m:t>
                          </m:r>
                          <m:r>
                            <m:rPr>
                              <m:nor/>
                            </m:rPr>
                            <a:rPr lang="en-GB" smtClean="0"/>
                            <m:t>(</m:t>
                          </m:r>
                          <m:sSub>
                            <m:sSubPr>
                              <m:ctrlP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mtClean="0"/>
                            <m:t>))(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GB" smtClean="0"/>
                        <m:t> −</m:t>
                      </m:r>
                      <m:r>
                        <m:rPr>
                          <m:nor/>
                        </m:rPr>
                        <a:rPr lang="en-GB" smtClean="0"/>
                        <m:t>E</m:t>
                      </m:r>
                      <m:r>
                        <m:rPr>
                          <m:nor/>
                        </m:rPr>
                        <a:rPr lang="en-GB" smtClean="0"/>
                        <m:t>(</m:t>
                      </m:r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GB" smtClean="0"/>
                        <m:t>))</m:t>
                      </m:r>
                      <m:r>
                        <m:rPr>
                          <m:nor/>
                        </m:rPr>
                        <a:rPr lang="en-US" b="0" i="0" smtClean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8C5D3-1767-4BC8-8748-C43E8D414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74" y="3419915"/>
                <a:ext cx="5037446" cy="340221"/>
              </a:xfrm>
              <a:prstGeom prst="rect">
                <a:avLst/>
              </a:prstGeom>
              <a:blipFill>
                <a:blip r:embed="rId4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962540-A3CF-44B8-934C-F591D88C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3752"/>
              </p:ext>
            </p:extLst>
          </p:nvPr>
        </p:nvGraphicFramePr>
        <p:xfrm>
          <a:off x="1627468" y="3848598"/>
          <a:ext cx="8506689" cy="2169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338">
                  <a:extLst>
                    <a:ext uri="{9D8B030D-6E8A-4147-A177-3AD203B41FA5}">
                      <a16:colId xmlns:a16="http://schemas.microsoft.com/office/drawing/2014/main" val="3359013073"/>
                    </a:ext>
                  </a:extLst>
                </a:gridCol>
                <a:gridCol w="1759338">
                  <a:extLst>
                    <a:ext uri="{9D8B030D-6E8A-4147-A177-3AD203B41FA5}">
                      <a16:colId xmlns:a16="http://schemas.microsoft.com/office/drawing/2014/main" val="1306182755"/>
                    </a:ext>
                  </a:extLst>
                </a:gridCol>
                <a:gridCol w="1904339">
                  <a:extLst>
                    <a:ext uri="{9D8B030D-6E8A-4147-A177-3AD203B41FA5}">
                      <a16:colId xmlns:a16="http://schemas.microsoft.com/office/drawing/2014/main" val="2565504619"/>
                    </a:ext>
                  </a:extLst>
                </a:gridCol>
                <a:gridCol w="1836671">
                  <a:extLst>
                    <a:ext uri="{9D8B030D-6E8A-4147-A177-3AD203B41FA5}">
                      <a16:colId xmlns:a16="http://schemas.microsoft.com/office/drawing/2014/main" val="1470045866"/>
                    </a:ext>
                  </a:extLst>
                </a:gridCol>
                <a:gridCol w="1914003">
                  <a:extLst>
                    <a:ext uri="{9D8B030D-6E8A-4147-A177-3AD203B41FA5}">
                      <a16:colId xmlns:a16="http://schemas.microsoft.com/office/drawing/2014/main" val="2842847452"/>
                    </a:ext>
                  </a:extLst>
                </a:gridCol>
              </a:tblGrid>
              <a:tr h="406711">
                <a:tc>
                  <a:txBody>
                    <a:bodyPr/>
                    <a:lstStyle/>
                    <a:p>
                      <a:r>
                        <a:rPr lang="en-US" dirty="0"/>
                        <a:t>COV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52574"/>
                  </a:ext>
                </a:extLst>
              </a:tr>
              <a:tr h="4406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EG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0.12516607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0.01079163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0.01171581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0.00577132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6779"/>
                  </a:ext>
                </a:extLst>
              </a:tr>
              <a:tr h="4406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HM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0.01079163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0.20806215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0.00886179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0.01052893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19177"/>
                  </a:ext>
                </a:extLst>
              </a:tr>
              <a:tr h="4406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TS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0.01171581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0.00886179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0.02478703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0.00544913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86287"/>
                  </a:ext>
                </a:extLst>
              </a:tr>
              <a:tr h="4406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0.00577132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0.01052893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0.00544913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0.0220575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1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522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Portfelio optimizavimas Markowitz metodu</vt:lpstr>
      <vt:lpstr>Tikslas</vt:lpstr>
      <vt:lpstr>Ekspress Grupp</vt:lpstr>
      <vt:lpstr>HansaMatrix</vt:lpstr>
      <vt:lpstr>Tallinna Sadam</vt:lpstr>
      <vt:lpstr>Tallinna Vesi</vt:lpstr>
      <vt:lpstr>Akcijų kainos nagrinėjamu laikotarpiu</vt:lpstr>
      <vt:lpstr>Istorinės dienų grąžos</vt:lpstr>
      <vt:lpstr>Tikėtinos grąžos</vt:lpstr>
      <vt:lpstr>Markowitz portfelio optimizavimo uždavinys</vt:lpstr>
      <vt:lpstr>Didžiausios įmanomos tikėtinos grąžos skirtingiems standartiniams nuokrypiams</vt:lpstr>
      <vt:lpstr>PowerPoint Presentation</vt:lpstr>
      <vt:lpstr>Portfelio diversifikavimas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Portfelio optimizavimas Markowitz metodu</dc:title>
  <dc:creator>Kasparas Valatkevičius</dc:creator>
  <cp:lastModifiedBy>Kasparas Valatkevičius</cp:lastModifiedBy>
  <cp:revision>1</cp:revision>
  <dcterms:created xsi:type="dcterms:W3CDTF">2022-12-04T09:25:06Z</dcterms:created>
  <dcterms:modified xsi:type="dcterms:W3CDTF">2022-12-19T09:49:09Z</dcterms:modified>
</cp:coreProperties>
</file>