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60" r:id="rId5"/>
    <p:sldId id="261" r:id="rId6"/>
    <p:sldId id="262" r:id="rId7"/>
    <p:sldId id="264" r:id="rId8"/>
    <p:sldId id="265" r:id="rId9"/>
    <p:sldId id="263" r:id="rId10"/>
    <p:sldId id="303" r:id="rId11"/>
    <p:sldId id="304" r:id="rId12"/>
    <p:sldId id="266" r:id="rId13"/>
    <p:sldId id="267" r:id="rId14"/>
    <p:sldId id="268" r:id="rId15"/>
    <p:sldId id="269" r:id="rId16"/>
    <p:sldId id="296" r:id="rId17"/>
    <p:sldId id="297" r:id="rId18"/>
    <p:sldId id="288" r:id="rId19"/>
    <p:sldId id="289" r:id="rId20"/>
    <p:sldId id="270" r:id="rId21"/>
    <p:sldId id="271" r:id="rId22"/>
    <p:sldId id="272" r:id="rId23"/>
    <p:sldId id="273" r:id="rId24"/>
    <p:sldId id="274" r:id="rId25"/>
    <p:sldId id="275" r:id="rId26"/>
    <p:sldId id="276" r:id="rId27"/>
    <p:sldId id="277" r:id="rId28"/>
    <p:sldId id="278" r:id="rId29"/>
    <p:sldId id="298" r:id="rId30"/>
    <p:sldId id="279" r:id="rId31"/>
    <p:sldId id="292" r:id="rId32"/>
    <p:sldId id="293" r:id="rId33"/>
    <p:sldId id="299" r:id="rId34"/>
    <p:sldId id="294" r:id="rId35"/>
    <p:sldId id="295" r:id="rId36"/>
    <p:sldId id="280" r:id="rId37"/>
    <p:sldId id="281" r:id="rId38"/>
    <p:sldId id="282" r:id="rId39"/>
    <p:sldId id="307" r:id="rId40"/>
    <p:sldId id="283" r:id="rId41"/>
    <p:sldId id="284" r:id="rId42"/>
    <p:sldId id="285" r:id="rId43"/>
    <p:sldId id="286" r:id="rId44"/>
    <p:sldId id="300" r:id="rId45"/>
    <p:sldId id="30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200"/>
          </a:xfrm>
        </p:spPr>
        <p:txBody>
          <a:bodyPr>
            <a:normAutofit/>
          </a:bodyPr>
          <a:lstStyle/>
          <a:p>
            <a:r>
              <a:rPr lang="en-US" dirty="0" smtClean="0"/>
              <a:t>Unit – 5 Code Generation</a:t>
            </a:r>
            <a:endParaRPr lang="en-US" dirty="0"/>
          </a:p>
        </p:txBody>
      </p:sp>
      <p:sp>
        <p:nvSpPr>
          <p:cNvPr id="3" name="Subtitle 2"/>
          <p:cNvSpPr>
            <a:spLocks noGrp="1"/>
          </p:cNvSpPr>
          <p:nvPr>
            <p:ph type="subTitle" idx="1"/>
          </p:nvPr>
        </p:nvSpPr>
        <p:spPr>
          <a:xfrm>
            <a:off x="381000" y="1600200"/>
            <a:ext cx="8153400" cy="5029200"/>
          </a:xfrm>
        </p:spPr>
        <p:txBody>
          <a:bodyPr>
            <a:normAutofit/>
          </a:bodyPr>
          <a:lstStyle/>
          <a:p>
            <a:pPr algn="l">
              <a:buFont typeface="Arial" pitchFamily="34" charset="0"/>
              <a:buChar char="•"/>
            </a:pPr>
            <a:r>
              <a:rPr lang="en-US" sz="2800" dirty="0" smtClean="0"/>
              <a:t>Introduction</a:t>
            </a:r>
          </a:p>
          <a:p>
            <a:pPr algn="l">
              <a:buFont typeface="Arial" pitchFamily="34" charset="0"/>
              <a:buChar char="•"/>
            </a:pPr>
            <a:r>
              <a:rPr lang="en-US" sz="2800" dirty="0" smtClean="0"/>
              <a:t>Difficulties and Issues in the Design of Code generator</a:t>
            </a:r>
          </a:p>
          <a:p>
            <a:pPr algn="l">
              <a:buFont typeface="Arial" pitchFamily="34" charset="0"/>
              <a:buChar char="•"/>
            </a:pPr>
            <a:r>
              <a:rPr lang="en-US" sz="2800" dirty="0" smtClean="0"/>
              <a:t>Target Language and Target machine</a:t>
            </a:r>
          </a:p>
          <a:p>
            <a:pPr algn="l">
              <a:buFont typeface="Arial" pitchFamily="34" charset="0"/>
              <a:buChar char="•"/>
            </a:pPr>
            <a:r>
              <a:rPr lang="en-US" sz="2800" dirty="0" smtClean="0"/>
              <a:t>Program and instruction Cost.</a:t>
            </a:r>
          </a:p>
          <a:p>
            <a:pPr algn="l">
              <a:buFont typeface="Arial" pitchFamily="34" charset="0"/>
              <a:buChar char="•"/>
            </a:pPr>
            <a:r>
              <a:rPr lang="en-US" sz="2800" dirty="0" smtClean="0"/>
              <a:t>Code optimization principles</a:t>
            </a:r>
          </a:p>
          <a:p>
            <a:pPr algn="l">
              <a:buFont typeface="Arial" pitchFamily="34" charset="0"/>
              <a:buChar char="•"/>
            </a:pPr>
            <a:r>
              <a:rPr lang="en-US" sz="2800" dirty="0" smtClean="0"/>
              <a:t>Code generation Algorithm </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Examples on Code </a:t>
            </a:r>
            <a:r>
              <a:rPr lang="en-US" dirty="0" err="1" smtClean="0"/>
              <a:t>Genaration</a:t>
            </a:r>
            <a:r>
              <a:rPr lang="en-US" dirty="0" smtClean="0"/>
              <a:t> </a:t>
            </a:r>
            <a:endParaRPr lang="en-US" dirty="0"/>
          </a:p>
        </p:txBody>
      </p:sp>
      <p:sp>
        <p:nvSpPr>
          <p:cNvPr id="3" name="Content Placeholder 2"/>
          <p:cNvSpPr>
            <a:spLocks noGrp="1"/>
          </p:cNvSpPr>
          <p:nvPr>
            <p:ph idx="1"/>
          </p:nvPr>
        </p:nvSpPr>
        <p:spPr>
          <a:xfrm>
            <a:off x="457200" y="1143001"/>
            <a:ext cx="8458200" cy="1142999"/>
          </a:xfrm>
        </p:spPr>
        <p:txBody>
          <a:bodyPr>
            <a:normAutofit fontScale="85000" lnSpcReduction="20000"/>
          </a:bodyPr>
          <a:lstStyle/>
          <a:p>
            <a:r>
              <a:rPr lang="en-US" dirty="0" smtClean="0"/>
              <a:t>Generate code for the following three-address statements assuming all variables are stored in memory locations.</a:t>
            </a:r>
          </a:p>
          <a:p>
            <a:pPr>
              <a:buNone/>
            </a:pPr>
            <a:endParaRPr lang="en-US" dirty="0"/>
          </a:p>
        </p:txBody>
      </p:sp>
      <p:sp>
        <p:nvSpPr>
          <p:cNvPr id="4" name="Content Placeholder 2"/>
          <p:cNvSpPr txBox="1">
            <a:spLocks/>
          </p:cNvSpPr>
          <p:nvPr/>
        </p:nvSpPr>
        <p:spPr>
          <a:xfrm>
            <a:off x="152400" y="2590800"/>
            <a:ext cx="4495800" cy="27432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Examples :</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x=1</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lang="en-US" sz="3200" dirty="0" smtClean="0"/>
              <a:t>x</a:t>
            </a:r>
            <a:r>
              <a:rPr lang="en-US" sz="3200" baseline="0" dirty="0" smtClean="0"/>
              <a:t>=a</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lang="en-US" sz="3200" dirty="0" smtClean="0"/>
              <a:t>x</a:t>
            </a:r>
            <a:r>
              <a:rPr kumimoji="0" lang="en-US" sz="3200" b="0" i="0" u="none" strike="noStrike" kern="1200" cap="none" spc="0" normalizeH="0" noProof="0" dirty="0" smtClean="0">
                <a:ln>
                  <a:noFill/>
                </a:ln>
                <a:solidFill>
                  <a:schemeClr val="tx1"/>
                </a:solidFill>
                <a:effectLst/>
                <a:uLnTx/>
                <a:uFillTx/>
                <a:latin typeface="+mn-lt"/>
                <a:ea typeface="+mn-ea"/>
                <a:cs typeface="+mn-cs"/>
              </a:rPr>
              <a:t>=a+1</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lang="en-US" sz="3200" dirty="0" smtClean="0"/>
              <a:t>x = a +b</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876800" y="2514600"/>
            <a:ext cx="3200400" cy="3429000"/>
          </a:xfrm>
          <a:prstGeom prst="rect">
            <a:avLst/>
          </a:prstGeom>
        </p:spPr>
        <p:txBody>
          <a:bodyPr vert="horz" lIns="91440" tIns="45720" rIns="91440" bIns="45720" rtlCol="0">
            <a:normAutofit fontScale="55000" lnSpcReduction="2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Answers : </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LD R0, #1</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ST x R0</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startAt="2"/>
              <a:tabLst/>
              <a:defRPr/>
            </a:pPr>
            <a:r>
              <a:rPr lang="en-US" sz="3200" dirty="0" smtClean="0"/>
              <a:t>LD R0, a</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baseline="0" dirty="0" smtClean="0"/>
              <a:t>          ST x, R0</a:t>
            </a:r>
          </a:p>
          <a:p>
            <a:pPr marL="514350" marR="0" lvl="0" indent="-514350" algn="l" defTabSz="914400" rtl="0" eaLnBrk="1" fontAlgn="auto" latinLnBrk="0" hangingPunct="1">
              <a:lnSpc>
                <a:spcPct val="100000"/>
              </a:lnSpc>
              <a:spcBef>
                <a:spcPct val="20000"/>
              </a:spcBef>
              <a:spcAft>
                <a:spcPts val="0"/>
              </a:spcAft>
              <a:buClrTx/>
              <a:buSzTx/>
              <a:buAutoNum type="arabicPeriod" startAt="3"/>
              <a:tabLst/>
              <a:defRPr/>
            </a:pPr>
            <a:r>
              <a:rPr lang="en-US" sz="3200" dirty="0" smtClean="0"/>
              <a:t>LD R0, a</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ADD R0, R0, #1</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ST x, R0</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4.      LD  R0, a</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LD  R1, b</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ADD R0, R0, R1</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ST x, R0</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Examples on Code </a:t>
            </a:r>
            <a:r>
              <a:rPr lang="en-US" dirty="0" err="1" smtClean="0"/>
              <a:t>Genaration</a:t>
            </a:r>
            <a:r>
              <a:rPr lang="en-US" dirty="0" smtClean="0"/>
              <a:t> </a:t>
            </a:r>
            <a:endParaRPr lang="en-US" dirty="0"/>
          </a:p>
        </p:txBody>
      </p:sp>
      <p:sp>
        <p:nvSpPr>
          <p:cNvPr id="3" name="Content Placeholder 2"/>
          <p:cNvSpPr>
            <a:spLocks noGrp="1"/>
          </p:cNvSpPr>
          <p:nvPr>
            <p:ph idx="1"/>
          </p:nvPr>
        </p:nvSpPr>
        <p:spPr>
          <a:xfrm>
            <a:off x="457200" y="1143001"/>
            <a:ext cx="8458200" cy="1142999"/>
          </a:xfrm>
        </p:spPr>
        <p:txBody>
          <a:bodyPr>
            <a:normAutofit fontScale="85000" lnSpcReduction="20000"/>
          </a:bodyPr>
          <a:lstStyle/>
          <a:p>
            <a:r>
              <a:rPr lang="en-US" dirty="0" smtClean="0"/>
              <a:t>Generate code for the following three-address statements assuming all variables are stored in memory locations.</a:t>
            </a:r>
          </a:p>
          <a:p>
            <a:pPr>
              <a:buNone/>
            </a:pPr>
            <a:endParaRPr lang="en-US" dirty="0"/>
          </a:p>
        </p:txBody>
      </p:sp>
      <p:sp>
        <p:nvSpPr>
          <p:cNvPr id="4" name="Content Placeholder 2"/>
          <p:cNvSpPr txBox="1">
            <a:spLocks/>
          </p:cNvSpPr>
          <p:nvPr/>
        </p:nvSpPr>
        <p:spPr>
          <a:xfrm>
            <a:off x="152400" y="2590800"/>
            <a:ext cx="4495800" cy="3505200"/>
          </a:xfrm>
          <a:prstGeom prst="rect">
            <a:avLst/>
          </a:prstGeom>
        </p:spPr>
        <p:txBody>
          <a:bodyPr vert="horz" lIns="91440" tIns="45720" rIns="91440" bIns="45720" rtlCol="0">
            <a:normAutofit fontScale="92500" lnSpcReduction="2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Examples :</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x=b + c</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baseline="0" dirty="0" smtClean="0"/>
              <a:t>      y=a + x</a:t>
            </a:r>
          </a:p>
          <a:p>
            <a:pPr marL="514350" marR="0" lvl="0" indent="-514350" algn="l" defTabSz="914400" rtl="0" eaLnBrk="1" fontAlgn="auto" latinLnBrk="0" hangingPunct="1">
              <a:lnSpc>
                <a:spcPct val="100000"/>
              </a:lnSpc>
              <a:spcBef>
                <a:spcPct val="20000"/>
              </a:spcBef>
              <a:spcAft>
                <a:spcPts val="0"/>
              </a:spcAft>
              <a:buClrTx/>
              <a:buSzTx/>
              <a:buAutoNum type="arabicPeriod" startAt="2"/>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x=a[</a:t>
            </a:r>
            <a:r>
              <a:rPr kumimoji="0" lang="en-US" sz="3200" b="0" i="0" u="none" strike="noStrike" kern="1200" cap="none" spc="0" normalizeH="0" noProof="0" dirty="0" err="1" smtClean="0">
                <a:ln>
                  <a:noFill/>
                </a:ln>
                <a:solidFill>
                  <a:schemeClr val="tx1"/>
                </a:solidFill>
                <a:effectLst/>
                <a:uLnTx/>
                <a:uFillTx/>
                <a:latin typeface="+mn-lt"/>
                <a:ea typeface="+mn-ea"/>
                <a:cs typeface="+mn-cs"/>
              </a:rPr>
              <a:t>i</a:t>
            </a:r>
            <a:r>
              <a:rPr kumimoji="0" lang="en-US" sz="3200" b="0" i="0" u="none" strike="noStrike" kern="1200" cap="none" spc="0" normalizeH="0" noProof="0" dirty="0" smtClean="0">
                <a:ln>
                  <a:noFill/>
                </a:ln>
                <a:solidFill>
                  <a:schemeClr val="tx1"/>
                </a:solidFill>
                <a:effectLst/>
                <a:uLnTx/>
                <a:uFillTx/>
                <a:latin typeface="+mn-lt"/>
                <a:ea typeface="+mn-ea"/>
                <a:cs typeface="+mn-cs"/>
              </a:rPr>
              <a:t>]</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      Y=b[j]</a:t>
            </a:r>
          </a:p>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3. </a:t>
            </a:r>
            <a:r>
              <a:rPr kumimoji="0" lang="en-US" sz="3200" b="0" i="0" u="none" strike="noStrike" kern="1200" cap="none" spc="0" normalizeH="0" noProof="0" dirty="0" smtClean="0">
                <a:ln>
                  <a:noFill/>
                </a:ln>
                <a:solidFill>
                  <a:schemeClr val="tx1"/>
                </a:solidFill>
                <a:effectLst/>
                <a:uLnTx/>
                <a:uFillTx/>
                <a:latin typeface="+mn-lt"/>
                <a:ea typeface="+mn-ea"/>
                <a:cs typeface="+mn-cs"/>
              </a:rPr>
              <a:t> a[</a:t>
            </a:r>
            <a:r>
              <a:rPr kumimoji="0" lang="en-US" sz="3200" b="0" i="0" u="none" strike="noStrike" kern="1200" cap="none" spc="0" normalizeH="0" noProof="0" dirty="0" err="1" smtClean="0">
                <a:ln>
                  <a:noFill/>
                </a:ln>
                <a:solidFill>
                  <a:schemeClr val="tx1"/>
                </a:solidFill>
                <a:effectLst/>
                <a:uLnTx/>
                <a:uFillTx/>
                <a:latin typeface="+mn-lt"/>
                <a:ea typeface="+mn-ea"/>
                <a:cs typeface="+mn-cs"/>
              </a:rPr>
              <a:t>i</a:t>
            </a:r>
            <a:r>
              <a:rPr kumimoji="0" lang="en-US" sz="3200" b="0" i="0" u="none" strike="noStrike" kern="1200" cap="none" spc="0" normalizeH="0" noProof="0" dirty="0" smtClean="0">
                <a:ln>
                  <a:noFill/>
                </a:ln>
                <a:solidFill>
                  <a:schemeClr val="tx1"/>
                </a:solidFill>
                <a:effectLst/>
                <a:uLnTx/>
                <a:uFillTx/>
                <a:latin typeface="+mn-lt"/>
                <a:ea typeface="+mn-ea"/>
                <a:cs typeface="+mn-cs"/>
              </a:rPr>
              <a:t>] =y</a:t>
            </a:r>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      b[j]=x</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2400300" y="2590800"/>
            <a:ext cx="3200400" cy="34290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Answers : </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LD R0, b</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t>         LD R1, c</a:t>
            </a:r>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ADD R0, R0, R1</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t>          LD R1, a</a:t>
            </a:r>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ADD R1, R1, R0</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t>           ST x, R0</a:t>
            </a:r>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           ST y, R1.</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5410200" y="2514600"/>
            <a:ext cx="3200400" cy="40386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US" sz="3200" dirty="0" smtClean="0"/>
              <a:t>Answers :</a:t>
            </a:r>
          </a:p>
          <a:p>
            <a:pPr marL="514350" marR="0" lvl="0" indent="-514350" algn="l" defTabSz="914400" rtl="0" eaLnBrk="1" fontAlgn="auto" latinLnBrk="0" hangingPunct="1">
              <a:lnSpc>
                <a:spcPct val="100000"/>
              </a:lnSpc>
              <a:spcBef>
                <a:spcPct val="20000"/>
              </a:spcBef>
              <a:spcAft>
                <a:spcPts val="0"/>
              </a:spcAft>
              <a:buClrTx/>
              <a:buSzTx/>
              <a:tabLst/>
              <a:defRPr/>
            </a:pPr>
            <a:r>
              <a:rPr lang="en-US" sz="2200" dirty="0" smtClean="0"/>
              <a:t>2</a:t>
            </a:r>
            <a:r>
              <a:rPr lang="en-US" sz="2200" dirty="0"/>
              <a:t>.</a:t>
            </a:r>
            <a:r>
              <a:rPr lang="en-US" sz="3200" dirty="0" smtClean="0"/>
              <a:t> </a:t>
            </a:r>
            <a:r>
              <a:rPr lang="en-US" sz="2200" dirty="0"/>
              <a:t>LD R0, I</a:t>
            </a:r>
          </a:p>
          <a:p>
            <a:pPr marL="514350" marR="0" lvl="0" indent="-514350" algn="l" defTabSz="914400" rtl="0" eaLnBrk="1" fontAlgn="auto" latinLnBrk="0" hangingPunct="1">
              <a:lnSpc>
                <a:spcPct val="100000"/>
              </a:lnSpc>
              <a:spcBef>
                <a:spcPct val="20000"/>
              </a:spcBef>
              <a:spcAft>
                <a:spcPts val="0"/>
              </a:spcAft>
              <a:buClrTx/>
              <a:buSzTx/>
              <a:tabLst/>
              <a:defRPr/>
            </a:pPr>
            <a:r>
              <a:rPr lang="en-US" sz="2200" dirty="0"/>
              <a:t>     MUL R0, R0,#</a:t>
            </a:r>
            <a:r>
              <a:rPr lang="en-US" sz="2200" dirty="0" smtClean="0"/>
              <a:t>8</a:t>
            </a:r>
          </a:p>
          <a:p>
            <a:pPr marL="514350" marR="0" lvl="0" indent="-514350" algn="l" defTabSz="914400" rtl="0" eaLnBrk="1" fontAlgn="auto" latinLnBrk="0" hangingPunct="1">
              <a:lnSpc>
                <a:spcPct val="100000"/>
              </a:lnSpc>
              <a:spcBef>
                <a:spcPct val="20000"/>
              </a:spcBef>
              <a:spcAft>
                <a:spcPts val="0"/>
              </a:spcAft>
              <a:buClrTx/>
              <a:buSzTx/>
              <a:tabLst/>
              <a:defRPr/>
            </a:pPr>
            <a:r>
              <a:rPr lang="en-US" sz="2200" dirty="0"/>
              <a:t> </a:t>
            </a:r>
            <a:r>
              <a:rPr lang="en-US" sz="2200" dirty="0" smtClean="0"/>
              <a:t>    LD R1, a(R0)</a:t>
            </a:r>
            <a:endParaRPr lang="en-US" sz="2200" dirty="0"/>
          </a:p>
          <a:p>
            <a:pPr marL="514350" marR="0" lvl="0" indent="-514350" algn="l" defTabSz="914400" rtl="0" eaLnBrk="1" fontAlgn="auto" latinLnBrk="0" hangingPunct="1">
              <a:lnSpc>
                <a:spcPct val="100000"/>
              </a:lnSpc>
              <a:spcBef>
                <a:spcPct val="20000"/>
              </a:spcBef>
              <a:spcAft>
                <a:spcPts val="0"/>
              </a:spcAft>
              <a:buClrTx/>
              <a:buSzTx/>
              <a:tabLst/>
              <a:defRPr/>
            </a:pPr>
            <a:r>
              <a:rPr lang="en-US" sz="2200" dirty="0"/>
              <a:t>     ST </a:t>
            </a:r>
            <a:r>
              <a:rPr lang="en-US" sz="2200" dirty="0" smtClean="0"/>
              <a:t>x</a:t>
            </a:r>
            <a:r>
              <a:rPr lang="en-US" sz="2200" smtClean="0"/>
              <a:t>, R1</a:t>
            </a:r>
            <a:endParaRPr lang="en-US" sz="2200" dirty="0"/>
          </a:p>
          <a:p>
            <a:pPr marL="514350" lvl="0" indent="-514350">
              <a:spcBef>
                <a:spcPct val="20000"/>
              </a:spcBef>
              <a:defRPr/>
            </a:pPr>
            <a:r>
              <a:rPr lang="en-US" sz="2200" dirty="0"/>
              <a:t>     LD R0, j</a:t>
            </a:r>
          </a:p>
          <a:p>
            <a:pPr marL="514350" lvl="0" indent="-514350">
              <a:spcBef>
                <a:spcPct val="20000"/>
              </a:spcBef>
              <a:defRPr/>
            </a:pPr>
            <a:r>
              <a:rPr lang="en-US" sz="2200" dirty="0"/>
              <a:t>     MUL R0, R0,#</a:t>
            </a:r>
            <a:r>
              <a:rPr lang="en-US" sz="2200" dirty="0" smtClean="0"/>
              <a:t>8</a:t>
            </a:r>
          </a:p>
          <a:p>
            <a:pPr marL="514350" lvl="0" indent="-514350">
              <a:spcBef>
                <a:spcPct val="20000"/>
              </a:spcBef>
              <a:defRPr/>
            </a:pPr>
            <a:r>
              <a:rPr lang="en-US" sz="2200" dirty="0"/>
              <a:t> </a:t>
            </a:r>
            <a:r>
              <a:rPr lang="en-US" sz="2200" dirty="0" smtClean="0"/>
              <a:t>    LD R1, b(R0)</a:t>
            </a:r>
            <a:endParaRPr lang="en-US" sz="2200" dirty="0"/>
          </a:p>
          <a:p>
            <a:pPr marL="514350" lvl="0" indent="-514350">
              <a:spcBef>
                <a:spcPct val="20000"/>
              </a:spcBef>
              <a:defRPr/>
            </a:pPr>
            <a:r>
              <a:rPr lang="en-US" sz="2200" dirty="0"/>
              <a:t>     ST y, </a:t>
            </a:r>
            <a:r>
              <a:rPr lang="en-US" sz="2200" dirty="0" smtClean="0"/>
              <a:t>R1</a:t>
            </a:r>
          </a:p>
          <a:p>
            <a:pPr marL="514350" lvl="0" indent="-514350">
              <a:spcBef>
                <a:spcPct val="20000"/>
              </a:spcBef>
              <a:defRPr/>
            </a:pPr>
            <a:r>
              <a:rPr lang="en-US" sz="2200" dirty="0" smtClean="0"/>
              <a:t>3. Homework</a:t>
            </a:r>
            <a:endParaRPr lang="en-US" sz="2200" dirty="0"/>
          </a:p>
          <a:p>
            <a:pPr marL="514350" marR="0" lvl="0" indent="-514350" algn="l" defTabSz="914400" rtl="0" eaLnBrk="1" fontAlgn="auto" latinLnBrk="0" hangingPunct="1">
              <a:lnSpc>
                <a:spcPct val="100000"/>
              </a:lnSpc>
              <a:spcBef>
                <a:spcPct val="20000"/>
              </a:spcBef>
              <a:spcAft>
                <a:spcPts val="0"/>
              </a:spcAft>
              <a:buClrTx/>
              <a:buSzTx/>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Code optimization Principles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What is code optimization?</a:t>
            </a:r>
          </a:p>
          <a:p>
            <a:r>
              <a:rPr lang="en-US" sz="2400" dirty="0" smtClean="0"/>
              <a:t>How to measure the quality of the object program?</a:t>
            </a:r>
          </a:p>
          <a:p>
            <a:r>
              <a:rPr lang="en-US" sz="2400" dirty="0" smtClean="0"/>
              <a:t>Different sources of optimization</a:t>
            </a:r>
          </a:p>
          <a:p>
            <a:r>
              <a:rPr lang="en-US" sz="2400" dirty="0" smtClean="0"/>
              <a:t>Loop optimization</a:t>
            </a:r>
          </a:p>
          <a:p>
            <a:pPr lvl="1"/>
            <a:r>
              <a:rPr lang="en-US" sz="2000" dirty="0" smtClean="0"/>
              <a:t>       Construction of three address code.</a:t>
            </a:r>
          </a:p>
          <a:p>
            <a:pPr lvl="1"/>
            <a:r>
              <a:rPr lang="en-US" sz="2000" dirty="0" smtClean="0"/>
              <a:t>       Partitioning three address code into Basic block.     </a:t>
            </a:r>
          </a:p>
          <a:p>
            <a:pPr lvl="1"/>
            <a:r>
              <a:rPr lang="en-US" sz="2000" dirty="0" smtClean="0"/>
              <a:t>       Representation of Basic block.</a:t>
            </a:r>
          </a:p>
          <a:p>
            <a:pPr lvl="1"/>
            <a:r>
              <a:rPr lang="en-US" sz="2000" dirty="0" smtClean="0"/>
              <a:t>       Construction of flow graph from basic block.</a:t>
            </a:r>
          </a:p>
          <a:p>
            <a:pPr lvl="1"/>
            <a:r>
              <a:rPr lang="en-US" sz="2000" dirty="0" smtClean="0"/>
              <a:t>       Determination of loop</a:t>
            </a:r>
          </a:p>
          <a:p>
            <a:pPr lvl="1"/>
            <a:r>
              <a:rPr lang="en-US" sz="2000" dirty="0" smtClean="0"/>
              <a:t>        Code motion and Removal of Induction variable </a:t>
            </a:r>
          </a:p>
          <a:p>
            <a:pPr lvl="1"/>
            <a:r>
              <a:rPr lang="en-US" sz="2000" dirty="0" smtClean="0"/>
              <a:t>        Reduction in strength.</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optimization ?</a:t>
            </a:r>
            <a:endParaRPr lang="en-US" dirty="0"/>
          </a:p>
        </p:txBody>
      </p:sp>
      <p:sp>
        <p:nvSpPr>
          <p:cNvPr id="3" name="Content Placeholder 2"/>
          <p:cNvSpPr>
            <a:spLocks noGrp="1"/>
          </p:cNvSpPr>
          <p:nvPr>
            <p:ph idx="1"/>
          </p:nvPr>
        </p:nvSpPr>
        <p:spPr/>
        <p:txBody>
          <a:bodyPr>
            <a:normAutofit lnSpcReduction="10000"/>
          </a:bodyPr>
          <a:lstStyle/>
          <a:p>
            <a:r>
              <a:rPr lang="en-US" dirty="0" smtClean="0"/>
              <a:t>Code optimization refers to an </a:t>
            </a:r>
            <a:r>
              <a:rPr lang="en-US" dirty="0" err="1" smtClean="0"/>
              <a:t>importtant</a:t>
            </a:r>
            <a:r>
              <a:rPr lang="en-US" dirty="0" smtClean="0"/>
              <a:t> activity where sophisticated techniques employed by the complier to intermediate representation in order to get the optimal object program which is most obvious for a given source program.</a:t>
            </a:r>
          </a:p>
          <a:p>
            <a:r>
              <a:rPr lang="en-US" dirty="0" smtClean="0"/>
              <a:t>Optimal program refers to efficient code measured in terms time (Faster) and space (less)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the object program</a:t>
            </a:r>
            <a:endParaRPr lang="en-US" dirty="0"/>
          </a:p>
        </p:txBody>
      </p:sp>
      <p:sp>
        <p:nvSpPr>
          <p:cNvPr id="3" name="Content Placeholder 2"/>
          <p:cNvSpPr>
            <a:spLocks noGrp="1"/>
          </p:cNvSpPr>
          <p:nvPr>
            <p:ph idx="1"/>
          </p:nvPr>
        </p:nvSpPr>
        <p:spPr/>
        <p:txBody>
          <a:bodyPr/>
          <a:lstStyle/>
          <a:p>
            <a:pPr algn="just"/>
            <a:r>
              <a:rPr lang="en-US" dirty="0" smtClean="0"/>
              <a:t>The quality of the object program is basically measured in terms of size and running time. Also the machine on which the object program is executed.</a:t>
            </a:r>
          </a:p>
          <a:p>
            <a:pPr algn="just"/>
            <a:r>
              <a:rPr lang="en-US" dirty="0" smtClean="0"/>
              <a:t> For large computers running time is important and for small computers memory size is particularly important.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Possible Sources of optimization</a:t>
            </a:r>
            <a:endParaRPr lang="en-US"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pPr>
              <a:buNone/>
            </a:pPr>
            <a:r>
              <a:rPr lang="en-US" sz="3100" dirty="0" smtClean="0"/>
              <a:t>1. Detecting patterns in the program and replacing these patterns by equivalent and more efficient construct.</a:t>
            </a:r>
          </a:p>
          <a:p>
            <a:pPr lvl="1"/>
            <a:r>
              <a:rPr lang="en-US" sz="2300" dirty="0" smtClean="0">
                <a:solidFill>
                  <a:srgbClr val="FF0000"/>
                </a:solidFill>
              </a:rPr>
              <a:t>Example could be multiplication operation may be replaced by addition and division operation may be replaced by subtraction  </a:t>
            </a:r>
          </a:p>
          <a:p>
            <a:pPr lvl="1"/>
            <a:r>
              <a:rPr lang="en-US" sz="2300" dirty="0" smtClean="0">
                <a:solidFill>
                  <a:srgbClr val="FF0000"/>
                </a:solidFill>
              </a:rPr>
              <a:t>X2  is replaced by  X *  X,   2 * X is replaced  by X + X  and X/2 is replaced by x * 0.5</a:t>
            </a:r>
          </a:p>
          <a:p>
            <a:pPr>
              <a:buNone/>
            </a:pPr>
            <a:r>
              <a:rPr lang="en-US" sz="3100" dirty="0" smtClean="0"/>
              <a:t>2. The richest source of optimization is in the efficient utilization of registers and instructions from the instruction set of the machine. </a:t>
            </a:r>
          </a:p>
          <a:p>
            <a:pPr lvl="1"/>
            <a:r>
              <a:rPr lang="en-US" sz="2300" dirty="0" smtClean="0">
                <a:solidFill>
                  <a:srgbClr val="FF0000"/>
                </a:solidFill>
              </a:rPr>
              <a:t>This is achieved during the code generation by maintaining the register descriptor and  register descriptor.</a:t>
            </a:r>
          </a:p>
          <a:p>
            <a:pPr>
              <a:buNone/>
            </a:pPr>
            <a:r>
              <a:rPr lang="en-US" sz="3100" dirty="0" smtClean="0"/>
              <a:t>3.  An identification of common sub expression and eliminating them. </a:t>
            </a:r>
          </a:p>
          <a:p>
            <a:pPr lvl="1"/>
            <a:r>
              <a:rPr lang="en-US" sz="2300" dirty="0" smtClean="0">
                <a:solidFill>
                  <a:srgbClr val="FF0000"/>
                </a:solidFill>
              </a:rPr>
              <a:t>DAG is used to catch the common sub-expression. </a:t>
            </a:r>
          </a:p>
          <a:p>
            <a:pPr lvl="1"/>
            <a:r>
              <a:rPr lang="en-US" sz="2300" dirty="0" smtClean="0">
                <a:solidFill>
                  <a:srgbClr val="FF0000"/>
                </a:solidFill>
              </a:rPr>
              <a:t>For example A[I+1] = B[i+1] statement could be replaced by T=I+1 and A[T]=B[T]</a:t>
            </a:r>
          </a:p>
          <a:p>
            <a:pPr lvl="1">
              <a:buNone/>
            </a:pPr>
            <a:r>
              <a:rPr lang="en-US" sz="2300" dirty="0" smtClean="0">
                <a:solidFill>
                  <a:srgbClr val="FF0000"/>
                </a:solidFill>
              </a:rPr>
              <a:t>      or a= b*c            </a:t>
            </a:r>
          </a:p>
          <a:p>
            <a:pPr lvl="1">
              <a:buNone/>
            </a:pPr>
            <a:r>
              <a:rPr lang="en-US" sz="2300" dirty="0" smtClean="0">
                <a:solidFill>
                  <a:srgbClr val="FF0000"/>
                </a:solidFill>
              </a:rPr>
              <a:t>           x=b*c +5   </a:t>
            </a:r>
          </a:p>
          <a:p>
            <a:pPr lvl="1">
              <a:buNone/>
            </a:pPr>
            <a:r>
              <a:rPr lang="en-US" sz="2300" dirty="0" smtClean="0">
                <a:solidFill>
                  <a:srgbClr val="FF0000"/>
                </a:solidFill>
              </a:rPr>
              <a:t>       could be replaced by          t1= b*c</a:t>
            </a:r>
          </a:p>
          <a:p>
            <a:pPr lvl="1">
              <a:buNone/>
            </a:pPr>
            <a:r>
              <a:rPr lang="en-US" sz="2300" dirty="0" smtClean="0">
                <a:solidFill>
                  <a:srgbClr val="FF0000"/>
                </a:solidFill>
              </a:rPr>
              <a:t>                                                        a= t1</a:t>
            </a:r>
          </a:p>
          <a:p>
            <a:pPr lvl="1">
              <a:buNone/>
            </a:pPr>
            <a:r>
              <a:rPr lang="en-US" sz="2300" dirty="0" smtClean="0">
                <a:solidFill>
                  <a:srgbClr val="FF0000"/>
                </a:solidFill>
              </a:rPr>
              <a:t>			                           t2= t1 + 5</a:t>
            </a:r>
          </a:p>
          <a:p>
            <a:pPr lvl="1">
              <a:buNone/>
            </a:pPr>
            <a:r>
              <a:rPr lang="en-US" sz="2300" dirty="0" smtClean="0">
                <a:solidFill>
                  <a:srgbClr val="FF0000"/>
                </a:solidFill>
              </a:rPr>
              <a:t>			                             x=t2 </a:t>
            </a:r>
          </a:p>
          <a:p>
            <a:pPr lvl="1">
              <a:buNone/>
            </a:pPr>
            <a:r>
              <a:rPr lang="en-US" sz="2300" dirty="0" smtClean="0">
                <a:solidFill>
                  <a:srgbClr val="FF0000"/>
                </a:solidFill>
              </a:rPr>
              <a:t>                                           </a:t>
            </a:r>
            <a:endParaRPr lang="en-US" sz="2200" dirty="0" smtClean="0">
              <a:solidFill>
                <a:srgbClr val="FF0000"/>
              </a:solidFill>
            </a:endParaRPr>
          </a:p>
          <a:p>
            <a:pPr lvl="1">
              <a:buNone/>
            </a:pPr>
            <a:r>
              <a:rPr lang="en-US" sz="2200" dirty="0" smtClean="0">
                <a:solidFill>
                  <a:srgbClr val="FF0000"/>
                </a:solidFill>
              </a:rPr>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2400" dirty="0" smtClean="0"/>
              <a:t>Examples on Finding local Common sub expression and elimination</a:t>
            </a:r>
            <a:endParaRPr lang="en-US" sz="2400"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Example -1  </a:t>
            </a:r>
          </a:p>
          <a:p>
            <a:pPr>
              <a:buNone/>
            </a:pPr>
            <a:endParaRPr lang="en-US" dirty="0" smtClean="0"/>
          </a:p>
          <a:p>
            <a:pPr>
              <a:buNone/>
            </a:pPr>
            <a:endParaRPr lang="en-US" dirty="0" smtClean="0"/>
          </a:p>
          <a:p>
            <a:pPr>
              <a:buNone/>
            </a:pPr>
            <a:r>
              <a:rPr lang="en-US" dirty="0" smtClean="0"/>
              <a:t>Example – 2      </a:t>
            </a:r>
          </a:p>
        </p:txBody>
      </p:sp>
      <p:sp>
        <p:nvSpPr>
          <p:cNvPr id="4" name="Content Placeholder 2"/>
          <p:cNvSpPr txBox="1">
            <a:spLocks/>
          </p:cNvSpPr>
          <p:nvPr/>
        </p:nvSpPr>
        <p:spPr>
          <a:xfrm>
            <a:off x="2667000" y="1219200"/>
            <a:ext cx="4800600" cy="18288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a=b +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b=a – 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c= b +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d= a – 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rgbClr val="FF0000"/>
                </a:solidFill>
              </a:rPr>
              <a:t>Note : variable  b is not live on exit of the block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2667000" y="3429000"/>
            <a:ext cx="5410200" cy="20574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d=b </a:t>
            </a:r>
            <a:r>
              <a:rPr lang="en-US" sz="3200" baseline="0" dirty="0" smtClean="0"/>
              <a:t>*</a:t>
            </a: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a=a +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b= b *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 e – 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rgbClr val="FF0000"/>
                </a:solidFill>
              </a:rPr>
              <a:t>Note : 1. Only the ‘a’ is live on exit of the block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rgbClr val="FF0000"/>
                </a:solidFill>
              </a:rPr>
              <a:t>            2. a, b, and </a:t>
            </a:r>
            <a:r>
              <a:rPr lang="en-US" sz="3200" smtClean="0">
                <a:solidFill>
                  <a:srgbClr val="FF0000"/>
                </a:solidFill>
              </a:rPr>
              <a:t>c are </a:t>
            </a:r>
            <a:r>
              <a:rPr lang="en-US" sz="3200" dirty="0" smtClean="0">
                <a:solidFill>
                  <a:srgbClr val="FF0000"/>
                </a:solidFill>
              </a:rPr>
              <a:t>live on exit of the block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dirty="0" smtClean="0"/>
              <a:t>4. Compilation time computation or constant folding</a:t>
            </a:r>
            <a:endParaRPr lang="en-US" sz="3200" dirty="0"/>
          </a:p>
        </p:txBody>
      </p:sp>
      <p:sp>
        <p:nvSpPr>
          <p:cNvPr id="3" name="Content Placeholder 2"/>
          <p:cNvSpPr>
            <a:spLocks noGrp="1"/>
          </p:cNvSpPr>
          <p:nvPr>
            <p:ph idx="1"/>
          </p:nvPr>
        </p:nvSpPr>
        <p:spPr>
          <a:xfrm>
            <a:off x="457200" y="914400"/>
            <a:ext cx="8229600" cy="5638800"/>
          </a:xfrm>
        </p:spPr>
        <p:txBody>
          <a:bodyPr/>
          <a:lstStyle/>
          <a:p>
            <a:r>
              <a:rPr lang="en-US" dirty="0" smtClean="0"/>
              <a:t>It is a process of executing the source program at compile time where the operand values are known before runtime. It is also called as constant folding :</a:t>
            </a:r>
          </a:p>
          <a:p>
            <a:pPr>
              <a:buNone/>
            </a:pPr>
            <a:r>
              <a:rPr lang="en-US" dirty="0" smtClean="0"/>
              <a:t>Example :</a:t>
            </a:r>
          </a:p>
          <a:p>
            <a:pPr>
              <a:buNone/>
            </a:pPr>
            <a:r>
              <a:rPr lang="en-US" dirty="0" smtClean="0"/>
              <a:t>  </a:t>
            </a:r>
            <a:endParaRPr lang="en-US" dirty="0"/>
          </a:p>
        </p:txBody>
      </p:sp>
      <p:sp>
        <p:nvSpPr>
          <p:cNvPr id="4" name="Content Placeholder 2"/>
          <p:cNvSpPr txBox="1">
            <a:spLocks/>
          </p:cNvSpPr>
          <p:nvPr/>
        </p:nvSpPr>
        <p:spPr>
          <a:xfrm>
            <a:off x="2286000" y="3200400"/>
            <a:ext cx="5791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I= I</a:t>
            </a:r>
            <a:r>
              <a:rPr kumimoji="0" lang="en-US" sz="2400" b="0" i="0" u="none" strike="noStrike" kern="1200" cap="none" spc="0" normalizeH="0" noProof="0" dirty="0" smtClean="0">
                <a:ln>
                  <a:noFill/>
                </a:ln>
                <a:solidFill>
                  <a:schemeClr val="tx1"/>
                </a:solidFill>
                <a:effectLst/>
                <a:uLnTx/>
                <a:uFillTx/>
                <a:latin typeface="+mn-lt"/>
                <a:ea typeface="+mn-ea"/>
                <a:cs typeface="+mn-cs"/>
              </a:rPr>
              <a:t> + 1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  I=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  A= 4 * 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191000" y="3200400"/>
            <a:ext cx="3657600" cy="12192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T1 = I</a:t>
            </a:r>
            <a:r>
              <a:rPr kumimoji="0" lang="en-US" sz="3200" b="0" i="0" u="none" strike="noStrike" kern="1200" cap="none" spc="0" normalizeH="0" noProof="0" dirty="0" smtClean="0">
                <a:ln>
                  <a:noFill/>
                </a:ln>
                <a:solidFill>
                  <a:schemeClr val="tx1"/>
                </a:solidFill>
                <a:effectLst/>
                <a:uLnTx/>
                <a:uFillTx/>
                <a:latin typeface="+mn-lt"/>
                <a:ea typeface="+mn-ea"/>
                <a:cs typeface="+mn-cs"/>
              </a:rPr>
              <a:t> + 1</a:t>
            </a:r>
          </a:p>
          <a:p>
            <a:pPr marL="342900" lvl="0" indent="-342900">
              <a:spcBef>
                <a:spcPct val="20000"/>
              </a:spcBef>
            </a:pPr>
            <a:r>
              <a:rPr lang="en-US" sz="3200" dirty="0" smtClean="0"/>
              <a:t>→                  I  = T1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I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T2  = 4 * 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   = 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3581400" y="4953000"/>
            <a:ext cx="4419600" cy="1676400"/>
          </a:xfrm>
          <a:prstGeom prst="rect">
            <a:avLst/>
          </a:prstGeom>
        </p:spPr>
        <p:txBody>
          <a:bodyPr vert="horz" lIns="91440" tIns="45720" rIns="91440" bIns="45720" rtlCol="0">
            <a:normAutofit fontScale="55000" lnSpcReduction="20000"/>
          </a:bodyPr>
          <a:lstStyle/>
          <a:p>
            <a:pPr marL="342900" lvl="0" indent="-342900">
              <a:spcBef>
                <a:spcPct val="20000"/>
              </a:spcBef>
            </a:pPr>
            <a:r>
              <a:rPr lang="en-US" sz="3200" dirty="0" smtClean="0"/>
              <a:t>        →               </a:t>
            </a:r>
            <a:r>
              <a:rPr lang="en-US" sz="3200" dirty="0" smtClean="0">
                <a:solidFill>
                  <a:srgbClr val="FF0000"/>
                </a:solidFill>
              </a:rPr>
              <a:t>T1 = I + 1      </a:t>
            </a:r>
            <a:r>
              <a:rPr lang="en-US" sz="3200" dirty="0" smtClean="0"/>
              <a:t>→  Dead code</a:t>
            </a:r>
            <a:endParaRPr lang="en-US" sz="3200" dirty="0" smtClean="0">
              <a:solidFill>
                <a:srgbClr val="FF0000"/>
              </a:solidFill>
            </a:endParaRPr>
          </a:p>
          <a:p>
            <a:pPr marL="342900" lvl="0" indent="-342900">
              <a:spcBef>
                <a:spcPct val="20000"/>
              </a:spcBef>
            </a:pPr>
            <a:r>
              <a:rPr lang="en-US" sz="3200" dirty="0" smtClean="0">
                <a:solidFill>
                  <a:srgbClr val="FF0000"/>
                </a:solidFill>
              </a:rPr>
              <a:t>                            I = T1 </a:t>
            </a:r>
          </a:p>
          <a:p>
            <a:pPr marL="342900" lvl="0" indent="-342900">
              <a:spcBef>
                <a:spcPct val="20000"/>
              </a:spcBef>
            </a:pPr>
            <a:r>
              <a:rPr lang="en-US" sz="3200" dirty="0" smtClean="0"/>
              <a:t>                              I=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 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Note: I and A are live on exit. Also all temporaries are dead on exit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Loop Unrolling</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marL="457200" indent="-457200">
              <a:buNone/>
            </a:pPr>
            <a:r>
              <a:rPr lang="en-US" sz="3400" dirty="0" smtClean="0"/>
              <a:t>5. In Loop unrolling : If number of iterations are constant then we can reduce the replicating the body of the loop to reduce the number of iterations. </a:t>
            </a:r>
          </a:p>
          <a:p>
            <a:pPr marL="457200" indent="-457200">
              <a:buNone/>
            </a:pPr>
            <a:r>
              <a:rPr lang="en-US" sz="3400" dirty="0" smtClean="0"/>
              <a:t>	For example : </a:t>
            </a:r>
          </a:p>
          <a:p>
            <a:endParaRPr lang="en-US" sz="2000" dirty="0" smtClean="0"/>
          </a:p>
          <a:p>
            <a:pPr lvl="2"/>
            <a:r>
              <a:rPr lang="en-US" dirty="0" smtClean="0">
                <a:solidFill>
                  <a:srgbClr val="FF0000"/>
                </a:solidFill>
              </a:rPr>
              <a:t>I=1</a:t>
            </a:r>
          </a:p>
          <a:p>
            <a:pPr lvl="2">
              <a:buNone/>
            </a:pPr>
            <a:r>
              <a:rPr lang="en-US" dirty="0" smtClean="0">
                <a:solidFill>
                  <a:srgbClr val="FF0000"/>
                </a:solidFill>
              </a:rPr>
              <a:t>    While(I&lt;100)</a:t>
            </a:r>
          </a:p>
          <a:p>
            <a:pPr lvl="2">
              <a:buNone/>
            </a:pPr>
            <a:r>
              <a:rPr lang="en-US" dirty="0" smtClean="0">
                <a:solidFill>
                  <a:srgbClr val="FF0000"/>
                </a:solidFill>
              </a:rPr>
              <a:t>    {</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  </a:t>
            </a:r>
          </a:p>
          <a:p>
            <a:pPr lvl="2">
              <a:buNone/>
            </a:pPr>
            <a:r>
              <a:rPr lang="en-US" dirty="0" smtClean="0">
                <a:solidFill>
                  <a:srgbClr val="FF0000"/>
                </a:solidFill>
              </a:rPr>
              <a:t>The above segment of code could be replaced by</a:t>
            </a:r>
          </a:p>
          <a:p>
            <a:pPr lvl="2"/>
            <a:r>
              <a:rPr lang="en-US" dirty="0" smtClean="0">
                <a:solidFill>
                  <a:srgbClr val="FF0000"/>
                </a:solidFill>
              </a:rPr>
              <a:t>I=1</a:t>
            </a:r>
          </a:p>
          <a:p>
            <a:pPr lvl="2">
              <a:buNone/>
            </a:pPr>
            <a:r>
              <a:rPr lang="en-US" dirty="0" smtClean="0">
                <a:solidFill>
                  <a:srgbClr val="FF0000"/>
                </a:solidFill>
              </a:rPr>
              <a:t>    While(I&lt; 50)</a:t>
            </a:r>
          </a:p>
          <a:p>
            <a:pPr lvl="2">
              <a:buNone/>
            </a:pPr>
            <a:r>
              <a:rPr lang="en-US" dirty="0" smtClean="0">
                <a:solidFill>
                  <a:srgbClr val="FF0000"/>
                </a:solidFill>
              </a:rPr>
              <a:t>     {</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algn="l"/>
            <a:r>
              <a:rPr lang="en-US" dirty="0" smtClean="0"/>
              <a:t>6. . </a:t>
            </a:r>
            <a:r>
              <a:rPr lang="en-US" sz="3600" dirty="0" smtClean="0"/>
              <a:t>Code optimization by Copy propagation  and dead code elimination</a:t>
            </a:r>
            <a:endParaRPr lang="en-US" dirty="0"/>
          </a:p>
        </p:txBody>
      </p:sp>
      <p:sp>
        <p:nvSpPr>
          <p:cNvPr id="3" name="Content Placeholder 2"/>
          <p:cNvSpPr>
            <a:spLocks noGrp="1"/>
          </p:cNvSpPr>
          <p:nvPr>
            <p:ph idx="1"/>
          </p:nvPr>
        </p:nvSpPr>
        <p:spPr>
          <a:xfrm>
            <a:off x="457200" y="1447800"/>
            <a:ext cx="8229600" cy="5638800"/>
          </a:xfrm>
        </p:spPr>
        <p:txBody>
          <a:bodyPr>
            <a:normAutofit fontScale="55000" lnSpcReduction="20000"/>
          </a:bodyPr>
          <a:lstStyle/>
          <a:p>
            <a:pPr algn="just"/>
            <a:r>
              <a:rPr lang="en-US" sz="4400" dirty="0" smtClean="0"/>
              <a:t>Copy propagation technique could be applied  for assignment statement of the form  </a:t>
            </a:r>
            <a:r>
              <a:rPr lang="en-US" sz="4400" b="1" dirty="0" smtClean="0"/>
              <a:t>f=g. Though it is not a direct optimization but it gives an opportunity to remove dead code and identification of common sub-expression.</a:t>
            </a:r>
          </a:p>
          <a:p>
            <a:pPr lvl="1"/>
            <a:r>
              <a:rPr lang="en-US" sz="3600" b="1" dirty="0" smtClean="0">
                <a:solidFill>
                  <a:srgbClr val="FF0000"/>
                </a:solidFill>
              </a:rPr>
              <a:t>Example 1:</a:t>
            </a:r>
          </a:p>
          <a:p>
            <a:pPr lvl="1">
              <a:buNone/>
            </a:pPr>
            <a:r>
              <a:rPr lang="en-US" sz="3600" b="1" dirty="0" smtClean="0">
                <a:solidFill>
                  <a:srgbClr val="FF0000"/>
                </a:solidFill>
              </a:rPr>
              <a:t>    		 x= t1                            x= t1</a:t>
            </a:r>
          </a:p>
          <a:p>
            <a:pPr lvl="1">
              <a:buNone/>
            </a:pPr>
            <a:r>
              <a:rPr lang="en-US" sz="3600" b="1" dirty="0" smtClean="0">
                <a:solidFill>
                  <a:srgbClr val="FF0000"/>
                </a:solidFill>
              </a:rPr>
              <a:t>		 a[t2] = t3                    a[t2]= t3</a:t>
            </a:r>
          </a:p>
          <a:p>
            <a:pPr lvl="1">
              <a:buNone/>
            </a:pPr>
            <a:r>
              <a:rPr lang="en-US" sz="3600" b="1" dirty="0" smtClean="0">
                <a:solidFill>
                  <a:srgbClr val="FF0000"/>
                </a:solidFill>
              </a:rPr>
              <a:t>	     a[t3]= x	     a[t3] = t1     </a:t>
            </a:r>
          </a:p>
          <a:p>
            <a:pPr lvl="1">
              <a:buNone/>
            </a:pPr>
            <a:r>
              <a:rPr lang="en-US" sz="3600" b="1" dirty="0" smtClean="0">
                <a:solidFill>
                  <a:srgbClr val="FF0000"/>
                </a:solidFill>
              </a:rPr>
              <a:t>    Here x=t1 is a dead code and could be later eliminated.</a:t>
            </a:r>
          </a:p>
          <a:p>
            <a:pPr lvl="1"/>
            <a:r>
              <a:rPr lang="en-US" sz="3600" b="1" dirty="0" smtClean="0">
                <a:solidFill>
                  <a:srgbClr val="FF0000"/>
                </a:solidFill>
              </a:rPr>
              <a:t>Example 2:</a:t>
            </a:r>
          </a:p>
          <a:p>
            <a:pPr lvl="1">
              <a:buNone/>
            </a:pPr>
            <a:r>
              <a:rPr lang="en-US" sz="3600" b="1" dirty="0" smtClean="0">
                <a:solidFill>
                  <a:srgbClr val="FF0000"/>
                </a:solidFill>
              </a:rPr>
              <a:t>	    c=d                                c=d</a:t>
            </a:r>
          </a:p>
          <a:p>
            <a:pPr lvl="1">
              <a:buNone/>
            </a:pPr>
            <a:r>
              <a:rPr lang="en-US" sz="3600" b="1" dirty="0" smtClean="0">
                <a:solidFill>
                  <a:srgbClr val="FF0000"/>
                </a:solidFill>
              </a:rPr>
              <a:t>	    x= </a:t>
            </a:r>
            <a:r>
              <a:rPr lang="en-US" sz="3600" b="1" dirty="0" err="1" smtClean="0">
                <a:solidFill>
                  <a:srgbClr val="FF0000"/>
                </a:solidFill>
              </a:rPr>
              <a:t>c+e</a:t>
            </a:r>
            <a:r>
              <a:rPr lang="en-US" sz="3600" b="1" dirty="0" smtClean="0">
                <a:solidFill>
                  <a:srgbClr val="FF0000"/>
                </a:solidFill>
              </a:rPr>
              <a:t>                           x=</a:t>
            </a:r>
            <a:r>
              <a:rPr lang="en-US" sz="3600" b="1" dirty="0" err="1" smtClean="0">
                <a:solidFill>
                  <a:srgbClr val="FF0000"/>
                </a:solidFill>
              </a:rPr>
              <a:t>d+e</a:t>
            </a:r>
            <a:endParaRPr lang="en-US" sz="3600" b="1" dirty="0" smtClean="0">
              <a:solidFill>
                <a:srgbClr val="FF0000"/>
              </a:solidFill>
            </a:endParaRPr>
          </a:p>
          <a:p>
            <a:pPr lvl="1">
              <a:buNone/>
            </a:pPr>
            <a:r>
              <a:rPr lang="en-US" sz="3600" b="1" dirty="0" smtClean="0">
                <a:solidFill>
                  <a:srgbClr val="FF0000"/>
                </a:solidFill>
              </a:rPr>
              <a:t>	    z= d+e-10.5                  z=</a:t>
            </a:r>
            <a:r>
              <a:rPr lang="en-US" sz="3600" b="1" dirty="0" err="1" smtClean="0">
                <a:solidFill>
                  <a:srgbClr val="FF0000"/>
                </a:solidFill>
              </a:rPr>
              <a:t>d+e</a:t>
            </a:r>
            <a:r>
              <a:rPr lang="en-US" sz="3600" b="1" dirty="0" smtClean="0">
                <a:solidFill>
                  <a:srgbClr val="FF0000"/>
                </a:solidFill>
              </a:rPr>
              <a:t> -10.5</a:t>
            </a:r>
          </a:p>
          <a:p>
            <a:pPr lvl="1">
              <a:buNone/>
            </a:pPr>
            <a:r>
              <a:rPr lang="en-US" sz="3600" b="1" dirty="0" smtClean="0">
                <a:solidFill>
                  <a:srgbClr val="FF0000"/>
                </a:solidFill>
              </a:rPr>
              <a:t>     Here the statement x= </a:t>
            </a:r>
            <a:r>
              <a:rPr lang="en-US" sz="3600" b="1" dirty="0" err="1" smtClean="0">
                <a:solidFill>
                  <a:srgbClr val="FF0000"/>
                </a:solidFill>
              </a:rPr>
              <a:t>c+e</a:t>
            </a:r>
            <a:r>
              <a:rPr lang="en-US" sz="3600" b="1" dirty="0" smtClean="0">
                <a:solidFill>
                  <a:srgbClr val="FF0000"/>
                </a:solidFill>
              </a:rPr>
              <a:t> could be modified as x= </a:t>
            </a:r>
            <a:r>
              <a:rPr lang="en-US" sz="3600" b="1" dirty="0" err="1" smtClean="0">
                <a:solidFill>
                  <a:srgbClr val="FF0000"/>
                </a:solidFill>
              </a:rPr>
              <a:t>d+e</a:t>
            </a:r>
            <a:r>
              <a:rPr lang="en-US" sz="3600" b="1" dirty="0" smtClean="0">
                <a:solidFill>
                  <a:srgbClr val="FF0000"/>
                </a:solidFill>
              </a:rPr>
              <a:t> by propagating the variable ‘d’ to it.  </a:t>
            </a:r>
          </a:p>
          <a:p>
            <a:pPr lvl="1">
              <a:buNone/>
            </a:pPr>
            <a:r>
              <a:rPr lang="en-US" sz="3600" b="1" smtClean="0">
                <a:solidFill>
                  <a:srgbClr val="FF0000"/>
                </a:solidFill>
              </a:rPr>
              <a:t>   This </a:t>
            </a:r>
            <a:r>
              <a:rPr lang="en-US" sz="3600" b="1" dirty="0" smtClean="0">
                <a:solidFill>
                  <a:srgbClr val="FF0000"/>
                </a:solidFill>
              </a:rPr>
              <a:t>creates the possibility of identifying the common sub-</a:t>
            </a:r>
            <a:r>
              <a:rPr lang="en-US" sz="3600" b="1" dirty="0" err="1" smtClean="0">
                <a:solidFill>
                  <a:srgbClr val="FF0000"/>
                </a:solidFill>
              </a:rPr>
              <a:t>exprssion</a:t>
            </a:r>
            <a:endParaRPr lang="en-US" sz="3600" b="1" dirty="0" smtClean="0">
              <a:solidFill>
                <a:srgbClr val="FF0000"/>
              </a:solidFill>
            </a:endParaRPr>
          </a:p>
          <a:p>
            <a:pPr lvl="1">
              <a:buNone/>
            </a:pPr>
            <a:r>
              <a:rPr lang="en-US" sz="3600"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Introduction</a:t>
            </a: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838200" y="838200"/>
            <a:ext cx="7467600" cy="2286000"/>
          </a:xfrm>
          <a:prstGeom prst="rect">
            <a:avLst/>
          </a:prstGeom>
          <a:noFill/>
        </p:spPr>
      </p:pic>
      <p:sp>
        <p:nvSpPr>
          <p:cNvPr id="5" name="Rectangle 4"/>
          <p:cNvSpPr/>
          <p:nvPr/>
        </p:nvSpPr>
        <p:spPr>
          <a:xfrm>
            <a:off x="533400" y="3430012"/>
            <a:ext cx="8077200" cy="3046988"/>
          </a:xfrm>
          <a:prstGeom prst="rect">
            <a:avLst/>
          </a:prstGeom>
        </p:spPr>
        <p:txBody>
          <a:bodyPr wrap="square">
            <a:spAutoFit/>
          </a:bodyPr>
          <a:lstStyle/>
          <a:p>
            <a:pPr marL="288925" indent="-288925" algn="just"/>
            <a:r>
              <a:rPr lang="en-US" dirty="0" smtClean="0"/>
              <a:t>1. </a:t>
            </a:r>
            <a:r>
              <a:rPr lang="en-US" sz="2800" dirty="0" smtClean="0"/>
              <a:t>This is the final phase  in the compiler model that takes as input the Intermediate Representation(IR) produced by the front end of the compiler along with the relevant information  in the symbol table and produces the semantically equivalent target program.</a:t>
            </a:r>
          </a:p>
          <a:p>
            <a:pPr algn="just"/>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7. Loop optimization</a:t>
            </a:r>
            <a:endParaRPr lang="en-US" dirty="0"/>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r>
              <a:rPr lang="en-US" dirty="0" smtClean="0"/>
              <a:t>Begin</a:t>
            </a:r>
          </a:p>
          <a:p>
            <a:pPr>
              <a:buNone/>
            </a:pPr>
            <a:r>
              <a:rPr lang="en-US" dirty="0" smtClean="0"/>
              <a:t>             prod=0;</a:t>
            </a:r>
          </a:p>
          <a:p>
            <a:pPr>
              <a:buNone/>
            </a:pPr>
            <a:r>
              <a:rPr lang="en-US" dirty="0" smtClean="0"/>
              <a:t>              I=1;</a:t>
            </a:r>
          </a:p>
          <a:p>
            <a:pPr>
              <a:buNone/>
            </a:pPr>
            <a:r>
              <a:rPr lang="en-US" dirty="0" smtClean="0"/>
              <a:t>              do</a:t>
            </a:r>
          </a:p>
          <a:p>
            <a:pPr>
              <a:buNone/>
            </a:pPr>
            <a:r>
              <a:rPr lang="en-US" dirty="0" smtClean="0"/>
              <a:t>              Begin</a:t>
            </a:r>
          </a:p>
          <a:p>
            <a:pPr>
              <a:buNone/>
            </a:pPr>
            <a:r>
              <a:rPr lang="en-US" dirty="0" smtClean="0"/>
              <a:t>                      prod=prod + a[</a:t>
            </a:r>
            <a:r>
              <a:rPr lang="en-US" dirty="0" err="1" smtClean="0"/>
              <a:t>i</a:t>
            </a:r>
            <a:r>
              <a:rPr lang="en-US" dirty="0" smtClean="0"/>
              <a:t>] *b[</a:t>
            </a:r>
            <a:r>
              <a:rPr lang="en-US" dirty="0" err="1" smtClean="0"/>
              <a:t>i</a:t>
            </a:r>
            <a:r>
              <a:rPr lang="en-US" dirty="0" smtClean="0"/>
              <a:t>]</a:t>
            </a:r>
          </a:p>
          <a:p>
            <a:pPr>
              <a:buNone/>
            </a:pPr>
            <a:r>
              <a:rPr lang="en-US" dirty="0" smtClean="0"/>
              <a:t>                       I=I+1</a:t>
            </a:r>
          </a:p>
          <a:p>
            <a:pPr>
              <a:buNone/>
            </a:pPr>
            <a:r>
              <a:rPr lang="en-US" dirty="0" smtClean="0"/>
              <a:t>              end Until I &lt;= 20</a:t>
            </a:r>
          </a:p>
          <a:p>
            <a:pPr>
              <a:buNone/>
            </a:pPr>
            <a:r>
              <a:rPr lang="en-US" dirty="0" smtClean="0"/>
              <a:t>     End</a:t>
            </a:r>
          </a:p>
          <a:p>
            <a:pPr>
              <a:buNone/>
            </a:pPr>
            <a:r>
              <a:rPr lang="en-US" dirty="0" smtClean="0"/>
              <a:t>Assumption : Consider the machine with four bytes per  </a:t>
            </a:r>
          </a:p>
          <a:p>
            <a:pPr>
              <a:buNone/>
            </a:pPr>
            <a:r>
              <a:rPr lang="en-US" dirty="0" smtClean="0"/>
              <a:t>                         word. i.e., word length</a:t>
            </a:r>
            <a:endParaRPr lang="en-US" dirty="0"/>
          </a:p>
        </p:txBody>
      </p:sp>
      <p:sp>
        <p:nvSpPr>
          <p:cNvPr id="4" name="Rectangle 3"/>
          <p:cNvSpPr/>
          <p:nvPr/>
        </p:nvSpPr>
        <p:spPr>
          <a:xfrm>
            <a:off x="609600" y="685800"/>
            <a:ext cx="7543800" cy="1200329"/>
          </a:xfrm>
          <a:prstGeom prst="rect">
            <a:avLst/>
          </a:prstGeom>
        </p:spPr>
        <p:txBody>
          <a:bodyPr wrap="square">
            <a:spAutoFit/>
          </a:bodyPr>
          <a:lstStyle/>
          <a:p>
            <a:r>
              <a:rPr lang="en-US" sz="2400" dirty="0" smtClean="0"/>
              <a:t>Next important class concerns the handling of loops which removes the loop invariant computation and the induction variable</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address code statement for the source construct</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000" dirty="0" smtClean="0"/>
              <a:t>prod=0</a:t>
            </a:r>
          </a:p>
          <a:p>
            <a:pPr marL="514350" indent="-514350">
              <a:buAutoNum type="arabicPeriod"/>
            </a:pPr>
            <a:r>
              <a:rPr lang="en-US" sz="2000" dirty="0" smtClean="0"/>
              <a:t>I=1</a:t>
            </a:r>
          </a:p>
          <a:p>
            <a:pPr marL="514350" indent="-514350">
              <a:buAutoNum type="arabicPeriod"/>
            </a:pPr>
            <a:r>
              <a:rPr lang="en-US" sz="2000" dirty="0" smtClean="0"/>
              <a:t>T1 =4*I</a:t>
            </a:r>
          </a:p>
          <a:p>
            <a:pPr marL="514350" indent="-514350">
              <a:buAutoNum type="arabicPeriod"/>
            </a:pPr>
            <a:r>
              <a:rPr lang="en-US" sz="2000" dirty="0" smtClean="0"/>
              <a:t>T2 =add(a) -4</a:t>
            </a:r>
          </a:p>
          <a:p>
            <a:pPr marL="514350" indent="-514350">
              <a:buAutoNum type="arabicPeriod"/>
            </a:pPr>
            <a:r>
              <a:rPr lang="en-US" sz="2000" dirty="0" smtClean="0"/>
              <a:t>T3 = T2[T1]</a:t>
            </a:r>
          </a:p>
          <a:p>
            <a:pPr marL="514350" indent="-514350">
              <a:buAutoNum type="arabicPeriod"/>
            </a:pPr>
            <a:r>
              <a:rPr lang="en-US" sz="2000" dirty="0" smtClean="0"/>
              <a:t>T4= add(b) -4</a:t>
            </a:r>
          </a:p>
          <a:p>
            <a:pPr marL="514350" indent="-514350">
              <a:buAutoNum type="arabicPeriod"/>
            </a:pPr>
            <a:r>
              <a:rPr lang="en-US" sz="2000" dirty="0" smtClean="0"/>
              <a:t>T5 = T4[T1]</a:t>
            </a:r>
          </a:p>
          <a:p>
            <a:pPr marL="514350" indent="-514350">
              <a:buAutoNum type="arabicPeriod"/>
            </a:pPr>
            <a:r>
              <a:rPr lang="en-US" sz="2000" dirty="0" smtClean="0"/>
              <a:t>T6 = T3 * T5</a:t>
            </a:r>
          </a:p>
          <a:p>
            <a:pPr marL="514350" indent="-514350">
              <a:buAutoNum type="arabicPeriod"/>
            </a:pPr>
            <a:r>
              <a:rPr lang="en-US" sz="2000" dirty="0" smtClean="0"/>
              <a:t>Prod = Prod + T6</a:t>
            </a:r>
          </a:p>
          <a:p>
            <a:pPr marL="514350" indent="-514350">
              <a:buAutoNum type="arabicPeriod"/>
            </a:pPr>
            <a:r>
              <a:rPr lang="en-US" sz="2000" dirty="0" smtClean="0"/>
              <a:t>I= I+1</a:t>
            </a:r>
          </a:p>
          <a:p>
            <a:pPr marL="514350" indent="-514350">
              <a:buAutoNum type="arabicPeriod"/>
            </a:pPr>
            <a:r>
              <a:rPr lang="en-US" sz="2000" dirty="0" smtClean="0"/>
              <a:t>If I&lt;=20 </a:t>
            </a:r>
            <a:r>
              <a:rPr lang="en-US" sz="2000" dirty="0" err="1" smtClean="0"/>
              <a:t>Goto</a:t>
            </a:r>
            <a:r>
              <a:rPr lang="en-US" sz="2000" dirty="0" smtClean="0"/>
              <a:t> 3</a:t>
            </a:r>
          </a:p>
          <a:p>
            <a:pPr marL="514350" indent="-514350">
              <a:buAutoNum type="arabicPeriod"/>
            </a:pPr>
            <a:r>
              <a:rPr lang="en-US" sz="2000" dirty="0" smtClean="0"/>
              <a:t>---</a:t>
            </a:r>
          </a:p>
          <a:p>
            <a:pPr marL="514350" indent="-514350">
              <a:buNone/>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Loop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step towards loop optimization is to break or partition the TAC’s into one more basic blocks.</a:t>
            </a:r>
          </a:p>
          <a:p>
            <a:r>
              <a:rPr lang="en-US" dirty="0" smtClean="0"/>
              <a:t>What is Basic Block?</a:t>
            </a:r>
          </a:p>
          <a:p>
            <a:pPr algn="just">
              <a:buNone/>
            </a:pPr>
            <a:r>
              <a:rPr lang="en-US" dirty="0" smtClean="0"/>
              <a:t>          It is a sequence of consecutive TAC statements which may be entered only at the beginning and when entered, all the statements are executed in sequence without halt or possibility of branch. i.e., if one statement is executed then all the statements of that block are executed in sequence without halt or there is possibility of branch</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dirty="0" smtClean="0"/>
              <a:t>Algorithm for partitioning the TAC’s into Basic Blocks</a:t>
            </a:r>
            <a:endParaRPr lang="en-US" sz="2800"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eriod"/>
            </a:pPr>
            <a:r>
              <a:rPr lang="en-US" sz="2000" dirty="0" smtClean="0"/>
              <a:t>Determine the set of leaders i.e., the first statements of Basic Blocks.</a:t>
            </a:r>
          </a:p>
          <a:p>
            <a:pPr marL="514350" indent="-514350">
              <a:buNone/>
            </a:pPr>
            <a:r>
              <a:rPr lang="en-US" sz="2000" dirty="0" smtClean="0"/>
              <a:t>         Rules for Leader</a:t>
            </a:r>
          </a:p>
          <a:p>
            <a:pPr marL="514350" indent="-514350">
              <a:buNone/>
            </a:pPr>
            <a:r>
              <a:rPr lang="en-US" sz="2000" dirty="0" smtClean="0"/>
              <a:t>          a. The First TAC statement in the Intermediate code is the leader.</a:t>
            </a:r>
          </a:p>
          <a:p>
            <a:pPr marL="514350" indent="-514350">
              <a:buNone/>
            </a:pPr>
            <a:r>
              <a:rPr lang="en-US" sz="2000" dirty="0" smtClean="0"/>
              <a:t>          b. Any statement which is target of a conditional statement or   </a:t>
            </a:r>
          </a:p>
          <a:p>
            <a:pPr marL="514350" indent="-514350">
              <a:buNone/>
            </a:pPr>
            <a:r>
              <a:rPr lang="en-US" sz="2000" dirty="0" smtClean="0"/>
              <a:t>               unconditional </a:t>
            </a:r>
            <a:r>
              <a:rPr lang="en-US" sz="2000" dirty="0" err="1" smtClean="0"/>
              <a:t>goto</a:t>
            </a:r>
            <a:r>
              <a:rPr lang="en-US" sz="2000" dirty="0" smtClean="0"/>
              <a:t>  statement is a leader.</a:t>
            </a:r>
          </a:p>
          <a:p>
            <a:pPr marL="514350" indent="-514350">
              <a:buNone/>
            </a:pPr>
            <a:r>
              <a:rPr lang="en-US" sz="2000" dirty="0" smtClean="0"/>
              <a:t>          c. Any statement TAC statement which immediately follows  </a:t>
            </a:r>
          </a:p>
          <a:p>
            <a:pPr marL="514350" indent="-514350">
              <a:buNone/>
            </a:pPr>
            <a:r>
              <a:rPr lang="en-US" sz="2000" dirty="0" smtClean="0"/>
              <a:t>              a conditional </a:t>
            </a:r>
            <a:r>
              <a:rPr lang="en-US" sz="2000" dirty="0" err="1" smtClean="0"/>
              <a:t>goto</a:t>
            </a:r>
            <a:r>
              <a:rPr lang="en-US" sz="2000" dirty="0" smtClean="0"/>
              <a:t> is a leader.</a:t>
            </a:r>
          </a:p>
          <a:p>
            <a:pPr marL="514350" indent="-514350">
              <a:buNone/>
            </a:pPr>
            <a:r>
              <a:rPr lang="en-US" sz="2000" dirty="0" smtClean="0"/>
              <a:t>      </a:t>
            </a:r>
          </a:p>
          <a:p>
            <a:pPr marL="514350" indent="-514350">
              <a:buNone/>
            </a:pPr>
            <a:r>
              <a:rPr lang="en-US" sz="2000" dirty="0" smtClean="0"/>
              <a:t>2.      For each leader construct its Basic Block which consists of  the leader and  all the TAC statements up to but not including the next leader or the end of the program.</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000" dirty="0" smtClean="0"/>
              <a:t>In the above example,</a:t>
            </a:r>
          </a:p>
          <a:p>
            <a:pPr>
              <a:buNone/>
            </a:pPr>
            <a:r>
              <a:rPr lang="en-US" sz="2000" dirty="0" smtClean="0"/>
              <a:t>        Statement 1 is a leader – By rule 1</a:t>
            </a:r>
          </a:p>
          <a:p>
            <a:pPr>
              <a:buNone/>
            </a:pPr>
            <a:r>
              <a:rPr lang="en-US" sz="2000" dirty="0" smtClean="0"/>
              <a:t>        statement 3 is a leader  -  By rule 2</a:t>
            </a:r>
          </a:p>
          <a:p>
            <a:pPr>
              <a:buNone/>
            </a:pPr>
            <a:r>
              <a:rPr lang="en-US" sz="2000" dirty="0" smtClean="0"/>
              <a:t>         statement 12 is a leader – By rule 3</a:t>
            </a:r>
          </a:p>
          <a:p>
            <a:pPr>
              <a:buNone/>
            </a:pPr>
            <a:endParaRPr lang="en-US" sz="2000" dirty="0" smtClean="0"/>
          </a:p>
          <a:p>
            <a:pPr>
              <a:buNone/>
            </a:pPr>
            <a:endParaRPr lang="en-US" sz="2000" dirty="0"/>
          </a:p>
        </p:txBody>
      </p:sp>
      <p:graphicFrame>
        <p:nvGraphicFramePr>
          <p:cNvPr id="4" name="Table 3"/>
          <p:cNvGraphicFramePr>
            <a:graphicFrameLocks noGrp="1"/>
          </p:cNvGraphicFramePr>
          <p:nvPr/>
        </p:nvGraphicFramePr>
        <p:xfrm>
          <a:off x="2133600" y="3048000"/>
          <a:ext cx="3352800" cy="9906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tblGrid>
              <a:tr h="990600">
                <a:tc>
                  <a:txBody>
                    <a:bodyPr/>
                    <a:lstStyle/>
                    <a:p>
                      <a:r>
                        <a:rPr lang="en-US" dirty="0" smtClean="0"/>
                        <a:t>Statement</a:t>
                      </a:r>
                      <a:r>
                        <a:rPr lang="en-US" baseline="0" dirty="0" smtClean="0"/>
                        <a:t> 1</a:t>
                      </a:r>
                    </a:p>
                    <a:p>
                      <a:r>
                        <a:rPr lang="en-US" baseline="0" dirty="0" smtClean="0"/>
                        <a:t>Statement 2                    </a:t>
                      </a:r>
                      <a:r>
                        <a:rPr lang="en-US" sz="3600" baseline="0" dirty="0" smtClean="0"/>
                        <a:t>B1</a:t>
                      </a:r>
                      <a:endParaRPr lang="en-US" sz="3600"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209800" y="4267200"/>
          <a:ext cx="3276600" cy="21336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2133600">
                <a:tc>
                  <a:txBody>
                    <a:bodyPr/>
                    <a:lstStyle/>
                    <a:p>
                      <a:r>
                        <a:rPr lang="en-US" dirty="0" smtClean="0"/>
                        <a:t>Statement</a:t>
                      </a:r>
                      <a:r>
                        <a:rPr lang="en-US" baseline="0" dirty="0" smtClean="0"/>
                        <a:t> 3</a:t>
                      </a:r>
                    </a:p>
                    <a:p>
                      <a:r>
                        <a:rPr lang="en-US" baseline="0" dirty="0" smtClean="0"/>
                        <a:t> ..</a:t>
                      </a:r>
                    </a:p>
                    <a:p>
                      <a:r>
                        <a:rPr lang="en-US" baseline="0" dirty="0" smtClean="0"/>
                        <a:t>….</a:t>
                      </a:r>
                    </a:p>
                    <a:p>
                      <a:r>
                        <a:rPr lang="en-US" baseline="0" dirty="0" smtClean="0"/>
                        <a:t>….</a:t>
                      </a:r>
                    </a:p>
                    <a:p>
                      <a:r>
                        <a:rPr lang="en-US" baseline="0" dirty="0" smtClean="0"/>
                        <a:t>….                                     </a:t>
                      </a:r>
                      <a:r>
                        <a:rPr lang="en-US" sz="3600" baseline="0" dirty="0" smtClean="0"/>
                        <a:t>B2</a:t>
                      </a:r>
                    </a:p>
                    <a:p>
                      <a:r>
                        <a:rPr lang="en-US" baseline="0" dirty="0" smtClean="0"/>
                        <a:t>Statement 11</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Construction of flow graph from basic block.</a:t>
            </a:r>
            <a:endParaRPr lang="en-US" dirty="0"/>
          </a:p>
        </p:txBody>
      </p:sp>
      <p:sp>
        <p:nvSpPr>
          <p:cNvPr id="3" name="Content Placeholder 2"/>
          <p:cNvSpPr>
            <a:spLocks noGrp="1"/>
          </p:cNvSpPr>
          <p:nvPr>
            <p:ph idx="1"/>
          </p:nvPr>
        </p:nvSpPr>
        <p:spPr/>
        <p:txBody>
          <a:bodyPr>
            <a:normAutofit/>
          </a:bodyPr>
          <a:lstStyle/>
          <a:p>
            <a:pPr>
              <a:buNone/>
            </a:pPr>
            <a:r>
              <a:rPr lang="en-US" sz="2400" dirty="0" smtClean="0"/>
              <a:t>What is Flow graph ?</a:t>
            </a:r>
          </a:p>
          <a:p>
            <a:pPr algn="just">
              <a:buNone/>
            </a:pPr>
            <a:r>
              <a:rPr lang="en-US" sz="2400" dirty="0" smtClean="0"/>
              <a:t>             Flow graph is a directed graph that determines the successive relation ship between the basic blocks. Here basic blocks represents the nodes for the flow graph and one node is distinguished as the initial node where it is the basic block whose leader is the first statement. The edges are obtained as follows,</a:t>
            </a:r>
          </a:p>
          <a:p>
            <a:pPr algn="just">
              <a:buNone/>
            </a:pPr>
            <a:r>
              <a:rPr lang="en-US" sz="2400" dirty="0" smtClean="0"/>
              <a:t>           1. There is direct edge from the Block B1 to B2 if B2 could immediately follow B1 during the execution   </a:t>
            </a:r>
            <a:r>
              <a:rPr lang="en-US" sz="3600" dirty="0" smtClean="0"/>
              <a:t>OR</a:t>
            </a:r>
            <a:endParaRPr lang="en-US" sz="2400" dirty="0" smtClean="0"/>
          </a:p>
          <a:p>
            <a:pPr algn="just">
              <a:buNone/>
            </a:pPr>
            <a:r>
              <a:rPr lang="en-US" sz="2400" dirty="0" smtClean="0"/>
              <a:t>           2. There is jump from the last statement of B1 to the first statement of B2</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Graph</a:t>
            </a:r>
            <a:endParaRPr lang="en-US" dirty="0"/>
          </a:p>
        </p:txBody>
      </p:sp>
      <p:graphicFrame>
        <p:nvGraphicFramePr>
          <p:cNvPr id="4" name="Content Placeholder 3"/>
          <p:cNvGraphicFramePr>
            <a:graphicFrameLocks noGrp="1"/>
          </p:cNvGraphicFramePr>
          <p:nvPr>
            <p:ph idx="1"/>
          </p:nvPr>
        </p:nvGraphicFramePr>
        <p:xfrm>
          <a:off x="2362200" y="2133600"/>
          <a:ext cx="3352800" cy="10668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tblGrid>
              <a:tr h="990600">
                <a:tc>
                  <a:txBody>
                    <a:bodyPr/>
                    <a:lstStyle/>
                    <a:p>
                      <a:r>
                        <a:rPr lang="en-US" dirty="0" smtClean="0"/>
                        <a:t>Statement 1</a:t>
                      </a:r>
                    </a:p>
                    <a:p>
                      <a:r>
                        <a:rPr lang="en-US" dirty="0" smtClean="0"/>
                        <a:t>….                                      </a:t>
                      </a:r>
                      <a:r>
                        <a:rPr lang="en-US" sz="2800" dirty="0" smtClean="0"/>
                        <a:t>B1</a:t>
                      </a:r>
                    </a:p>
                    <a:p>
                      <a:r>
                        <a:rPr lang="en-US" dirty="0" smtClean="0"/>
                        <a:t>Statement</a:t>
                      </a:r>
                      <a:r>
                        <a:rPr lang="en-US" baseline="0" dirty="0" smtClean="0"/>
                        <a:t> 2</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286000" y="3886200"/>
          <a:ext cx="3429000" cy="16154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tblGrid>
              <a:tr h="1295400">
                <a:tc>
                  <a:txBody>
                    <a:bodyPr/>
                    <a:lstStyle/>
                    <a:p>
                      <a:r>
                        <a:rPr lang="en-US" dirty="0" smtClean="0"/>
                        <a:t>Statement 3</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2800" dirty="0" smtClean="0"/>
                        <a:t>B2</a:t>
                      </a:r>
                    </a:p>
                    <a:p>
                      <a:r>
                        <a:rPr lang="en-US" dirty="0" smtClean="0"/>
                        <a:t> </a:t>
                      </a:r>
                    </a:p>
                    <a:p>
                      <a:r>
                        <a:rPr lang="en-US" dirty="0" smtClean="0"/>
                        <a:t>Statement</a:t>
                      </a:r>
                      <a:r>
                        <a:rPr lang="en-US" baseline="0" dirty="0" smtClean="0"/>
                        <a:t> 11</a:t>
                      </a:r>
                      <a:endParaRPr lang="en-US" dirty="0"/>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rot="5400000">
            <a:off x="3581400" y="1828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543300" y="35425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582194"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1524000" y="57150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80206" y="4572000"/>
            <a:ext cx="2286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24000" y="34290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above flow graph we determine the  loop. This is done by checking the loop </a:t>
            </a:r>
          </a:p>
          <a:p>
            <a:r>
              <a:rPr lang="en-US" dirty="0" smtClean="0"/>
              <a:t> to be strongly connected .i.e., loop is a collection of nodes in flow graph which is strongly connected i.e., from any node  in the loop to any other node there is a path of length one or more wholly within the loop.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1. Applying Code Motion </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smtClean="0"/>
              <a:t>Code motion : The running time of the program is improved by decreasing the length of one of its loop. By doing this we may increase the length program but the number of iteration may be reduced.</a:t>
            </a:r>
          </a:p>
          <a:p>
            <a:pPr algn="just"/>
            <a:r>
              <a:rPr lang="en-US" dirty="0" smtClean="0"/>
              <a:t>Here we assume that the loop is executed at least once. </a:t>
            </a:r>
          </a:p>
          <a:p>
            <a:pPr algn="just"/>
            <a:r>
              <a:rPr lang="en-US" dirty="0" smtClean="0"/>
              <a:t>We apply code motion technique where the important modification is done in the loop i.e., in this process we determine the loop invariant computations and these computations are placed before the loop</a:t>
            </a:r>
          </a:p>
          <a:p>
            <a:pPr algn="just"/>
            <a:r>
              <a:rPr lang="en-US" dirty="0" smtClean="0"/>
              <a:t>A computations that yields same result, during the  number of iterations of the Loop is called Loop invariant computations.  </a:t>
            </a:r>
          </a:p>
          <a:p>
            <a:pPr algn="just">
              <a:buNone/>
            </a:pPr>
            <a:r>
              <a:rPr lang="en-US" dirty="0" smtClean="0"/>
              <a:t>              </a:t>
            </a:r>
            <a:r>
              <a:rPr lang="en-US" dirty="0" smtClean="0">
                <a:solidFill>
                  <a:srgbClr val="FF0000"/>
                </a:solidFill>
              </a:rPr>
              <a:t>In the example, statement 4 and 6 are loop invariant computations and these are placed before the loop by adding new basic block.</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Flow graph after applying Code motion</a:t>
            </a: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smtClean="0"/>
              <a:t>                                                 </a:t>
            </a:r>
          </a:p>
          <a:p>
            <a:r>
              <a:rPr lang="en-US" dirty="0" smtClean="0"/>
              <a:t>                                                      </a:t>
            </a:r>
          </a:p>
          <a:p>
            <a:pPr>
              <a:buNone/>
            </a:pPr>
            <a:endParaRPr lang="en-US" dirty="0"/>
          </a:p>
        </p:txBody>
      </p:sp>
      <p:sp>
        <p:nvSpPr>
          <p:cNvPr id="4" name="Rectangle 3"/>
          <p:cNvSpPr/>
          <p:nvPr/>
        </p:nvSpPr>
        <p:spPr>
          <a:xfrm>
            <a:off x="2209800" y="10668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Prod=0</a:t>
            </a:r>
          </a:p>
          <a:p>
            <a:pPr algn="ctr"/>
            <a:r>
              <a:rPr lang="en-US" dirty="0" smtClean="0"/>
              <a:t>                     2. I=1                       </a:t>
            </a:r>
            <a:r>
              <a:rPr lang="en-US" dirty="0" smtClean="0">
                <a:solidFill>
                  <a:srgbClr val="FF0000"/>
                </a:solidFill>
              </a:rPr>
              <a:t>B1</a:t>
            </a:r>
            <a:r>
              <a:rPr lang="en-US" dirty="0" smtClean="0"/>
              <a:t>     </a:t>
            </a:r>
            <a:endParaRPr lang="en-US" dirty="0"/>
          </a:p>
        </p:txBody>
      </p:sp>
      <p:sp>
        <p:nvSpPr>
          <p:cNvPr id="5" name="Rectangle 4"/>
          <p:cNvSpPr/>
          <p:nvPr/>
        </p:nvSpPr>
        <p:spPr>
          <a:xfrm>
            <a:off x="2133600" y="2133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T2=add(a)-4</a:t>
            </a:r>
          </a:p>
          <a:p>
            <a:pPr algn="ctr"/>
            <a:r>
              <a:rPr lang="en-US" dirty="0" smtClean="0"/>
              <a:t>                 6.  T4=add(b)-4             </a:t>
            </a:r>
            <a:r>
              <a:rPr lang="en-US" dirty="0" smtClean="0">
                <a:solidFill>
                  <a:srgbClr val="FF0000"/>
                </a:solidFill>
              </a:rPr>
              <a:t> B3</a:t>
            </a:r>
            <a:endParaRPr lang="en-US" dirty="0">
              <a:solidFill>
                <a:srgbClr val="FF0000"/>
              </a:solidFill>
            </a:endParaRPr>
          </a:p>
        </p:txBody>
      </p:sp>
      <p:sp>
        <p:nvSpPr>
          <p:cNvPr id="6" name="Rectangle 5"/>
          <p:cNvSpPr/>
          <p:nvPr/>
        </p:nvSpPr>
        <p:spPr>
          <a:xfrm>
            <a:off x="2133600" y="3581400"/>
            <a:ext cx="350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r>
              <a:rPr lang="en-US" dirty="0" smtClean="0"/>
              <a:t>3. T1 =4*I                                  </a:t>
            </a:r>
            <a:r>
              <a:rPr lang="en-US" dirty="0" smtClean="0">
                <a:solidFill>
                  <a:srgbClr val="FF0000"/>
                </a:solidFill>
              </a:rPr>
              <a:t>B2</a:t>
            </a:r>
          </a:p>
          <a:p>
            <a:pPr marL="514350" indent="-514350"/>
            <a:r>
              <a:rPr lang="en-US" dirty="0" smtClean="0">
                <a:solidFill>
                  <a:srgbClr val="FF0000"/>
                </a:solidFill>
              </a:rPr>
              <a:t>5   T3 = T2[T1]</a:t>
            </a:r>
          </a:p>
          <a:p>
            <a:pPr marL="514350" indent="-514350"/>
            <a:r>
              <a:rPr lang="en-US" dirty="0" smtClean="0"/>
              <a:t>7.  T5 = T4[T1]</a:t>
            </a:r>
          </a:p>
          <a:p>
            <a:pPr marL="514350" indent="-514350"/>
            <a:r>
              <a:rPr lang="en-US" dirty="0" smtClean="0"/>
              <a:t>8   T6 = T3 * T5</a:t>
            </a:r>
          </a:p>
          <a:p>
            <a:pPr marL="514350" indent="-514350"/>
            <a:r>
              <a:rPr lang="en-US" dirty="0" smtClean="0"/>
              <a:t>9.  Prod = Prod + T6</a:t>
            </a:r>
          </a:p>
          <a:p>
            <a:pPr marL="514350" indent="-514350"/>
            <a:r>
              <a:rPr lang="en-US" dirty="0" smtClean="0"/>
              <a:t>10.  I= I+1</a:t>
            </a:r>
          </a:p>
          <a:p>
            <a:pPr marL="514350" indent="-514350"/>
            <a:r>
              <a:rPr lang="en-US" dirty="0" smtClean="0"/>
              <a:t>11.  If I&lt;=20 </a:t>
            </a:r>
            <a:r>
              <a:rPr lang="en-US" dirty="0" err="1" smtClean="0"/>
              <a:t>Goto</a:t>
            </a:r>
            <a:r>
              <a:rPr lang="en-US" dirty="0" smtClean="0"/>
              <a:t> B2</a:t>
            </a:r>
          </a:p>
        </p:txBody>
      </p:sp>
      <p:cxnSp>
        <p:nvCxnSpPr>
          <p:cNvPr id="8" name="Straight Arrow Connector 7"/>
          <p:cNvCxnSpPr/>
          <p:nvPr/>
        </p:nvCxnSpPr>
        <p:spPr>
          <a:xfrm rot="5400000">
            <a:off x="3695700" y="1943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rot="5400000">
            <a:off x="3695700" y="3390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3657600"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1295400" y="59436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46482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1600" y="3352800"/>
            <a:ext cx="2514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en-US" sz="2400" dirty="0" smtClean="0"/>
              <a:t>2. The target program must preserve the semantic meaning of the source program and be of high quality in terms of space and execution.</a:t>
            </a:r>
          </a:p>
          <a:p>
            <a:pPr algn="just">
              <a:buNone/>
            </a:pPr>
            <a:r>
              <a:rPr lang="en-US" sz="2400" dirty="0" smtClean="0"/>
              <a:t>3. The compiler that need to produce target programs must include  optimization  phase prior to code generation or during code generation.</a:t>
            </a:r>
          </a:p>
          <a:p>
            <a:pPr algn="just">
              <a:buNone/>
            </a:pPr>
            <a:r>
              <a:rPr lang="en-US" sz="2400" dirty="0" smtClean="0"/>
              <a:t>4.  The code generation has to perform three major tasks that are  identified as</a:t>
            </a:r>
          </a:p>
          <a:p>
            <a:pPr algn="just">
              <a:buNone/>
            </a:pPr>
            <a:r>
              <a:rPr lang="en-US" sz="2400" dirty="0" smtClean="0"/>
              <a:t>       1.  </a:t>
            </a:r>
            <a:r>
              <a:rPr lang="en-US" sz="2400" b="1" dirty="0" smtClean="0">
                <a:solidFill>
                  <a:srgbClr val="FF0000"/>
                </a:solidFill>
              </a:rPr>
              <a:t>Instruction selection, </a:t>
            </a:r>
          </a:p>
          <a:p>
            <a:pPr algn="just">
              <a:buNone/>
            </a:pPr>
            <a:r>
              <a:rPr lang="en-US" sz="2400" b="1" dirty="0" smtClean="0">
                <a:solidFill>
                  <a:srgbClr val="FF0000"/>
                </a:solidFill>
              </a:rPr>
              <a:t>       2. register allocation and assignment</a:t>
            </a:r>
            <a:r>
              <a:rPr lang="en-US" sz="2400" dirty="0" smtClean="0"/>
              <a:t> and</a:t>
            </a:r>
          </a:p>
          <a:p>
            <a:pPr algn="just">
              <a:buNone/>
            </a:pPr>
            <a:r>
              <a:rPr lang="en-US" sz="2400" dirty="0" smtClean="0"/>
              <a:t>       3. </a:t>
            </a:r>
            <a:r>
              <a:rPr lang="en-US" sz="2400" b="1" dirty="0" smtClean="0">
                <a:solidFill>
                  <a:srgbClr val="FF0000"/>
                </a:solidFill>
              </a:rPr>
              <a:t>instruction ordering</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2. Removal of Induction Variable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sz="2800" dirty="0" smtClean="0"/>
              <a:t>Another important optimization which may be applied to the flow graph which actually decreases the number of instructions and speeds up and reduces  the loop iteration is Removal of Induction variable and Reduction in strength.</a:t>
            </a:r>
          </a:p>
          <a:p>
            <a:r>
              <a:rPr lang="en-US" sz="2800" dirty="0" smtClean="0"/>
              <a:t>What is induction variable ? </a:t>
            </a:r>
          </a:p>
          <a:p>
            <a:pPr>
              <a:buNone/>
            </a:pPr>
            <a:r>
              <a:rPr lang="en-US" sz="2800" dirty="0" smtClean="0"/>
              <a:t>        A variables that forms the arithmetic progression is called Induction variable.</a:t>
            </a:r>
          </a:p>
          <a:p>
            <a:pPr>
              <a:buNone/>
            </a:pPr>
            <a:r>
              <a:rPr lang="en-US" sz="2800" dirty="0" smtClean="0"/>
              <a:t>      </a:t>
            </a:r>
            <a:r>
              <a:rPr lang="en-US" sz="2800" dirty="0" smtClean="0">
                <a:solidFill>
                  <a:srgbClr val="FF0000"/>
                </a:solidFill>
              </a:rPr>
              <a:t>In the example I and T1 are Induction variable  since they form arithmetic progression </a:t>
            </a:r>
            <a:r>
              <a:rPr lang="en-US" sz="2800" dirty="0" err="1" smtClean="0">
                <a:solidFill>
                  <a:srgbClr val="FF0000"/>
                </a:solidFill>
              </a:rPr>
              <a:t>i.e</a:t>
            </a:r>
            <a:r>
              <a:rPr lang="en-US" sz="2800" dirty="0" smtClean="0">
                <a:solidFill>
                  <a:srgbClr val="FF0000"/>
                </a:solidFill>
              </a:rPr>
              <a:t> whenever </a:t>
            </a:r>
            <a:r>
              <a:rPr lang="en-US" sz="2800" dirty="0" err="1" smtClean="0">
                <a:solidFill>
                  <a:srgbClr val="FF0000"/>
                </a:solidFill>
              </a:rPr>
              <a:t>i</a:t>
            </a:r>
            <a:r>
              <a:rPr lang="en-US" sz="2800" dirty="0" smtClean="0">
                <a:solidFill>
                  <a:srgbClr val="FF0000"/>
                </a:solidFill>
              </a:rPr>
              <a:t>=1,2….20 T1 is T1*I =4,8……80. So the relation is determined and new statements  ( when </a:t>
            </a:r>
            <a:r>
              <a:rPr lang="en-US" sz="2800" dirty="0" err="1" smtClean="0">
                <a:solidFill>
                  <a:srgbClr val="FF0000"/>
                </a:solidFill>
              </a:rPr>
              <a:t>i</a:t>
            </a:r>
            <a:r>
              <a:rPr lang="en-US" sz="2800" dirty="0" smtClean="0">
                <a:solidFill>
                  <a:srgbClr val="FF0000"/>
                </a:solidFill>
              </a:rPr>
              <a:t>=I +1   the relationship T1=4*I-4 must hold )  T1=0 and T1=T1+4 is added with new Basic Block</a:t>
            </a:r>
          </a:p>
          <a:p>
            <a:pPr>
              <a:buNone/>
            </a:pP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39762"/>
          </a:xfrm>
        </p:spPr>
        <p:txBody>
          <a:bodyPr>
            <a:noAutofit/>
          </a:bodyPr>
          <a:lstStyle/>
          <a:p>
            <a:r>
              <a:rPr lang="en-US" sz="3200" dirty="0" smtClean="0"/>
              <a:t>Flow graph after Removing Induction variable</a:t>
            </a:r>
            <a:endParaRPr lang="en-US" sz="3200" dirty="0"/>
          </a:p>
        </p:txBody>
      </p:sp>
      <p:sp>
        <p:nvSpPr>
          <p:cNvPr id="3" name="Content Placeholder 2"/>
          <p:cNvSpPr>
            <a:spLocks noGrp="1"/>
          </p:cNvSpPr>
          <p:nvPr>
            <p:ph idx="1"/>
          </p:nvPr>
        </p:nvSpPr>
        <p:spPr>
          <a:xfrm>
            <a:off x="457200" y="762000"/>
            <a:ext cx="8229600" cy="5364163"/>
          </a:xfrm>
        </p:spPr>
        <p:txBody>
          <a:bodyPr/>
          <a:lstStyle/>
          <a:p>
            <a:r>
              <a:rPr lang="en-US" dirty="0" smtClean="0"/>
              <a:t>                                                 </a:t>
            </a:r>
          </a:p>
          <a:p>
            <a:r>
              <a:rPr lang="en-US" dirty="0" smtClean="0"/>
              <a:t>                                                      </a:t>
            </a:r>
          </a:p>
          <a:p>
            <a:pPr>
              <a:buNone/>
            </a:pPr>
            <a:endParaRPr lang="en-US" dirty="0"/>
          </a:p>
        </p:txBody>
      </p:sp>
      <p:sp>
        <p:nvSpPr>
          <p:cNvPr id="4" name="Rectangle 3"/>
          <p:cNvSpPr/>
          <p:nvPr/>
        </p:nvSpPr>
        <p:spPr>
          <a:xfrm>
            <a:off x="2209800" y="10668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1.Prod=0</a:t>
            </a:r>
          </a:p>
          <a:p>
            <a:pPr algn="ctr"/>
            <a:r>
              <a:rPr lang="en-US" dirty="0" smtClean="0"/>
              <a:t>                                            </a:t>
            </a:r>
            <a:r>
              <a:rPr lang="en-US" dirty="0" smtClean="0">
                <a:solidFill>
                  <a:srgbClr val="FF0000"/>
                </a:solidFill>
              </a:rPr>
              <a:t>B1</a:t>
            </a:r>
            <a:r>
              <a:rPr lang="en-US" dirty="0" smtClean="0"/>
              <a:t>     </a:t>
            </a:r>
            <a:endParaRPr lang="en-US" dirty="0"/>
          </a:p>
        </p:txBody>
      </p:sp>
      <p:sp>
        <p:nvSpPr>
          <p:cNvPr id="5" name="Rectangle 4"/>
          <p:cNvSpPr/>
          <p:nvPr/>
        </p:nvSpPr>
        <p:spPr>
          <a:xfrm>
            <a:off x="2133600" y="18288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T2=add(a)-4</a:t>
            </a:r>
          </a:p>
          <a:p>
            <a:pPr algn="ctr"/>
            <a:r>
              <a:rPr lang="en-US" dirty="0" smtClean="0"/>
              <a:t>                  6. T4=add(b)-4             </a:t>
            </a:r>
            <a:r>
              <a:rPr lang="en-US" dirty="0" smtClean="0">
                <a:solidFill>
                  <a:srgbClr val="FF0000"/>
                </a:solidFill>
              </a:rPr>
              <a:t> B3</a:t>
            </a:r>
            <a:endParaRPr lang="en-US" dirty="0">
              <a:solidFill>
                <a:srgbClr val="FF0000"/>
              </a:solidFill>
            </a:endParaRPr>
          </a:p>
        </p:txBody>
      </p:sp>
      <p:sp>
        <p:nvSpPr>
          <p:cNvPr id="6" name="Rectangle 5"/>
          <p:cNvSpPr/>
          <p:nvPr/>
        </p:nvSpPr>
        <p:spPr>
          <a:xfrm>
            <a:off x="2133600" y="4267200"/>
            <a:ext cx="350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r>
              <a:rPr lang="en-US" dirty="0" smtClean="0"/>
              <a:t>3. T1 =T1+4                                </a:t>
            </a:r>
            <a:r>
              <a:rPr lang="en-US" dirty="0" smtClean="0">
                <a:solidFill>
                  <a:srgbClr val="FF0000"/>
                </a:solidFill>
              </a:rPr>
              <a:t>B2</a:t>
            </a:r>
          </a:p>
          <a:p>
            <a:pPr marL="514350" indent="-514350"/>
            <a:r>
              <a:rPr lang="en-US" dirty="0" smtClean="0"/>
              <a:t>5. T3 = T2[T1]</a:t>
            </a:r>
          </a:p>
          <a:p>
            <a:pPr marL="514350" indent="-514350"/>
            <a:r>
              <a:rPr lang="en-US" dirty="0" smtClean="0"/>
              <a:t>7. T5 = T4[T1]</a:t>
            </a:r>
          </a:p>
          <a:p>
            <a:pPr marL="514350" indent="-514350"/>
            <a:r>
              <a:rPr lang="en-US" dirty="0" smtClean="0"/>
              <a:t>8. T6 = T3 * T5</a:t>
            </a:r>
          </a:p>
          <a:p>
            <a:pPr marL="514350" indent="-514350"/>
            <a:r>
              <a:rPr lang="en-US" dirty="0" smtClean="0"/>
              <a:t>9.  Prod = Prod + T6</a:t>
            </a:r>
          </a:p>
          <a:p>
            <a:pPr marL="514350" indent="-514350"/>
            <a:r>
              <a:rPr lang="en-US" dirty="0" smtClean="0"/>
              <a:t>11. If T1&lt;=76 </a:t>
            </a:r>
            <a:r>
              <a:rPr lang="en-US" dirty="0" err="1" smtClean="0"/>
              <a:t>Goto</a:t>
            </a:r>
            <a:r>
              <a:rPr lang="en-US" dirty="0" smtClean="0"/>
              <a:t> B2</a:t>
            </a:r>
          </a:p>
        </p:txBody>
      </p:sp>
      <p:cxnSp>
        <p:nvCxnSpPr>
          <p:cNvPr id="10" name="Straight Arrow Connector 9"/>
          <p:cNvCxnSpPr>
            <a:stCxn id="15" idx="2"/>
            <a:endCxn id="6" idx="0"/>
          </p:cNvCxnSpPr>
          <p:nvPr/>
        </p:nvCxnSpPr>
        <p:spPr>
          <a:xfrm rot="5400000">
            <a:off x="3581400" y="3962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3657600" y="6477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1295400" y="6475411"/>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5104606"/>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1600" y="3808412"/>
            <a:ext cx="2514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33600" y="3276600"/>
            <a:ext cx="3505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2. T1=0                     </a:t>
            </a:r>
            <a:r>
              <a:rPr lang="en-US" dirty="0" smtClean="0">
                <a:solidFill>
                  <a:srgbClr val="FF0000"/>
                </a:solidFill>
              </a:rPr>
              <a:t>B4</a:t>
            </a:r>
            <a:endParaRPr lang="en-US" dirty="0">
              <a:solidFill>
                <a:srgbClr val="FF0000"/>
              </a:solidFill>
            </a:endParaRPr>
          </a:p>
        </p:txBody>
      </p:sp>
      <p:cxnSp>
        <p:nvCxnSpPr>
          <p:cNvPr id="21" name="Straight Arrow Connector 20"/>
          <p:cNvCxnSpPr>
            <a:stCxn id="5" idx="2"/>
          </p:cNvCxnSpPr>
          <p:nvPr/>
        </p:nvCxnSpPr>
        <p:spPr>
          <a:xfrm rot="5400000">
            <a:off x="3733800" y="3048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rot="5400000">
            <a:off x="3752850" y="16573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t>3. Reduction in strength</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Last transformation in loop optimization is to apply reduction in strength where  we can replace expensive operations by an equivalent cheaper operation of the target machine.</a:t>
            </a:r>
          </a:p>
          <a:p>
            <a:r>
              <a:rPr lang="en-US" dirty="0" smtClean="0"/>
              <a:t>We can think of the following transformations on the loop.</a:t>
            </a:r>
          </a:p>
          <a:p>
            <a:pPr lvl="1"/>
            <a:r>
              <a:rPr lang="en-US" dirty="0" smtClean="0"/>
              <a:t>X</a:t>
            </a:r>
            <a:r>
              <a:rPr lang="en-US" baseline="30000" dirty="0" smtClean="0"/>
              <a:t>2</a:t>
            </a:r>
            <a:r>
              <a:rPr lang="en-US" dirty="0" smtClean="0"/>
              <a:t>  is invariably  replaced by  X * X where  multiplications is replaced by call operations to exponentiations routine . </a:t>
            </a:r>
          </a:p>
          <a:p>
            <a:pPr lvl="1"/>
            <a:r>
              <a:rPr lang="en-US" dirty="0" smtClean="0"/>
              <a:t>Fixed point multiplication or division by power of 2 is replaced by Shift operation.</a:t>
            </a:r>
          </a:p>
          <a:p>
            <a:pPr lvl="1"/>
            <a:r>
              <a:rPr lang="en-US" dirty="0" smtClean="0"/>
              <a:t>Fixed point constant Multiplication may be replaced by constant addition.</a:t>
            </a:r>
          </a:p>
          <a:p>
            <a:pPr lvl="1"/>
            <a:endParaRPr lang="en-US" baseline="3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Sample Example:</a:t>
            </a:r>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533400" y="2133601"/>
            <a:ext cx="4114800" cy="33528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for(</a:t>
            </a:r>
            <a:r>
              <a:rPr lang="en-US" sz="3200" dirty="0" err="1" smtClean="0"/>
              <a:t>i</a:t>
            </a:r>
            <a:r>
              <a:rPr lang="en-US" sz="3200" dirty="0" smtClean="0"/>
              <a:t>=1;i&lt;=100; </a:t>
            </a:r>
            <a:r>
              <a:rPr lang="en-US" sz="3200" dirty="0" err="1" smtClean="0"/>
              <a:t>i</a:t>
            </a:r>
            <a:r>
              <a:rPr lang="en-US" sz="32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    -----</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k=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*5</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    </a:t>
            </a:r>
            <a:r>
              <a:rPr lang="en-US" sz="3200" dirty="0" err="1" smtClean="0"/>
              <a:t>printf</a:t>
            </a:r>
            <a:r>
              <a:rPr lang="en-US" sz="3200" dirty="0" smtClean="0"/>
              <a:t>(“ K is %d “,k);</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495800" y="1752600"/>
            <a:ext cx="3429000" cy="3962400"/>
          </a:xfrm>
          <a:prstGeom prst="rect">
            <a:avLst/>
          </a:prstGeom>
        </p:spPr>
        <p:txBody>
          <a:bodyPr vert="horz" lIns="91440" tIns="45720" rIns="91440" bIns="45720" rtlCol="0">
            <a:normAutofit fontScale="85000" lnSpcReduction="20000"/>
          </a:bodyPr>
          <a:lstStyle/>
          <a:p>
            <a:pPr marL="342900" lvl="0" indent="-342900">
              <a:spcBef>
                <a:spcPct val="20000"/>
              </a:spcBef>
              <a:defRPr/>
            </a:pPr>
            <a:r>
              <a:rPr lang="en-US" sz="3200" dirty="0" smtClean="0"/>
              <a:t>Sum=5;</a:t>
            </a:r>
          </a:p>
          <a:p>
            <a:pPr marL="342900" lvl="0" indent="-342900">
              <a:spcBef>
                <a:spcPct val="20000"/>
              </a:spcBef>
              <a:defRPr/>
            </a:pPr>
            <a:r>
              <a:rPr lang="en-US" sz="3200" dirty="0" smtClean="0"/>
              <a:t>for(</a:t>
            </a:r>
            <a:r>
              <a:rPr lang="en-US" sz="3200" dirty="0" err="1" smtClean="0"/>
              <a:t>i</a:t>
            </a:r>
            <a:r>
              <a:rPr lang="en-US" sz="3200" dirty="0" smtClean="0"/>
              <a:t>=1;i&lt;100; </a:t>
            </a:r>
            <a:r>
              <a:rPr lang="en-US" sz="3200" dirty="0" err="1" smtClean="0"/>
              <a:t>i</a:t>
            </a:r>
            <a:r>
              <a:rPr lang="en-US" sz="3200" dirty="0" smtClean="0"/>
              <a:t>++)</a:t>
            </a:r>
          </a:p>
          <a:p>
            <a:pPr marL="342900" lvl="0" indent="-342900">
              <a:spcBef>
                <a:spcPct val="20000"/>
              </a:spcBef>
              <a:defRPr/>
            </a:pPr>
            <a:r>
              <a:rPr lang="en-US" sz="3200" dirty="0" smtClean="0"/>
              <a:t>{</a:t>
            </a:r>
          </a:p>
          <a:p>
            <a:pPr marL="342900" lvl="0" indent="-342900">
              <a:spcBef>
                <a:spcPct val="20000"/>
              </a:spcBef>
              <a:defRPr/>
            </a:pPr>
            <a:r>
              <a:rPr lang="en-US" sz="3200" dirty="0" smtClean="0"/>
              <a:t>    -----</a:t>
            </a:r>
          </a:p>
          <a:p>
            <a:pPr marL="342900" lvl="0" indent="-342900">
              <a:spcBef>
                <a:spcPct val="20000"/>
              </a:spcBef>
              <a:defRPr/>
            </a:pPr>
            <a:r>
              <a:rPr lang="en-US" sz="3200" dirty="0" smtClean="0"/>
              <a:t>    -----</a:t>
            </a:r>
          </a:p>
          <a:p>
            <a:pPr marL="342900" lvl="0" indent="-342900">
              <a:spcBef>
                <a:spcPct val="20000"/>
              </a:spcBef>
              <a:defRPr/>
            </a:pPr>
            <a:r>
              <a:rPr lang="en-US" sz="3200" dirty="0" smtClean="0"/>
              <a:t>    k= sum</a:t>
            </a:r>
          </a:p>
          <a:p>
            <a:pPr marL="342900" lvl="0" indent="-342900">
              <a:spcBef>
                <a:spcPct val="20000"/>
              </a:spcBef>
              <a:defRPr/>
            </a:pPr>
            <a:r>
              <a:rPr lang="en-US" sz="3200" dirty="0" smtClean="0"/>
              <a:t>    </a:t>
            </a:r>
            <a:r>
              <a:rPr lang="en-US" sz="3200" dirty="0" err="1" smtClean="0"/>
              <a:t>printf</a:t>
            </a:r>
            <a:r>
              <a:rPr lang="en-US" sz="3200" dirty="0" smtClean="0"/>
              <a:t>(“ K is %d “,k);</a:t>
            </a:r>
          </a:p>
          <a:p>
            <a:pPr marL="342900" lvl="0" indent="-342900">
              <a:spcBef>
                <a:spcPct val="20000"/>
              </a:spcBef>
              <a:defRPr/>
            </a:pPr>
            <a:r>
              <a:rPr lang="en-US" sz="3200" dirty="0" smtClean="0"/>
              <a:t>    Sum= sum + 5;</a:t>
            </a:r>
          </a:p>
          <a:p>
            <a:pPr marL="342900" lvl="0" indent="-342900">
              <a:spcBef>
                <a:spcPct val="20000"/>
              </a:spcBef>
              <a:defRPr/>
            </a:pPr>
            <a:r>
              <a:rPr lang="en-US" sz="32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idx="1"/>
          </p:nvPr>
        </p:nvSpPr>
        <p:spPr/>
        <p:txBody>
          <a:bodyPr/>
          <a:lstStyle/>
          <a:p>
            <a:r>
              <a:rPr lang="en-US" dirty="0" smtClean="0"/>
              <a:t>For </a:t>
            </a:r>
            <a:r>
              <a:rPr lang="en-US" dirty="0" err="1" smtClean="0"/>
              <a:t>i</a:t>
            </a:r>
            <a:r>
              <a:rPr lang="en-US" dirty="0" smtClean="0"/>
              <a:t> =1 to 10 do</a:t>
            </a:r>
          </a:p>
          <a:p>
            <a:pPr lvl="1">
              <a:buNone/>
            </a:pPr>
            <a:r>
              <a:rPr lang="en-US" dirty="0" smtClean="0"/>
              <a:t>     For j= 1 to 10 do</a:t>
            </a:r>
          </a:p>
          <a:p>
            <a:pPr lvl="1">
              <a:buNone/>
            </a:pPr>
            <a:r>
              <a:rPr lang="en-US" dirty="0" smtClean="0"/>
              <a:t>			a[</a:t>
            </a:r>
            <a:r>
              <a:rPr lang="en-US" dirty="0" err="1" smtClean="0"/>
              <a:t>i</a:t>
            </a:r>
            <a:r>
              <a:rPr lang="en-US" dirty="0" smtClean="0"/>
              <a:t>, j]=1.0; </a:t>
            </a:r>
          </a:p>
          <a:p>
            <a:pPr lvl="1">
              <a:buNone/>
            </a:pPr>
            <a:endParaRPr lang="en-US" dirty="0" smtClean="0"/>
          </a:p>
          <a:p>
            <a:pPr lvl="1">
              <a:buNone/>
            </a:pPr>
            <a:endParaRPr lang="en-US" dirty="0" smtClean="0"/>
          </a:p>
          <a:p>
            <a:pPr lvl="1">
              <a:buNone/>
            </a:pP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Three Address Code statements</a:t>
            </a:r>
            <a:endParaRPr lang="en-US" dirty="0"/>
          </a:p>
        </p:txBody>
      </p:sp>
      <p:sp>
        <p:nvSpPr>
          <p:cNvPr id="3" name="Content Placeholder 2"/>
          <p:cNvSpPr>
            <a:spLocks noGrp="1"/>
          </p:cNvSpPr>
          <p:nvPr>
            <p:ph idx="1"/>
          </p:nvPr>
        </p:nvSpPr>
        <p:spPr>
          <a:xfrm>
            <a:off x="0" y="457200"/>
            <a:ext cx="9144000" cy="6400800"/>
          </a:xfrm>
        </p:spPr>
        <p:txBody>
          <a:bodyPr>
            <a:normAutofit/>
          </a:bodyPr>
          <a:lstStyle/>
          <a:p>
            <a:pPr marL="514350" indent="-514350">
              <a:buFont typeface="Arial" pitchFamily="34" charset="0"/>
              <a:buAutoNum type="arabicPeriod"/>
            </a:pPr>
            <a:r>
              <a:rPr lang="en-US" sz="1800" dirty="0" err="1" smtClean="0"/>
              <a:t>i</a:t>
            </a:r>
            <a:r>
              <a:rPr lang="en-US" sz="1800" dirty="0" smtClean="0"/>
              <a:t>=1	/*</a:t>
            </a:r>
            <a:r>
              <a:rPr lang="en-US" sz="1800" dirty="0" smtClean="0">
                <a:solidFill>
                  <a:schemeClr val="accent2"/>
                </a:solidFill>
              </a:rPr>
              <a:t>(</a:t>
            </a:r>
            <a:r>
              <a:rPr lang="en-US" sz="1800" dirty="0" err="1" smtClean="0">
                <a:solidFill>
                  <a:schemeClr val="accent2"/>
                </a:solidFill>
              </a:rPr>
              <a:t>base</a:t>
            </a:r>
            <a:r>
              <a:rPr lang="en-US" sz="1800" baseline="-25000" dirty="0" err="1" smtClean="0">
                <a:solidFill>
                  <a:schemeClr val="accent2"/>
                </a:solidFill>
              </a:rPr>
              <a:t>a</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*n</a:t>
            </a:r>
            <a:r>
              <a:rPr lang="en-US" sz="1800" baseline="-25000" dirty="0" smtClean="0">
                <a:solidFill>
                  <a:schemeClr val="accent2"/>
                </a:solidFill>
              </a:rPr>
              <a:t>2</a:t>
            </a:r>
            <a:r>
              <a:rPr lang="en-US" sz="1800" dirty="0" smtClean="0">
                <a:solidFill>
                  <a:schemeClr val="accent2"/>
                </a:solidFill>
              </a:rPr>
              <a:t>)+j)*width) n2= no of elements in each row ,  for </a:t>
            </a:r>
            <a:r>
              <a:rPr lang="en-US" sz="1800" dirty="0" err="1" smtClean="0">
                <a:solidFill>
                  <a:schemeClr val="accent2"/>
                </a:solidFill>
              </a:rPr>
              <a:t>i</a:t>
            </a:r>
            <a:r>
              <a:rPr lang="en-US" sz="1800" dirty="0" smtClean="0">
                <a:solidFill>
                  <a:schemeClr val="accent2"/>
                </a:solidFill>
              </a:rPr>
              <a:t>=1 and j=1 		the value is 88 for width 8 bytes.</a:t>
            </a:r>
          </a:p>
          <a:p>
            <a:pPr marL="514350" indent="-514350">
              <a:buAutoNum type="arabicPeriod"/>
            </a:pPr>
            <a:r>
              <a:rPr lang="en-US" sz="1800" dirty="0" smtClean="0"/>
              <a:t>J=1</a:t>
            </a:r>
          </a:p>
          <a:p>
            <a:pPr marL="514350" indent="-514350">
              <a:buAutoNum type="arabicPeriod"/>
            </a:pPr>
            <a:r>
              <a:rPr lang="en-US" sz="1800" dirty="0" smtClean="0"/>
              <a:t>t1= 10*I</a:t>
            </a:r>
          </a:p>
          <a:p>
            <a:pPr marL="514350" indent="-514350">
              <a:buAutoNum type="arabicPeriod"/>
            </a:pPr>
            <a:r>
              <a:rPr lang="en-US" sz="1800" dirty="0" smtClean="0"/>
              <a:t>t2 =t1 + j</a:t>
            </a:r>
          </a:p>
          <a:p>
            <a:pPr marL="514350" indent="-514350">
              <a:buAutoNum type="arabicPeriod"/>
            </a:pPr>
            <a:r>
              <a:rPr lang="en-US" sz="1800" dirty="0" smtClean="0"/>
              <a:t>t3=8*t2</a:t>
            </a:r>
          </a:p>
          <a:p>
            <a:pPr marL="514350" indent="-514350">
              <a:buAutoNum type="arabicPeriod"/>
            </a:pPr>
            <a:r>
              <a:rPr lang="en-US" sz="1800" dirty="0" smtClean="0"/>
              <a:t>t4=t3-88</a:t>
            </a:r>
          </a:p>
          <a:p>
            <a:pPr marL="514350" indent="-514350">
              <a:buAutoNum type="arabicPeriod"/>
            </a:pPr>
            <a:r>
              <a:rPr lang="en-US" sz="1800" dirty="0" smtClean="0"/>
              <a:t>a[t4]=1.0</a:t>
            </a:r>
          </a:p>
          <a:p>
            <a:pPr marL="514350" indent="-514350">
              <a:buAutoNum type="arabicPeriod"/>
            </a:pPr>
            <a:r>
              <a:rPr lang="en-US" sz="1800" dirty="0" smtClean="0"/>
              <a:t>J=j+1</a:t>
            </a:r>
          </a:p>
          <a:p>
            <a:pPr marL="514350" indent="-514350">
              <a:buAutoNum type="arabicPeriod"/>
            </a:pPr>
            <a:r>
              <a:rPr lang="en-US" sz="1800" dirty="0" smtClean="0"/>
              <a:t>If j&lt;=10 </a:t>
            </a:r>
            <a:r>
              <a:rPr lang="en-US" sz="1800" dirty="0" err="1" smtClean="0"/>
              <a:t>goto</a:t>
            </a:r>
            <a:r>
              <a:rPr lang="en-US" sz="1800" dirty="0" smtClean="0"/>
              <a:t> (3)</a:t>
            </a:r>
          </a:p>
          <a:p>
            <a:pPr marL="514350" indent="-514350">
              <a:buFont typeface="Arial" pitchFamily="34" charset="0"/>
              <a:buAutoNum type="arabicPlain" startAt="10"/>
            </a:pPr>
            <a:r>
              <a:rPr lang="en-US" sz="1800" dirty="0" smtClean="0"/>
              <a:t>I = I +1</a:t>
            </a:r>
          </a:p>
          <a:p>
            <a:pPr marL="514350" indent="-514350">
              <a:buFont typeface="Arial" pitchFamily="34" charset="0"/>
              <a:buAutoNum type="arabicPlain" startAt="10"/>
            </a:pPr>
            <a:r>
              <a:rPr lang="en-US" sz="1800" dirty="0" smtClean="0"/>
              <a:t>If  </a:t>
            </a:r>
            <a:r>
              <a:rPr lang="en-US" sz="1800" dirty="0" err="1" smtClean="0"/>
              <a:t>i</a:t>
            </a:r>
            <a:r>
              <a:rPr lang="en-US" sz="1800" dirty="0" smtClean="0"/>
              <a:t>&lt;=10 </a:t>
            </a:r>
            <a:r>
              <a:rPr lang="en-US" sz="1800" dirty="0" err="1" smtClean="0"/>
              <a:t>goto</a:t>
            </a:r>
            <a:r>
              <a:rPr lang="en-US" sz="1800" dirty="0" smtClean="0"/>
              <a:t> (2)</a:t>
            </a:r>
          </a:p>
          <a:p>
            <a:pPr marL="514350" indent="-514350">
              <a:buFont typeface="Arial" pitchFamily="34" charset="0"/>
              <a:buAutoNum type="arabicPlain" startAt="10"/>
            </a:pPr>
            <a:r>
              <a:rPr lang="en-US" sz="1800" dirty="0" err="1" smtClean="0"/>
              <a:t>i</a:t>
            </a:r>
            <a:r>
              <a:rPr lang="en-US" sz="1800" dirty="0" smtClean="0"/>
              <a:t>=1</a:t>
            </a:r>
          </a:p>
          <a:p>
            <a:pPr marL="514350" indent="-514350">
              <a:buFont typeface="Arial" pitchFamily="34" charset="0"/>
              <a:buAutoNum type="arabicPlain" startAt="10"/>
            </a:pPr>
            <a:r>
              <a:rPr lang="en-US" sz="1800" dirty="0" smtClean="0"/>
              <a:t>t5=i-1</a:t>
            </a:r>
          </a:p>
          <a:p>
            <a:pPr marL="514350" indent="-514350">
              <a:buFont typeface="Arial" pitchFamily="34" charset="0"/>
              <a:buAutoNum type="arabicPlain" startAt="10"/>
            </a:pPr>
            <a:r>
              <a:rPr lang="en-US" sz="1800" dirty="0" smtClean="0"/>
              <a:t>t6=88*t5</a:t>
            </a:r>
          </a:p>
          <a:p>
            <a:pPr marL="514350" indent="-514350">
              <a:buFont typeface="Arial" pitchFamily="34" charset="0"/>
              <a:buAutoNum type="arabicPlain" startAt="10"/>
            </a:pPr>
            <a:r>
              <a:rPr lang="en-US" sz="1800" dirty="0" smtClean="0"/>
              <a:t>a[t6]=1.0</a:t>
            </a:r>
          </a:p>
          <a:p>
            <a:pPr marL="514350" indent="-514350">
              <a:buFont typeface="Arial" pitchFamily="34" charset="0"/>
              <a:buAutoNum type="arabicPlain" startAt="10"/>
            </a:pPr>
            <a:r>
              <a:rPr lang="en-US" sz="1800" dirty="0" err="1" smtClean="0"/>
              <a:t>i</a:t>
            </a:r>
            <a:r>
              <a:rPr lang="en-US" sz="1800" dirty="0" smtClean="0"/>
              <a:t>=i+1</a:t>
            </a:r>
          </a:p>
          <a:p>
            <a:pPr marL="514350" indent="-514350">
              <a:buFont typeface="Arial" pitchFamily="34" charset="0"/>
              <a:buAutoNum type="arabicPlain" startAt="10"/>
            </a:pPr>
            <a:r>
              <a:rPr lang="en-US" sz="1800" dirty="0" smtClean="0"/>
              <a:t>If </a:t>
            </a:r>
            <a:r>
              <a:rPr lang="en-US" sz="1800" dirty="0" err="1" smtClean="0"/>
              <a:t>i</a:t>
            </a:r>
            <a:r>
              <a:rPr lang="en-US" sz="1800" dirty="0" smtClean="0"/>
              <a:t>&lt;=10 </a:t>
            </a:r>
            <a:r>
              <a:rPr lang="en-US" sz="1800" dirty="0" err="1" smtClean="0"/>
              <a:t>goto</a:t>
            </a:r>
            <a:r>
              <a:rPr lang="en-US" sz="1800" dirty="0" smtClean="0"/>
              <a:t> (13)</a:t>
            </a:r>
          </a:p>
          <a:p>
            <a:pPr marL="514350" indent="-514350">
              <a:buFont typeface="Arial" pitchFamily="34" charset="0"/>
              <a:buAutoNum type="arabicPlain" startAt="10"/>
            </a:pPr>
            <a:endParaRPr lang="en-US" sz="1400" dirty="0" smtClean="0"/>
          </a:p>
          <a:p>
            <a:pPr marL="514350" indent="-514350">
              <a:buFont typeface="Arial" pitchFamily="34" charset="0"/>
              <a:buAutoNum type="arabicPlain" startAt="10"/>
            </a:pPr>
            <a:endParaRPr lang="en-US" sz="1400" dirty="0" smtClean="0"/>
          </a:p>
          <a:p>
            <a:pPr marL="514350" indent="-514350">
              <a:buFont typeface="Arial" pitchFamily="34" charset="0"/>
              <a:buAutoNum type="arabicPlain" startAt="10"/>
            </a:pPr>
            <a:endParaRPr lang="en-US" sz="1400"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Code generation Algorithm</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dirty="0" smtClean="0"/>
              <a:t>Here we use straight forward strategy to generate assembly code from a quadruples.</a:t>
            </a:r>
          </a:p>
          <a:p>
            <a:pPr algn="just"/>
            <a:r>
              <a:rPr lang="en-US" dirty="0" smtClean="0"/>
              <a:t>The operands in the quadruple are currently available in the register and for each operator there is a corresponding Assembly code available.</a:t>
            </a:r>
          </a:p>
          <a:p>
            <a:pPr algn="just"/>
            <a:r>
              <a:rPr lang="en-US" dirty="0" smtClean="0"/>
              <a:t>We also assume that the computed results are available in register as long as possible.</a:t>
            </a:r>
          </a:p>
          <a:p>
            <a:pPr algn="just"/>
            <a:r>
              <a:rPr lang="en-US" dirty="0" smtClean="0"/>
              <a:t>Symbol table initially shows all non temporary  in block B as being live on exit.</a:t>
            </a:r>
          </a:p>
          <a:p>
            <a:pPr algn="just"/>
            <a:r>
              <a:rPr lang="en-US" dirty="0" smtClean="0"/>
              <a:t> To make more informed decision about register allocation we compute the </a:t>
            </a:r>
            <a:r>
              <a:rPr lang="en-US" b="1" i="1" dirty="0" smtClean="0"/>
              <a:t>next use </a:t>
            </a:r>
            <a:r>
              <a:rPr lang="en-US" dirty="0" smtClean="0"/>
              <a:t>information and </a:t>
            </a:r>
            <a:r>
              <a:rPr lang="en-US" dirty="0" err="1" smtClean="0"/>
              <a:t>liveness</a:t>
            </a:r>
            <a:r>
              <a:rPr lang="en-US" dirty="0" smtClean="0"/>
              <a:t>  of each name in a quadruple. Where USE is defined as follows.</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Suppose quadruple I assigns  a value to ‘A’, if quadruple j has ‘A’ as an operand and control can flow from quadruple I to j along a path that has no intervening assignments to A, Then we say that that quadruple j </a:t>
            </a:r>
            <a:r>
              <a:rPr lang="en-US" sz="2400" b="1" i="1" u="sng" dirty="0" smtClean="0"/>
              <a:t>uses</a:t>
            </a:r>
            <a:r>
              <a:rPr lang="en-US" sz="2400" dirty="0" smtClean="0"/>
              <a:t> the value of A computed at I</a:t>
            </a:r>
          </a:p>
          <a:p>
            <a:pPr algn="just"/>
            <a:r>
              <a:rPr lang="en-US" sz="2400" dirty="0" smtClean="0"/>
              <a:t>We wish to find for each quadruple  A= B op C the next uses of A, B, and C, the algorithm must first scan the stream of quadruple to find the end of basic block . Then scan backwards  to the beginning, recording for each name whether A has next a next use in the block and if not whether it is live on exit from that block.</a:t>
            </a:r>
          </a:p>
          <a:p>
            <a:pPr algn="just"/>
            <a:r>
              <a:rPr lang="en-US" sz="2400" dirty="0" smtClean="0"/>
              <a:t>Suppose in the backward scan we reach quadruple</a:t>
            </a:r>
          </a:p>
          <a:p>
            <a:pPr algn="just">
              <a:buNone/>
            </a:pPr>
            <a:r>
              <a:rPr lang="en-US" sz="2400" dirty="0" smtClean="0"/>
              <a:t>               I : A= B op C. we then do the following.</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eriod"/>
            </a:pPr>
            <a:r>
              <a:rPr lang="en-US" dirty="0" smtClean="0"/>
              <a:t>Attach to quadruple I the information currently found  in the symbol table regarding the ‘next USE’ and ‘</a:t>
            </a:r>
            <a:r>
              <a:rPr lang="en-US" dirty="0" err="1" smtClean="0"/>
              <a:t>liveness</a:t>
            </a:r>
            <a:r>
              <a:rPr lang="en-US" dirty="0" smtClean="0"/>
              <a:t>’ of A, B and C</a:t>
            </a:r>
          </a:p>
          <a:p>
            <a:pPr marL="514350" indent="-514350">
              <a:buAutoNum type="arabicPeriod"/>
            </a:pPr>
            <a:r>
              <a:rPr lang="en-US" dirty="0" smtClean="0"/>
              <a:t>In the symbol table set ‘A’ to ‘ not live’ and no ‘next use’ and set B and C to ‘live’ and ‘next uses’ for quadruple </a:t>
            </a:r>
            <a:r>
              <a:rPr lang="en-US" dirty="0" err="1" smtClean="0"/>
              <a:t>i</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dirty="0" smtClean="0"/>
              <a:t>Example showing the recording of </a:t>
            </a:r>
            <a:r>
              <a:rPr lang="en-US" sz="2800" dirty="0" smtClean="0">
                <a:solidFill>
                  <a:srgbClr val="FF0000"/>
                </a:solidFill>
              </a:rPr>
              <a:t>LIVENESS</a:t>
            </a:r>
            <a:r>
              <a:rPr lang="en-US" sz="2800" dirty="0" smtClean="0"/>
              <a:t> and </a:t>
            </a:r>
            <a:r>
              <a:rPr lang="en-US" sz="2800" dirty="0" smtClean="0">
                <a:solidFill>
                  <a:srgbClr val="FF0000"/>
                </a:solidFill>
              </a:rPr>
              <a:t>NEXTUSE</a:t>
            </a:r>
            <a:r>
              <a:rPr lang="en-US" sz="2800" dirty="0" smtClean="0"/>
              <a:t> information for </a:t>
            </a:r>
            <a:r>
              <a:rPr lang="en-US" sz="2800" dirty="0" smtClean="0">
                <a:solidFill>
                  <a:srgbClr val="FF0000"/>
                </a:solidFill>
              </a:rPr>
              <a:t>Basic Block-B</a:t>
            </a:r>
            <a:endParaRPr lang="en-US" sz="2800" dirty="0">
              <a:solidFill>
                <a:srgbClr val="FF0000"/>
              </a:solidFill>
            </a:endParaRPr>
          </a:p>
        </p:txBody>
      </p:sp>
      <p:graphicFrame>
        <p:nvGraphicFramePr>
          <p:cNvPr id="4" name="Content Placeholder 3"/>
          <p:cNvGraphicFramePr>
            <a:graphicFrameLocks noGrp="1"/>
          </p:cNvGraphicFramePr>
          <p:nvPr>
            <p:ph idx="1"/>
          </p:nvPr>
        </p:nvGraphicFramePr>
        <p:xfrm>
          <a:off x="533401" y="1524001"/>
          <a:ext cx="5791199" cy="3971543"/>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20000"/>
                    </a:ext>
                  </a:extLst>
                </a:gridCol>
                <a:gridCol w="1540935">
                  <a:extLst>
                    <a:ext uri="{9D8B030D-6E8A-4147-A177-3AD203B41FA5}">
                      <a16:colId xmlns:a16="http://schemas.microsoft.com/office/drawing/2014/main" val="20001"/>
                    </a:ext>
                  </a:extLst>
                </a:gridCol>
                <a:gridCol w="2573865">
                  <a:extLst>
                    <a:ext uri="{9D8B030D-6E8A-4147-A177-3AD203B41FA5}">
                      <a16:colId xmlns:a16="http://schemas.microsoft.com/office/drawing/2014/main" val="20002"/>
                    </a:ext>
                  </a:extLst>
                </a:gridCol>
              </a:tblGrid>
              <a:tr h="652601">
                <a:tc>
                  <a:txBody>
                    <a:bodyPr/>
                    <a:lstStyle/>
                    <a:p>
                      <a:r>
                        <a:rPr lang="en-US" dirty="0" smtClean="0"/>
                        <a:t>Quadruple  </a:t>
                      </a:r>
                    </a:p>
                    <a:p>
                      <a:r>
                        <a:rPr lang="en-US" dirty="0" smtClean="0"/>
                        <a:t>A =B op C</a:t>
                      </a:r>
                      <a:endParaRPr lang="en-US" dirty="0"/>
                    </a:p>
                  </a:txBody>
                  <a:tcPr/>
                </a:tc>
                <a:tc>
                  <a:txBody>
                    <a:bodyPr/>
                    <a:lstStyle/>
                    <a:p>
                      <a:r>
                        <a:rPr lang="en-US" dirty="0" smtClean="0"/>
                        <a:t>Live-</a:t>
                      </a:r>
                      <a:r>
                        <a:rPr lang="en-US" dirty="0" err="1" smtClean="0"/>
                        <a:t>ness</a:t>
                      </a:r>
                      <a:endParaRPr lang="en-US" dirty="0"/>
                    </a:p>
                  </a:txBody>
                  <a:tcPr/>
                </a:tc>
                <a:tc>
                  <a:txBody>
                    <a:bodyPr/>
                    <a:lstStyle/>
                    <a:p>
                      <a:r>
                        <a:rPr lang="en-US" dirty="0" smtClean="0"/>
                        <a:t>Next Use</a:t>
                      </a:r>
                      <a:endParaRPr lang="en-US" dirty="0"/>
                    </a:p>
                  </a:txBody>
                  <a:tcPr/>
                </a:tc>
                <a:extLst>
                  <a:ext uri="{0D108BD9-81ED-4DB2-BD59-A6C34878D82A}">
                    <a16:rowId xmlns:a16="http://schemas.microsoft.com/office/drawing/2014/main" val="10000"/>
                  </a:ext>
                </a:extLst>
              </a:tr>
              <a:tr h="652601">
                <a:tc>
                  <a:txBody>
                    <a:bodyPr/>
                    <a:lstStyle/>
                    <a:p>
                      <a:pPr marL="514350" marR="0" lvl="0" indent="-514350" algn="l" defTabSz="914400" rtl="0" eaLnBrk="1" fontAlgn="auto" latinLnBrk="0" hangingPunct="1">
                        <a:lnSpc>
                          <a:spcPct val="100000"/>
                        </a:lnSpc>
                        <a:spcBef>
                          <a:spcPct val="20000"/>
                        </a:spcBef>
                        <a:spcAft>
                          <a:spcPts val="0"/>
                        </a:spcAft>
                        <a:buClrTx/>
                        <a:buSzTx/>
                        <a:buNone/>
                        <a:tabLst/>
                        <a:defRPr/>
                      </a:pPr>
                      <a:r>
                        <a:rPr kumimoji="0" lang="en-US" sz="1800" b="0" i="0" u="none" strike="noStrike" kern="1200" cap="none" spc="0" normalizeH="0" noProof="0" dirty="0" smtClean="0">
                          <a:ln>
                            <a:noFill/>
                          </a:ln>
                          <a:solidFill>
                            <a:schemeClr val="tx1"/>
                          </a:solidFill>
                          <a:effectLst/>
                          <a:uLnTx/>
                          <a:uFillTx/>
                          <a:latin typeface="+mn-lt"/>
                          <a:ea typeface="+mn-ea"/>
                          <a:cs typeface="+mn-cs"/>
                        </a:rPr>
                        <a:t>5.  d = v + u</a:t>
                      </a:r>
                    </a:p>
                  </a:txBody>
                  <a:tcPr/>
                </a:tc>
                <a:tc>
                  <a:txBody>
                    <a:bodyPr/>
                    <a:lstStyle/>
                    <a:p>
                      <a:r>
                        <a:rPr lang="en-US" baseline="0" dirty="0" smtClean="0"/>
                        <a:t>d is </a:t>
                      </a:r>
                      <a:r>
                        <a:rPr lang="en-US" baseline="0" dirty="0" smtClean="0">
                          <a:solidFill>
                            <a:srgbClr val="FF0000"/>
                          </a:solidFill>
                        </a:rPr>
                        <a:t>not live</a:t>
                      </a:r>
                      <a:r>
                        <a:rPr lang="en-US" baseline="0" dirty="0" smtClean="0"/>
                        <a:t>. v, u are </a:t>
                      </a:r>
                      <a:r>
                        <a:rPr lang="en-US" baseline="0" dirty="0" smtClean="0">
                          <a:solidFill>
                            <a:srgbClr val="FF0000"/>
                          </a:solidFill>
                        </a:rPr>
                        <a:t>live</a:t>
                      </a:r>
                      <a:endParaRPr lang="en-US" dirty="0">
                        <a:solidFill>
                          <a:srgbClr val="FF0000"/>
                        </a:solidFill>
                      </a:endParaRPr>
                    </a:p>
                  </a:txBody>
                  <a:tcPr/>
                </a:tc>
                <a:tc>
                  <a:txBody>
                    <a:bodyPr/>
                    <a:lstStyle/>
                    <a:p>
                      <a:r>
                        <a:rPr lang="en-US" dirty="0" smtClean="0"/>
                        <a:t> v and u</a:t>
                      </a:r>
                      <a:r>
                        <a:rPr lang="en-US" baseline="0" dirty="0" smtClean="0"/>
                        <a:t> have </a:t>
                      </a:r>
                      <a:r>
                        <a:rPr lang="en-US" baseline="0" dirty="0" smtClean="0">
                          <a:solidFill>
                            <a:srgbClr val="FF0000"/>
                          </a:solidFill>
                        </a:rPr>
                        <a:t>next use </a:t>
                      </a:r>
                      <a:r>
                        <a:rPr lang="en-US" baseline="0" dirty="0" smtClean="0"/>
                        <a:t>at quadruple 5</a:t>
                      </a:r>
                      <a:endParaRPr lang="en-US" dirty="0"/>
                    </a:p>
                  </a:txBody>
                  <a:tcPr/>
                </a:tc>
                <a:extLst>
                  <a:ext uri="{0D108BD9-81ED-4DB2-BD59-A6C34878D82A}">
                    <a16:rowId xmlns:a16="http://schemas.microsoft.com/office/drawing/2014/main" val="10001"/>
                  </a:ext>
                </a:extLst>
              </a:tr>
              <a:tr h="652601">
                <a:tc>
                  <a:txBody>
                    <a:bodyPr/>
                    <a:lstStyle/>
                    <a:p>
                      <a:pPr marL="514350" marR="0" lvl="0" indent="-51435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noProof="0" dirty="0" smtClean="0">
                          <a:ln>
                            <a:noFill/>
                          </a:ln>
                          <a:solidFill>
                            <a:schemeClr val="tx1"/>
                          </a:solidFill>
                          <a:effectLst/>
                          <a:uLnTx/>
                          <a:uFillTx/>
                          <a:latin typeface="+mn-lt"/>
                          <a:ea typeface="+mn-ea"/>
                          <a:cs typeface="+mn-cs"/>
                        </a:rPr>
                        <a:t>4. a = d</a:t>
                      </a:r>
                    </a:p>
                  </a:txBody>
                  <a:tcPr/>
                </a:tc>
                <a:tc>
                  <a:txBody>
                    <a:bodyPr/>
                    <a:lstStyle/>
                    <a:p>
                      <a:r>
                        <a:rPr lang="en-US" dirty="0" smtClean="0"/>
                        <a:t>a</a:t>
                      </a:r>
                      <a:r>
                        <a:rPr lang="en-US" baseline="0" dirty="0" smtClean="0"/>
                        <a:t> is </a:t>
                      </a:r>
                      <a:r>
                        <a:rPr lang="en-US" baseline="0" dirty="0" smtClean="0">
                          <a:solidFill>
                            <a:srgbClr val="FF0000"/>
                          </a:solidFill>
                        </a:rPr>
                        <a:t>not live </a:t>
                      </a:r>
                      <a:r>
                        <a:rPr lang="en-US" baseline="0" dirty="0" smtClean="0"/>
                        <a:t>, d is </a:t>
                      </a:r>
                      <a:r>
                        <a:rPr lang="en-US" baseline="0" dirty="0" smtClean="0">
                          <a:solidFill>
                            <a:srgbClr val="FF0000"/>
                          </a:solidFill>
                        </a:rPr>
                        <a:t>live</a:t>
                      </a:r>
                      <a:endParaRPr lang="en-US" dirty="0">
                        <a:solidFill>
                          <a:srgbClr val="FF0000"/>
                        </a:solidFill>
                      </a:endParaRPr>
                    </a:p>
                  </a:txBody>
                  <a:tcPr/>
                </a:tc>
                <a:tc>
                  <a:txBody>
                    <a:bodyPr/>
                    <a:lstStyle/>
                    <a:p>
                      <a:r>
                        <a:rPr lang="en-US" dirty="0" smtClean="0"/>
                        <a:t>d</a:t>
                      </a:r>
                      <a:r>
                        <a:rPr lang="en-US" baseline="0" dirty="0" smtClean="0"/>
                        <a:t> has </a:t>
                      </a:r>
                      <a:r>
                        <a:rPr lang="en-US" baseline="0" dirty="0" smtClean="0">
                          <a:solidFill>
                            <a:srgbClr val="FF0000"/>
                          </a:solidFill>
                        </a:rPr>
                        <a:t>next use </a:t>
                      </a:r>
                      <a:r>
                        <a:rPr lang="en-US" baseline="0" dirty="0" smtClean="0"/>
                        <a:t>at quadruple 4</a:t>
                      </a:r>
                      <a:endParaRPr lang="en-US" dirty="0"/>
                    </a:p>
                  </a:txBody>
                  <a:tcPr/>
                </a:tc>
                <a:extLst>
                  <a:ext uri="{0D108BD9-81ED-4DB2-BD59-A6C34878D82A}">
                    <a16:rowId xmlns:a16="http://schemas.microsoft.com/office/drawing/2014/main" val="10002"/>
                  </a:ext>
                </a:extLst>
              </a:tr>
              <a:tr h="652601">
                <a:tc>
                  <a:txBody>
                    <a:bodyPr/>
                    <a:lstStyle/>
                    <a:p>
                      <a:pPr marL="514350" marR="0" lvl="0" indent="-51435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noProof="0" dirty="0" smtClean="0">
                          <a:ln>
                            <a:noFill/>
                          </a:ln>
                          <a:solidFill>
                            <a:schemeClr val="tx1"/>
                          </a:solidFill>
                          <a:effectLst/>
                          <a:uLnTx/>
                          <a:uFillTx/>
                          <a:latin typeface="+mn-lt"/>
                          <a:ea typeface="+mn-ea"/>
                          <a:cs typeface="+mn-cs"/>
                        </a:rPr>
                        <a:t>3. v = t + u</a:t>
                      </a:r>
                    </a:p>
                  </a:txBody>
                  <a:tcPr/>
                </a:tc>
                <a:tc>
                  <a:txBody>
                    <a:bodyPr/>
                    <a:lstStyle/>
                    <a:p>
                      <a:r>
                        <a:rPr lang="en-US" dirty="0" smtClean="0"/>
                        <a:t>v</a:t>
                      </a:r>
                      <a:r>
                        <a:rPr lang="en-US" baseline="0" dirty="0" smtClean="0"/>
                        <a:t> is </a:t>
                      </a:r>
                      <a:r>
                        <a:rPr lang="en-US" baseline="0" dirty="0" smtClean="0">
                          <a:solidFill>
                            <a:srgbClr val="FF0000"/>
                          </a:solidFill>
                        </a:rPr>
                        <a:t>not live </a:t>
                      </a:r>
                      <a:r>
                        <a:rPr lang="en-US" baseline="0" dirty="0" smtClean="0"/>
                        <a:t>t and u are </a:t>
                      </a:r>
                      <a:r>
                        <a:rPr lang="en-US" baseline="0" dirty="0" smtClean="0">
                          <a:solidFill>
                            <a:srgbClr val="FF0000"/>
                          </a:solidFill>
                        </a:rPr>
                        <a:t>live</a:t>
                      </a:r>
                      <a:endParaRPr lang="en-US" dirty="0">
                        <a:solidFill>
                          <a:srgbClr val="FF0000"/>
                        </a:solidFill>
                      </a:endParaRPr>
                    </a:p>
                  </a:txBody>
                  <a:tcPr/>
                </a:tc>
                <a:tc>
                  <a:txBody>
                    <a:bodyPr/>
                    <a:lstStyle/>
                    <a:p>
                      <a:r>
                        <a:rPr lang="en-US" baseline="0" dirty="0" smtClean="0"/>
                        <a:t>t and u have </a:t>
                      </a:r>
                      <a:r>
                        <a:rPr lang="en-US" baseline="0" dirty="0" smtClean="0">
                          <a:solidFill>
                            <a:srgbClr val="FF0000"/>
                          </a:solidFill>
                        </a:rPr>
                        <a:t>next use </a:t>
                      </a:r>
                      <a:r>
                        <a:rPr lang="en-US" baseline="0" dirty="0" smtClean="0"/>
                        <a:t>at quadruple 3</a:t>
                      </a:r>
                      <a:endParaRPr lang="en-US" dirty="0"/>
                    </a:p>
                  </a:txBody>
                  <a:tcPr/>
                </a:tc>
                <a:extLst>
                  <a:ext uri="{0D108BD9-81ED-4DB2-BD59-A6C34878D82A}">
                    <a16:rowId xmlns:a16="http://schemas.microsoft.com/office/drawing/2014/main" val="10003"/>
                  </a:ext>
                </a:extLst>
              </a:tr>
              <a:tr h="708538">
                <a:tc>
                  <a:txBody>
                    <a:bodyPr/>
                    <a:lstStyle/>
                    <a:p>
                      <a:pPr marL="514350" marR="0" lvl="0" indent="-51435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noProof="0" dirty="0" smtClean="0">
                          <a:ln>
                            <a:noFill/>
                          </a:ln>
                          <a:solidFill>
                            <a:schemeClr val="tx1"/>
                          </a:solidFill>
                          <a:effectLst/>
                          <a:uLnTx/>
                          <a:uFillTx/>
                          <a:latin typeface="+mn-lt"/>
                          <a:ea typeface="+mn-ea"/>
                          <a:cs typeface="+mn-cs"/>
                        </a:rPr>
                        <a:t>2.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u</a:t>
                      </a:r>
                      <a:r>
                        <a:rPr kumimoji="0" lang="en-US" sz="1800" b="0" i="0" u="none" strike="noStrike" kern="1200" cap="none" spc="0" normalizeH="0" noProof="0" dirty="0" smtClean="0">
                          <a:ln>
                            <a:noFill/>
                          </a:ln>
                          <a:solidFill>
                            <a:schemeClr val="tx1"/>
                          </a:solidFill>
                          <a:effectLst/>
                          <a:uLnTx/>
                          <a:uFillTx/>
                          <a:latin typeface="+mn-lt"/>
                          <a:ea typeface="+mn-ea"/>
                          <a:cs typeface="+mn-cs"/>
                        </a:rPr>
                        <a:t> = a – c</a:t>
                      </a:r>
                    </a:p>
                    <a:p>
                      <a:pPr marL="514350" marR="0" lvl="0" indent="-514350" algn="l" defTabSz="914400" rtl="0" eaLnBrk="1" fontAlgn="auto" latinLnBrk="0" hangingPunct="1">
                        <a:lnSpc>
                          <a:spcPct val="100000"/>
                        </a:lnSpc>
                        <a:spcBef>
                          <a:spcPct val="20000"/>
                        </a:spcBef>
                        <a:spcAft>
                          <a:spcPts val="0"/>
                        </a:spcAft>
                        <a:buClrTx/>
                        <a:buSzTx/>
                        <a:buNone/>
                        <a:tabLst/>
                        <a:defRPr/>
                      </a:pPr>
                      <a:endParaRPr kumimoji="0" lang="en-US" sz="1800" b="0" i="0" u="none" strike="noStrike" kern="1200" cap="none" spc="0" normalizeH="0" noProof="0" dirty="0" smtClean="0">
                        <a:ln>
                          <a:noFill/>
                        </a:ln>
                        <a:solidFill>
                          <a:schemeClr val="tx1"/>
                        </a:solidFill>
                        <a:effectLst/>
                        <a:uLnTx/>
                        <a:uFillTx/>
                        <a:latin typeface="+mn-lt"/>
                        <a:ea typeface="+mn-ea"/>
                        <a:cs typeface="+mn-cs"/>
                      </a:endParaRPr>
                    </a:p>
                  </a:txBody>
                  <a:tcPr/>
                </a:tc>
                <a:tc>
                  <a:txBody>
                    <a:bodyPr/>
                    <a:lstStyle/>
                    <a:p>
                      <a:r>
                        <a:rPr lang="en-US" dirty="0" smtClean="0"/>
                        <a:t>u</a:t>
                      </a:r>
                      <a:r>
                        <a:rPr lang="en-US" baseline="0" dirty="0" smtClean="0"/>
                        <a:t> is </a:t>
                      </a:r>
                      <a:r>
                        <a:rPr lang="en-US" baseline="0" dirty="0" smtClean="0">
                          <a:solidFill>
                            <a:srgbClr val="FF0000"/>
                          </a:solidFill>
                        </a:rPr>
                        <a:t>not live </a:t>
                      </a:r>
                      <a:r>
                        <a:rPr lang="en-US" baseline="0" dirty="0" smtClean="0"/>
                        <a:t>a and c are </a:t>
                      </a:r>
                      <a:r>
                        <a:rPr lang="en-US" baseline="0" dirty="0" smtClean="0">
                          <a:solidFill>
                            <a:srgbClr val="FF0000"/>
                          </a:solidFill>
                        </a:rPr>
                        <a:t>live</a:t>
                      </a:r>
                      <a:endParaRPr lang="en-US" dirty="0">
                        <a:solidFill>
                          <a:srgbClr val="FF0000"/>
                        </a:solidFill>
                      </a:endParaRPr>
                    </a:p>
                  </a:txBody>
                  <a:tcPr/>
                </a:tc>
                <a:tc>
                  <a:txBody>
                    <a:bodyPr/>
                    <a:lstStyle/>
                    <a:p>
                      <a:r>
                        <a:rPr lang="en-US" dirty="0" smtClean="0"/>
                        <a:t>a</a:t>
                      </a:r>
                      <a:r>
                        <a:rPr lang="en-US" baseline="0" dirty="0" smtClean="0"/>
                        <a:t> and c have </a:t>
                      </a:r>
                      <a:r>
                        <a:rPr lang="en-US" baseline="0" dirty="0" smtClean="0">
                          <a:solidFill>
                            <a:srgbClr val="FF0000"/>
                          </a:solidFill>
                        </a:rPr>
                        <a:t>next use </a:t>
                      </a:r>
                      <a:r>
                        <a:rPr lang="en-US" baseline="0" dirty="0" smtClean="0"/>
                        <a:t>at quadruple 2</a:t>
                      </a:r>
                      <a:endParaRPr lang="en-US" dirty="0"/>
                    </a:p>
                  </a:txBody>
                  <a:tcPr/>
                </a:tc>
                <a:extLst>
                  <a:ext uri="{0D108BD9-81ED-4DB2-BD59-A6C34878D82A}">
                    <a16:rowId xmlns:a16="http://schemas.microsoft.com/office/drawing/2014/main" val="10004"/>
                  </a:ext>
                </a:extLst>
              </a:tr>
              <a:tr h="652601">
                <a:tc>
                  <a:txBody>
                    <a:bodyPr/>
                    <a:lstStyle/>
                    <a:p>
                      <a:pPr marL="514350" marR="0" lvl="0" indent="-51435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noProof="0" dirty="0" smtClean="0">
                          <a:ln>
                            <a:noFill/>
                          </a:ln>
                          <a:solidFill>
                            <a:schemeClr val="tx1"/>
                          </a:solidFill>
                          <a:effectLst/>
                          <a:uLnTx/>
                          <a:uFillTx/>
                          <a:latin typeface="+mn-lt"/>
                          <a:ea typeface="+mn-ea"/>
                          <a:cs typeface="+mn-cs"/>
                        </a:rPr>
                        <a:t>1.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t= a – b</a:t>
                      </a:r>
                      <a:endParaRPr kumimoji="0" lang="en-US" sz="1800" b="0" i="0" u="none" strike="noStrike" kern="1200" cap="none" spc="0" normalizeH="0" noProof="0" dirty="0" smtClean="0">
                        <a:ln>
                          <a:noFill/>
                        </a:ln>
                        <a:solidFill>
                          <a:schemeClr val="tx1"/>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 is </a:t>
                      </a:r>
                      <a:r>
                        <a:rPr lang="en-US" baseline="0" dirty="0" smtClean="0">
                          <a:solidFill>
                            <a:srgbClr val="FF0000"/>
                          </a:solidFill>
                        </a:rPr>
                        <a:t>not live </a:t>
                      </a:r>
                      <a:r>
                        <a:rPr lang="en-US" baseline="0" dirty="0" smtClean="0"/>
                        <a:t>a and b are </a:t>
                      </a:r>
                      <a:r>
                        <a:rPr lang="en-US" baseline="0" dirty="0" smtClean="0">
                          <a:solidFill>
                            <a:srgbClr val="FF0000"/>
                          </a:solidFill>
                        </a:rPr>
                        <a:t>live</a:t>
                      </a:r>
                      <a:endParaRPr lang="en-US"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and b have </a:t>
                      </a:r>
                      <a:r>
                        <a:rPr lang="en-US" baseline="0" dirty="0" smtClean="0">
                          <a:solidFill>
                            <a:srgbClr val="FF0000"/>
                          </a:solidFill>
                        </a:rPr>
                        <a:t>next use </a:t>
                      </a:r>
                      <a:r>
                        <a:rPr lang="en-US" baseline="0" dirty="0" smtClean="0"/>
                        <a:t>at quadruple 1</a:t>
                      </a:r>
                      <a:endParaRPr lang="en-US" dirty="0"/>
                    </a:p>
                  </a:txBody>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6324600" y="1524000"/>
            <a:ext cx="2133600" cy="3962400"/>
          </a:xfrm>
          <a:prstGeom prst="rect">
            <a:avLst/>
          </a:prstGeom>
        </p:spPr>
        <p:txBody>
          <a:bodyPr vert="horz" lIns="91440" tIns="45720" rIns="91440" bIns="45720" rtlCol="0">
            <a:normAutofit fontScale="85000"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Basic Block-B</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 a – b</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a:t>
            </a:r>
            <a:r>
              <a:rPr kumimoji="0" lang="en-US" sz="3200" b="0" i="0" u="none" strike="noStrike" kern="1200" cap="none" spc="0" normalizeH="0" noProof="0" dirty="0" smtClean="0">
                <a:ln>
                  <a:noFill/>
                </a:ln>
                <a:solidFill>
                  <a:schemeClr val="tx1"/>
                </a:solidFill>
                <a:effectLst/>
                <a:uLnTx/>
                <a:uFillTx/>
                <a:latin typeface="+mn-lt"/>
                <a:ea typeface="+mn-ea"/>
                <a:cs typeface="+mn-cs"/>
              </a:rPr>
              <a:t> = a – c</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v = t + u</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a = d</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d = v + u</a:t>
            </a:r>
          </a:p>
          <a:p>
            <a:pPr marL="514350" marR="0" lvl="0" indent="-514350" algn="l" defTabSz="914400" rtl="0" eaLnBrk="1" fontAlgn="auto" latinLnBrk="0" hangingPunct="1">
              <a:lnSpc>
                <a:spcPct val="100000"/>
              </a:lnSpc>
              <a:spcBef>
                <a:spcPct val="20000"/>
              </a:spcBef>
              <a:spcAft>
                <a:spcPts val="0"/>
              </a:spcAft>
              <a:buClrTx/>
              <a:buSzTx/>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Difficulties and issues in Code Generation</a:t>
            </a:r>
            <a:endParaRPr lang="en-US" dirty="0"/>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r>
              <a:rPr lang="en-US" dirty="0" smtClean="0"/>
              <a:t>Deciding what target machine instruction to generate for a particular computation that implements the IR statements i.e.,</a:t>
            </a:r>
            <a:r>
              <a:rPr lang="en-US" b="1" i="1" dirty="0" smtClean="0"/>
              <a:t> Instruction Selection. (Dynamic </a:t>
            </a:r>
            <a:r>
              <a:rPr lang="en-US" b="1" i="1" dirty="0" err="1" smtClean="0"/>
              <a:t>Prog</a:t>
            </a:r>
            <a:r>
              <a:rPr lang="en-US" b="1" i="1" dirty="0" smtClean="0"/>
              <a:t>..)</a:t>
            </a:r>
          </a:p>
          <a:p>
            <a:r>
              <a:rPr lang="en-US" dirty="0" smtClean="0"/>
              <a:t>Deciding which order of computation should be selected to schedule the execution of statements. i.e., </a:t>
            </a:r>
            <a:r>
              <a:rPr lang="en-US" b="1" i="1" dirty="0" smtClean="0"/>
              <a:t>Instruction ordering. (</a:t>
            </a:r>
            <a:r>
              <a:rPr lang="en-US" dirty="0" smtClean="0"/>
              <a:t> order of computation that uses fewer registers to hold the intermediate results). </a:t>
            </a:r>
          </a:p>
          <a:p>
            <a:pPr>
              <a:buNone/>
            </a:pPr>
            <a:r>
              <a:rPr lang="en-US" b="1" i="1" dirty="0" smtClean="0"/>
              <a:t>        (Node Listing Algorithm)</a:t>
            </a:r>
          </a:p>
          <a:p>
            <a:r>
              <a:rPr lang="en-US" dirty="0" smtClean="0"/>
              <a:t>Deciding  what value to keep in which registers and optimal assignment of registers to variables. i.e., </a:t>
            </a:r>
            <a:r>
              <a:rPr lang="en-US" b="1" i="1" dirty="0" smtClean="0"/>
              <a:t>Register allocation and assignment.</a:t>
            </a:r>
          </a:p>
          <a:p>
            <a:pPr>
              <a:buNone/>
            </a:pPr>
            <a:r>
              <a:rPr lang="en-US" b="1" i="1" dirty="0" smtClean="0"/>
              <a:t> (Register Descriptor and Address descriptor)</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dirty="0" smtClean="0"/>
              <a:t/>
            </a:r>
            <a:br>
              <a:rPr lang="en-US" dirty="0" smtClean="0"/>
            </a:br>
            <a:r>
              <a:rPr lang="en-US" dirty="0" smtClean="0"/>
              <a:t/>
            </a:r>
            <a:br>
              <a:rPr lang="en-US" dirty="0" smtClean="0"/>
            </a:br>
            <a:r>
              <a:rPr lang="en-US" sz="4000" dirty="0" smtClean="0"/>
              <a:t>Register descriptor and Address descriptor: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410200"/>
          </a:xfrm>
        </p:spPr>
        <p:txBody>
          <a:bodyPr>
            <a:normAutofit/>
          </a:bodyPr>
          <a:lstStyle/>
          <a:p>
            <a:pPr algn="just">
              <a:buNone/>
            </a:pPr>
            <a:r>
              <a:rPr lang="en-US" sz="2400" dirty="0" smtClean="0"/>
              <a:t>Register descriptor: </a:t>
            </a:r>
          </a:p>
          <a:p>
            <a:pPr algn="just">
              <a:buNone/>
            </a:pPr>
            <a:r>
              <a:rPr lang="en-US" sz="2400" dirty="0" smtClean="0"/>
              <a:t>                 To perform register allocation we use register descriptor that keeps track of what is currently in each register . Whenever we need a register we consult register descriptor.</a:t>
            </a:r>
          </a:p>
          <a:p>
            <a:pPr algn="just">
              <a:buNone/>
            </a:pPr>
            <a:r>
              <a:rPr lang="en-US" sz="2400" dirty="0" smtClean="0"/>
              <a:t>     Initially  register descriptor shows  all registers are empty and as the code generation for blocks progresses each register may hold the value of names used in the program.</a:t>
            </a:r>
          </a:p>
          <a:p>
            <a:pPr algn="just">
              <a:buNone/>
            </a:pPr>
            <a:r>
              <a:rPr lang="en-US" sz="2400" dirty="0" smtClean="0"/>
              <a:t>Address descriptor: </a:t>
            </a:r>
          </a:p>
          <a:p>
            <a:pPr algn="just">
              <a:buNone/>
            </a:pPr>
            <a:r>
              <a:rPr lang="en-US" sz="2400" dirty="0" smtClean="0"/>
              <a:t>                 For each name in the block we shall maintain the address  descriptor that keeps track of the location where the current value of the name can found at runtime. Here the location may be </a:t>
            </a:r>
            <a:r>
              <a:rPr lang="en-US" sz="2400" dirty="0" err="1" smtClean="0"/>
              <a:t>reg</a:t>
            </a:r>
            <a:r>
              <a:rPr lang="en-US" sz="2400" dirty="0" smtClean="0"/>
              <a:t> , stack or memory location</a:t>
            </a:r>
          </a:p>
          <a:p>
            <a:pPr algn="just">
              <a:buNone/>
            </a:pP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algorithm uses  </a:t>
            </a:r>
            <a:r>
              <a:rPr lang="en-US" dirty="0" err="1" smtClean="0"/>
              <a:t>getreg</a:t>
            </a:r>
            <a:r>
              <a:rPr lang="en-US" dirty="0" smtClean="0"/>
              <a:t>(I) function which selects registers for each memory location associated with the TAC I. This function has an access to register and  address descriptor for all the variables of the basic block.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 Algorithm</a:t>
            </a:r>
            <a:endParaRPr lang="en-US" dirty="0"/>
          </a:p>
        </p:txBody>
      </p:sp>
      <p:sp>
        <p:nvSpPr>
          <p:cNvPr id="3" name="Content Placeholder 2"/>
          <p:cNvSpPr>
            <a:spLocks noGrp="1"/>
          </p:cNvSpPr>
          <p:nvPr>
            <p:ph idx="1"/>
          </p:nvPr>
        </p:nvSpPr>
        <p:spPr/>
        <p:txBody>
          <a:bodyPr>
            <a:normAutofit/>
          </a:bodyPr>
          <a:lstStyle/>
          <a:p>
            <a:pPr>
              <a:buNone/>
            </a:pPr>
            <a:r>
              <a:rPr lang="en-US" sz="2400" dirty="0" smtClean="0"/>
              <a:t>For a three address code such as x=</a:t>
            </a:r>
            <a:r>
              <a:rPr lang="en-US" sz="2400" dirty="0" err="1" smtClean="0"/>
              <a:t>y+z</a:t>
            </a:r>
            <a:r>
              <a:rPr lang="en-US" sz="2400" dirty="0" smtClean="0"/>
              <a:t> do the following</a:t>
            </a:r>
          </a:p>
          <a:p>
            <a:pPr marL="514350" indent="-514350">
              <a:buAutoNum type="arabicPeriod"/>
            </a:pPr>
            <a:r>
              <a:rPr lang="en-US" sz="2400" dirty="0" smtClean="0"/>
              <a:t>Use </a:t>
            </a:r>
            <a:r>
              <a:rPr lang="en-US" sz="2400" dirty="0" err="1" smtClean="0"/>
              <a:t>getreg</a:t>
            </a:r>
            <a:r>
              <a:rPr lang="en-US" sz="2400" dirty="0" smtClean="0"/>
              <a:t>(x=</a:t>
            </a:r>
            <a:r>
              <a:rPr lang="en-US" sz="2400" dirty="0" err="1" smtClean="0"/>
              <a:t>y+z</a:t>
            </a:r>
            <a:r>
              <a:rPr lang="en-US" sz="2400" dirty="0" smtClean="0"/>
              <a:t>) to select registers for x, y and z. Call these Rx, </a:t>
            </a:r>
            <a:r>
              <a:rPr lang="en-US" sz="2400" dirty="0" err="1" smtClean="0"/>
              <a:t>Ry</a:t>
            </a:r>
            <a:r>
              <a:rPr lang="en-US" sz="2400" dirty="0" smtClean="0"/>
              <a:t> and </a:t>
            </a:r>
            <a:r>
              <a:rPr lang="en-US" sz="2400" dirty="0" err="1" smtClean="0"/>
              <a:t>Rz</a:t>
            </a:r>
            <a:endParaRPr lang="en-US" sz="2400" dirty="0" smtClean="0"/>
          </a:p>
          <a:p>
            <a:pPr marL="514350" indent="-514350">
              <a:buAutoNum type="arabicPeriod"/>
            </a:pPr>
            <a:r>
              <a:rPr lang="en-US" sz="2400" dirty="0" smtClean="0"/>
              <a:t>If y is not in </a:t>
            </a:r>
            <a:r>
              <a:rPr lang="en-US" sz="2400" dirty="0" err="1" smtClean="0"/>
              <a:t>Ry</a:t>
            </a:r>
            <a:r>
              <a:rPr lang="en-US" sz="2400" dirty="0" smtClean="0"/>
              <a:t> ( according to the register descriptor), Then generate an instruction LD </a:t>
            </a:r>
            <a:r>
              <a:rPr lang="en-US" sz="2400" dirty="0" err="1" smtClean="0"/>
              <a:t>Ry</a:t>
            </a:r>
            <a:r>
              <a:rPr lang="en-US" sz="2400" dirty="0" smtClean="0"/>
              <a:t>, y’ where y’ is one of the memory location for y (according to the address descriptor for y).</a:t>
            </a:r>
          </a:p>
          <a:p>
            <a:pPr marL="514350" indent="-514350">
              <a:buAutoNum type="arabicPeriod"/>
            </a:pPr>
            <a:r>
              <a:rPr lang="en-US" sz="2400" dirty="0" smtClean="0"/>
              <a:t>Similarly if z is not in </a:t>
            </a:r>
            <a:r>
              <a:rPr lang="en-US" sz="2400" dirty="0" err="1" smtClean="0"/>
              <a:t>Rz</a:t>
            </a:r>
            <a:r>
              <a:rPr lang="en-US" sz="2400" dirty="0" smtClean="0"/>
              <a:t> then generate an instruction LD </a:t>
            </a:r>
            <a:r>
              <a:rPr lang="en-US" sz="2400" dirty="0" err="1" smtClean="0"/>
              <a:t>Rz,z</a:t>
            </a:r>
            <a:r>
              <a:rPr lang="en-US" sz="2400" dirty="0" smtClean="0"/>
              <a:t>’ where z’ is memory location for z</a:t>
            </a:r>
          </a:p>
          <a:p>
            <a:pPr marL="514350" indent="-514350">
              <a:buAutoNum type="arabicPeriod"/>
            </a:pPr>
            <a:r>
              <a:rPr lang="en-US" sz="2400" dirty="0" smtClean="0"/>
              <a:t>Generate the instruction ADD Rx, </a:t>
            </a:r>
            <a:r>
              <a:rPr lang="en-US" sz="2400" dirty="0" err="1" smtClean="0"/>
              <a:t>Ry</a:t>
            </a:r>
            <a:r>
              <a:rPr lang="en-US" sz="2400" dirty="0" smtClean="0"/>
              <a:t>, </a:t>
            </a:r>
            <a:r>
              <a:rPr lang="en-US" sz="2400" dirty="0" err="1" smtClean="0"/>
              <a:t>Rz</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err="1" smtClean="0"/>
              <a:t>Getreg</a:t>
            </a:r>
            <a:r>
              <a:rPr lang="en-US" sz="2400" dirty="0" smtClean="0"/>
              <a:t>(I) function works on the following rules.</a:t>
            </a:r>
          </a:p>
          <a:p>
            <a:pPr>
              <a:buNone/>
            </a:pPr>
            <a:r>
              <a:rPr lang="en-US" sz="2400" dirty="0" smtClean="0"/>
              <a:t>     1. If y is currently in a register, pick a register already containing y as Ry. Do not issue the machine instruction to load this register.</a:t>
            </a:r>
          </a:p>
          <a:p>
            <a:pPr>
              <a:buNone/>
            </a:pPr>
            <a:r>
              <a:rPr lang="en-US" sz="2400" dirty="0" smtClean="0"/>
              <a:t>     2.If y is not in a register, but there is a register that is currently empty, pick one such register as Ry.</a:t>
            </a:r>
          </a:p>
          <a:p>
            <a:pPr>
              <a:buNone/>
            </a:pPr>
            <a:r>
              <a:rPr lang="en-US" sz="2400" dirty="0" smtClean="0"/>
              <a:t>     3. If y is not in a register and there is no register empty, we need to pick up one of the allowable registers  and we need to make it safe to use.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pPr algn="l"/>
            <a:r>
              <a:rPr lang="en-US" sz="3600" dirty="0" smtClean="0"/>
              <a:t>Example and Trace of Code generation Algorithm</a:t>
            </a:r>
            <a:endParaRPr lang="en-US" sz="3600" dirty="0"/>
          </a:p>
        </p:txBody>
      </p:sp>
      <p:sp>
        <p:nvSpPr>
          <p:cNvPr id="3" name="Content Placeholder 2"/>
          <p:cNvSpPr>
            <a:spLocks noGrp="1"/>
          </p:cNvSpPr>
          <p:nvPr>
            <p:ph idx="1"/>
          </p:nvPr>
        </p:nvSpPr>
        <p:spPr/>
        <p:txBody>
          <a:bodyPr/>
          <a:lstStyle/>
          <a:p>
            <a:pPr>
              <a:buNone/>
            </a:pPr>
            <a:endParaRPr lang="en-US" dirty="0" smtClean="0"/>
          </a:p>
          <a:p>
            <a:endParaRPr lang="en-US" dirty="0"/>
          </a:p>
        </p:txBody>
      </p:sp>
      <p:sp>
        <p:nvSpPr>
          <p:cNvPr id="4" name="Content Placeholder 2"/>
          <p:cNvSpPr txBox="1">
            <a:spLocks/>
          </p:cNvSpPr>
          <p:nvPr/>
        </p:nvSpPr>
        <p:spPr>
          <a:xfrm>
            <a:off x="1143000" y="2133600"/>
            <a:ext cx="6934200" cy="3886200"/>
          </a:xfrm>
          <a:prstGeom prst="rect">
            <a:avLst/>
          </a:prstGeom>
        </p:spPr>
        <p:txBody>
          <a:bodyPr vert="horz" lIns="91440" tIns="45720" rIns="91440" bIns="45720" rtlCol="0">
            <a:normAutofit fontScale="85000" lnSpcReduction="20000"/>
          </a:bodyPr>
          <a:lstStyle/>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 a – b</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a:t>
            </a:r>
            <a:r>
              <a:rPr kumimoji="0" lang="en-US" sz="3200" b="0" i="0" u="none" strike="noStrike" kern="1200" cap="none" spc="0" normalizeH="0" noProof="0" dirty="0" smtClean="0">
                <a:ln>
                  <a:noFill/>
                </a:ln>
                <a:solidFill>
                  <a:schemeClr val="tx1"/>
                </a:solidFill>
                <a:effectLst/>
                <a:uLnTx/>
                <a:uFillTx/>
                <a:latin typeface="+mn-lt"/>
                <a:ea typeface="+mn-ea"/>
                <a:cs typeface="+mn-cs"/>
              </a:rPr>
              <a:t> = a – c</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v = t + u</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a = d</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d = v + u</a:t>
            </a:r>
          </a:p>
          <a:p>
            <a:pPr marL="514350" marR="0" lvl="0" indent="-514350" algn="l" defTabSz="914400" rtl="0" eaLnBrk="1" fontAlgn="auto" latinLnBrk="0" hangingPunct="1">
              <a:lnSpc>
                <a:spcPct val="100000"/>
              </a:lnSpc>
              <a:spcBef>
                <a:spcPct val="20000"/>
              </a:spcBef>
              <a:spcAft>
                <a:spcPts val="0"/>
              </a:spcAft>
              <a:buClrTx/>
              <a:buSzTx/>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Note : t. u and v are temporaries , local to the block and a, b, c and </a:t>
            </a:r>
            <a:r>
              <a:rPr lang="en-US" sz="3200" dirty="0" smtClean="0"/>
              <a:t>d</a:t>
            </a:r>
            <a:r>
              <a:rPr kumimoji="0" lang="en-US" sz="3200" b="0" i="0" u="none" strike="noStrike" kern="1200" cap="none" spc="0" normalizeH="0" noProof="0" dirty="0" smtClean="0">
                <a:ln>
                  <a:noFill/>
                </a:ln>
                <a:solidFill>
                  <a:schemeClr val="tx1"/>
                </a:solidFill>
                <a:effectLst/>
                <a:uLnTx/>
                <a:uFillTx/>
                <a:latin typeface="+mn-lt"/>
                <a:ea typeface="+mn-ea"/>
                <a:cs typeface="+mn-cs"/>
              </a:rPr>
              <a:t> are variables  that are live on exit.</a:t>
            </a:r>
          </a:p>
          <a:p>
            <a:pPr marL="514350" marR="0" lvl="0" indent="-514350" algn="l" defTabSz="914400" rtl="0" eaLnBrk="1" fontAlgn="auto" latinLnBrk="0" hangingPunct="1">
              <a:lnSpc>
                <a:spcPct val="100000"/>
              </a:lnSpc>
              <a:spcBef>
                <a:spcPct val="20000"/>
              </a:spcBef>
              <a:spcAft>
                <a:spcPts val="0"/>
              </a:spcAft>
              <a:buClrTx/>
              <a:buSzTx/>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096962"/>
          </a:xfrm>
        </p:spPr>
        <p:txBody>
          <a:bodyPr>
            <a:noAutofit/>
          </a:bodyPr>
          <a:lstStyle/>
          <a:p>
            <a:r>
              <a:rPr lang="en-US" sz="2400" b="1" dirty="0" smtClean="0"/>
              <a:t>Trace of Code Gen </a:t>
            </a:r>
            <a:r>
              <a:rPr lang="en-US" sz="2400" b="1" dirty="0" err="1" smtClean="0"/>
              <a:t>Alg</a:t>
            </a:r>
            <a:r>
              <a:rPr lang="en-US" sz="2400" b="1" dirty="0" smtClean="0"/>
              <a:t> showing Instructions generated and Updating values in register and address descriptor</a:t>
            </a:r>
            <a:endParaRPr lang="en-US" sz="2400" b="1" dirty="0"/>
          </a:p>
        </p:txBody>
      </p:sp>
      <p:pic>
        <p:nvPicPr>
          <p:cNvPr id="4" name="Content Placeholder 3"/>
          <p:cNvPicPr>
            <a:picLocks noGrp="1"/>
          </p:cNvPicPr>
          <p:nvPr>
            <p:ph idx="1"/>
          </p:nvPr>
        </p:nvPicPr>
        <p:blipFill>
          <a:blip r:embed="rId2"/>
          <a:srcRect l="11859" t="16524" r="38301" b="7692"/>
          <a:stretch>
            <a:fillRect/>
          </a:stretch>
        </p:blipFill>
        <p:spPr bwMode="auto">
          <a:xfrm>
            <a:off x="228600" y="1295400"/>
            <a:ext cx="86868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Target language and machine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400" dirty="0" smtClean="0"/>
              <a:t>Familiarity with the target machine and its instruction set is a prerequisite for generating a code for the source language.</a:t>
            </a:r>
          </a:p>
          <a:p>
            <a:r>
              <a:rPr lang="en-US" sz="2400" dirty="0" smtClean="0"/>
              <a:t>We shall assume the Target language as the assembly language for a simple computer DEC-PDP –II.</a:t>
            </a:r>
          </a:p>
          <a:p>
            <a:r>
              <a:rPr lang="en-US" sz="2400" dirty="0" smtClean="0"/>
              <a:t>The target computer models a three address machine with load and store operations, computation operations, jump operations and conditional jumps.</a:t>
            </a:r>
          </a:p>
          <a:p>
            <a:r>
              <a:rPr lang="en-US" sz="2400" dirty="0" smtClean="0"/>
              <a:t>The underlying computer is byte addressable machine with a general purpose registers R0,R1……Rn-1.</a:t>
            </a:r>
          </a:p>
          <a:p>
            <a:r>
              <a:rPr lang="en-US" sz="2400" dirty="0" smtClean="0"/>
              <a:t>We shall use a limited set of instructions and assume all operands are of types integer.</a:t>
            </a:r>
          </a:p>
          <a:p>
            <a:r>
              <a:rPr lang="en-US" sz="2400" dirty="0" smtClean="0"/>
              <a:t>Instruction consists of an operator, followed  by a target, and a list of operands  i.e., OP result,op1,op2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40363"/>
          </a:xfrm>
        </p:spPr>
        <p:txBody>
          <a:bodyPr>
            <a:normAutofit/>
          </a:bodyPr>
          <a:lstStyle/>
          <a:p>
            <a:r>
              <a:rPr lang="en-US" sz="2400" dirty="0" smtClean="0"/>
              <a:t>We assume the following kinds of instructions.</a:t>
            </a:r>
          </a:p>
          <a:p>
            <a:pPr>
              <a:buNone/>
            </a:pPr>
            <a:r>
              <a:rPr lang="en-US" sz="2400" dirty="0" smtClean="0"/>
              <a:t>        1.   Load operations                :  LD </a:t>
            </a:r>
            <a:r>
              <a:rPr lang="en-US" sz="2400" dirty="0" err="1" smtClean="0"/>
              <a:t>dst</a:t>
            </a:r>
            <a:r>
              <a:rPr lang="en-US" sz="2400" dirty="0" smtClean="0"/>
              <a:t>, </a:t>
            </a:r>
            <a:r>
              <a:rPr lang="en-US" sz="2400" dirty="0" err="1" smtClean="0"/>
              <a:t>addr</a:t>
            </a:r>
            <a:endParaRPr lang="en-US" sz="2400" dirty="0" smtClean="0"/>
          </a:p>
          <a:p>
            <a:pPr>
              <a:buNone/>
            </a:pPr>
            <a:r>
              <a:rPr lang="en-US" sz="2400" dirty="0" smtClean="0"/>
              <a:t>              Example: LD r, z and LD r1,r2                              </a:t>
            </a:r>
          </a:p>
          <a:p>
            <a:pPr>
              <a:buNone/>
            </a:pPr>
            <a:r>
              <a:rPr lang="en-US" sz="2400" dirty="0" smtClean="0"/>
              <a:t>        2.   Store Operations               :   ST X, r</a:t>
            </a:r>
          </a:p>
          <a:p>
            <a:pPr>
              <a:buNone/>
            </a:pPr>
            <a:r>
              <a:rPr lang="en-US" sz="2400" dirty="0" smtClean="0"/>
              <a:t>        3.  Computation operations : OP </a:t>
            </a:r>
            <a:r>
              <a:rPr lang="en-US" sz="2400" dirty="0" err="1" smtClean="0"/>
              <a:t>dst</a:t>
            </a:r>
            <a:r>
              <a:rPr lang="en-US" sz="2400" dirty="0" smtClean="0"/>
              <a:t>, src1, src2 where OP is a operation code like ADD,SUB…n and </a:t>
            </a:r>
            <a:r>
              <a:rPr lang="en-US" sz="2400" dirty="0" err="1" smtClean="0"/>
              <a:t>dst</a:t>
            </a:r>
            <a:r>
              <a:rPr lang="en-US" sz="2400" dirty="0" smtClean="0"/>
              <a:t> scr1, src2 are memory locations.</a:t>
            </a:r>
          </a:p>
          <a:p>
            <a:pPr>
              <a:buNone/>
            </a:pPr>
            <a:r>
              <a:rPr lang="en-US" sz="2400" dirty="0" smtClean="0"/>
              <a:t>              Example: SUB r1,r2,r3</a:t>
            </a:r>
          </a:p>
          <a:p>
            <a:pPr>
              <a:buNone/>
            </a:pPr>
            <a:r>
              <a:rPr lang="en-US" sz="2400" dirty="0" smtClean="0"/>
              <a:t>        4. Unconditional Jump        : BR L</a:t>
            </a:r>
          </a:p>
          <a:p>
            <a:pPr>
              <a:buNone/>
            </a:pPr>
            <a:r>
              <a:rPr lang="en-US" sz="2400" dirty="0" smtClean="0"/>
              <a:t>        5. Conditional jump              : </a:t>
            </a:r>
            <a:r>
              <a:rPr lang="en-US" sz="2400" dirty="0" err="1" smtClean="0"/>
              <a:t>Bcond</a:t>
            </a:r>
            <a:r>
              <a:rPr lang="en-US" sz="2400" dirty="0" smtClean="0"/>
              <a:t> r, L</a:t>
            </a:r>
          </a:p>
          <a:p>
            <a:pPr>
              <a:buNone/>
            </a:pPr>
            <a:r>
              <a:rPr lang="en-US" sz="2400" dirty="0" smtClean="0"/>
              <a:t>             Example : BLTZ r, L</a:t>
            </a:r>
          </a:p>
          <a:p>
            <a:r>
              <a:rPr lang="en-US" sz="2400" dirty="0" smtClean="0"/>
              <a:t> We also assume the standard addressing modes.</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400" dirty="0" smtClean="0"/>
              <a:t>Examples to generate code for the three address statements assuming all variables are stored in memory locations</a:t>
            </a:r>
            <a:endParaRPr lang="en-US" sz="2400" dirty="0"/>
          </a:p>
        </p:txBody>
      </p:sp>
      <p:sp>
        <p:nvSpPr>
          <p:cNvPr id="3" name="Content Placeholder 2"/>
          <p:cNvSpPr>
            <a:spLocks noGrp="1"/>
          </p:cNvSpPr>
          <p:nvPr>
            <p:ph idx="1"/>
          </p:nvPr>
        </p:nvSpPr>
        <p:spPr>
          <a:xfrm>
            <a:off x="457200" y="1219200"/>
            <a:ext cx="8229600" cy="5105400"/>
          </a:xfrm>
        </p:spPr>
        <p:txBody>
          <a:bodyPr>
            <a:normAutofit/>
          </a:bodyPr>
          <a:lstStyle/>
          <a:p>
            <a:pPr>
              <a:buNone/>
            </a:pPr>
            <a:r>
              <a:rPr lang="en-US" sz="2400" dirty="0" smtClean="0"/>
              <a:t>1.x= y-z</a:t>
            </a:r>
          </a:p>
          <a:p>
            <a:pPr>
              <a:buNone/>
            </a:pPr>
            <a:r>
              <a:rPr lang="en-US" sz="2400" dirty="0" smtClean="0"/>
              <a:t>      LD R0, y</a:t>
            </a:r>
          </a:p>
          <a:p>
            <a:pPr>
              <a:buNone/>
            </a:pPr>
            <a:r>
              <a:rPr lang="en-US" sz="2400" dirty="0" smtClean="0"/>
              <a:t>      LD  R1,z</a:t>
            </a:r>
          </a:p>
          <a:p>
            <a:pPr>
              <a:buNone/>
            </a:pPr>
            <a:r>
              <a:rPr lang="en-US" sz="2400" dirty="0" smtClean="0"/>
              <a:t>      SUB R0, R0, R1</a:t>
            </a:r>
          </a:p>
          <a:p>
            <a:pPr>
              <a:buNone/>
            </a:pPr>
            <a:r>
              <a:rPr lang="en-US" sz="2400" dirty="0" smtClean="0"/>
              <a:t>       ST x, R0</a:t>
            </a:r>
          </a:p>
          <a:p>
            <a:pPr>
              <a:buNone/>
            </a:pPr>
            <a:r>
              <a:rPr lang="en-US" sz="2400" dirty="0" smtClean="0"/>
              <a:t>2. b=a[</a:t>
            </a:r>
            <a:r>
              <a:rPr lang="en-US" sz="2400" dirty="0" err="1" smtClean="0"/>
              <a:t>i</a:t>
            </a:r>
            <a:r>
              <a:rPr lang="en-US" sz="2400" dirty="0" smtClean="0"/>
              <a:t>]   : here a is an array whose elements are 8 byte values and   elements of array a are indexed starting at 0</a:t>
            </a:r>
          </a:p>
          <a:p>
            <a:pPr>
              <a:buNone/>
            </a:pPr>
            <a:r>
              <a:rPr lang="en-US" sz="2400" dirty="0" smtClean="0"/>
              <a:t>      LD R1, I                  // R1 =1</a:t>
            </a:r>
          </a:p>
          <a:p>
            <a:pPr>
              <a:buNone/>
            </a:pPr>
            <a:r>
              <a:rPr lang="en-US" sz="2400" dirty="0" smtClean="0"/>
              <a:t>      MUL R1, R1, 8     // R1=R1+8</a:t>
            </a:r>
          </a:p>
          <a:p>
            <a:pPr>
              <a:buNone/>
            </a:pPr>
            <a:r>
              <a:rPr lang="en-US" sz="2400" dirty="0" smtClean="0"/>
              <a:t>      LD R2, a(R1)        // R2 = contents( a + contents(R1))</a:t>
            </a:r>
          </a:p>
          <a:p>
            <a:pPr>
              <a:buNone/>
            </a:pPr>
            <a:r>
              <a:rPr lang="en-US" sz="2400" dirty="0" smtClean="0"/>
              <a:t>       ST b, R2               // b = R2</a:t>
            </a:r>
          </a:p>
          <a:p>
            <a:pPr>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2400" dirty="0" smtClean="0"/>
              <a:t>3. a[j]=c </a:t>
            </a:r>
          </a:p>
          <a:p>
            <a:pPr>
              <a:buNone/>
            </a:pPr>
            <a:r>
              <a:rPr lang="en-US" sz="2400" dirty="0" smtClean="0"/>
              <a:t>     LD R1, C</a:t>
            </a:r>
          </a:p>
          <a:p>
            <a:pPr>
              <a:buNone/>
            </a:pPr>
            <a:r>
              <a:rPr lang="en-US" sz="2400" dirty="0" smtClean="0"/>
              <a:t>     LD R2, j</a:t>
            </a:r>
          </a:p>
          <a:p>
            <a:pPr>
              <a:buNone/>
            </a:pPr>
            <a:r>
              <a:rPr lang="en-US" sz="2400" dirty="0" smtClean="0"/>
              <a:t>     MUL R2,R2, 8</a:t>
            </a:r>
          </a:p>
          <a:p>
            <a:pPr>
              <a:buNone/>
            </a:pPr>
            <a:r>
              <a:rPr lang="en-US" sz="2400" dirty="0" smtClean="0"/>
              <a:t>     ST a(R2), R1</a:t>
            </a:r>
          </a:p>
          <a:p>
            <a:pPr>
              <a:buNone/>
            </a:pPr>
            <a:endParaRPr lang="en-US" sz="2400" dirty="0" smtClean="0"/>
          </a:p>
          <a:p>
            <a:pPr>
              <a:buNone/>
            </a:pPr>
            <a:r>
              <a:rPr lang="en-US" sz="2400" dirty="0" smtClean="0"/>
              <a:t>4. If x &lt; y </a:t>
            </a:r>
            <a:r>
              <a:rPr lang="en-US" sz="2400" dirty="0" err="1" smtClean="0"/>
              <a:t>goto</a:t>
            </a:r>
            <a:r>
              <a:rPr lang="en-US" sz="2400" dirty="0" smtClean="0"/>
              <a:t> L</a:t>
            </a:r>
          </a:p>
          <a:p>
            <a:pPr>
              <a:buNone/>
            </a:pPr>
            <a:r>
              <a:rPr lang="en-US" sz="2400" dirty="0" smtClean="0"/>
              <a:t>     LD R1, x</a:t>
            </a:r>
          </a:p>
          <a:p>
            <a:pPr>
              <a:buNone/>
            </a:pPr>
            <a:r>
              <a:rPr lang="en-US" sz="2400" dirty="0" smtClean="0"/>
              <a:t>     LD R2, y</a:t>
            </a:r>
          </a:p>
          <a:p>
            <a:pPr>
              <a:buNone/>
            </a:pPr>
            <a:r>
              <a:rPr lang="en-US" sz="2400" dirty="0" smtClean="0"/>
              <a:t>     SUB R1, R1, R2</a:t>
            </a:r>
          </a:p>
          <a:p>
            <a:pPr>
              <a:buNone/>
            </a:pPr>
            <a:r>
              <a:rPr lang="en-US" sz="2400" dirty="0" smtClean="0"/>
              <a:t>     BLTZ R1, M</a:t>
            </a:r>
          </a:p>
          <a:p>
            <a:pPr>
              <a:buNone/>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Program and Instruction cost</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Determining the actual cost of compiling and running a program is a complex problem and finding the optimal target program for a given source program is a un decidable problem.</a:t>
            </a:r>
          </a:p>
          <a:p>
            <a:r>
              <a:rPr lang="en-US" sz="2400" dirty="0" smtClean="0"/>
              <a:t>In general we use heuristic technique that produces good but not necessarily a optimal target program and assume the followings for the target language instructions and their associated cost</a:t>
            </a:r>
          </a:p>
          <a:p>
            <a:pPr>
              <a:buNone/>
            </a:pPr>
            <a:r>
              <a:rPr lang="en-US" sz="2400" dirty="0" smtClean="0"/>
              <a:t>    Instruction LD R0,R1 has a cost one because no additional memory reference</a:t>
            </a:r>
          </a:p>
          <a:p>
            <a:pPr>
              <a:buNone/>
            </a:pPr>
            <a:r>
              <a:rPr lang="en-US" sz="2400" dirty="0" smtClean="0"/>
              <a:t>    Instruction LD R0, M has a cost  two because memory reference.</a:t>
            </a:r>
          </a:p>
          <a:p>
            <a:pPr>
              <a:buNone/>
            </a:pPr>
            <a:r>
              <a:rPr lang="en-US" sz="2400" dirty="0" smtClean="0"/>
              <a:t>    Instruction LD R1, *100(R2) has a cost three because two memory references.</a:t>
            </a:r>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2277</TotalTime>
  <Words>3639</Words>
  <Application>Microsoft Office PowerPoint</Application>
  <PresentationFormat>On-screen Show (4:3)</PresentationFormat>
  <Paragraphs>446</Paragraphs>
  <Slides>45</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Unit – 5 Code Generation</vt:lpstr>
      <vt:lpstr>Introduction</vt:lpstr>
      <vt:lpstr>Introduction</vt:lpstr>
      <vt:lpstr>Difficulties and issues in Code Generation</vt:lpstr>
      <vt:lpstr>Target language and machine</vt:lpstr>
      <vt:lpstr>PowerPoint Presentation</vt:lpstr>
      <vt:lpstr>Examples to generate code for the three address statements assuming all variables are stored in memory locations</vt:lpstr>
      <vt:lpstr>PowerPoint Presentation</vt:lpstr>
      <vt:lpstr>Program and Instruction cost</vt:lpstr>
      <vt:lpstr>Examples on Code Genaration </vt:lpstr>
      <vt:lpstr>Examples on Code Genaration </vt:lpstr>
      <vt:lpstr>Code optimization Principles</vt:lpstr>
      <vt:lpstr>What is code optimization ?</vt:lpstr>
      <vt:lpstr>Quality of the object program</vt:lpstr>
      <vt:lpstr>Possible Sources of optimization</vt:lpstr>
      <vt:lpstr>Examples on Finding local Common sub expression and elimination</vt:lpstr>
      <vt:lpstr>4. Compilation time computation or constant folding</vt:lpstr>
      <vt:lpstr>Loop Unrolling</vt:lpstr>
      <vt:lpstr>6. . Code optimization by Copy propagation  and dead code elimination</vt:lpstr>
      <vt:lpstr>7. Loop optimization</vt:lpstr>
      <vt:lpstr>Three address code statement for the source construct</vt:lpstr>
      <vt:lpstr>7. Loop Optimization</vt:lpstr>
      <vt:lpstr>Algorithm for partitioning the TAC’s into Basic Blocks</vt:lpstr>
      <vt:lpstr>PowerPoint Presentation</vt:lpstr>
      <vt:lpstr>Construction of flow graph from basic block.</vt:lpstr>
      <vt:lpstr>Flow Graph</vt:lpstr>
      <vt:lpstr>PowerPoint Presentation</vt:lpstr>
      <vt:lpstr>1. Applying Code Motion </vt:lpstr>
      <vt:lpstr>Flow graph after applying Code motion</vt:lpstr>
      <vt:lpstr>2. Removal of Induction Variable</vt:lpstr>
      <vt:lpstr>Flow graph after Removing Induction variable</vt:lpstr>
      <vt:lpstr>3. Reduction in strength</vt:lpstr>
      <vt:lpstr>Sample Example:</vt:lpstr>
      <vt:lpstr>Example - 2</vt:lpstr>
      <vt:lpstr>Three Address Code statements</vt:lpstr>
      <vt:lpstr>Code generation Algorithm</vt:lpstr>
      <vt:lpstr>PowerPoint Presentation</vt:lpstr>
      <vt:lpstr>PowerPoint Presentation</vt:lpstr>
      <vt:lpstr>Example showing the recording of LIVENESS and NEXTUSE information for Basic Block-B</vt:lpstr>
      <vt:lpstr>  Register descriptor and Address descriptor:   </vt:lpstr>
      <vt:lpstr>PowerPoint Presentation</vt:lpstr>
      <vt:lpstr>Code generation Algorithm</vt:lpstr>
      <vt:lpstr>PowerPoint Presentation</vt:lpstr>
      <vt:lpstr>Example and Trace of Code generation Algorithm</vt:lpstr>
      <vt:lpstr>Trace of Code Gen Alg showing Instructions generated and Updating values in register and address descriptor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USER-7</dc:creator>
  <cp:lastModifiedBy>gitcc2</cp:lastModifiedBy>
  <cp:revision>148</cp:revision>
  <dcterms:created xsi:type="dcterms:W3CDTF">2006-08-16T00:00:00Z</dcterms:created>
  <dcterms:modified xsi:type="dcterms:W3CDTF">2022-07-07T09:21:55Z</dcterms:modified>
</cp:coreProperties>
</file>