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12192000"/>
  <p:notesSz cx="6858000" cy="9144000"/>
  <p:embeddedFontLst>
    <p:embeddedFont>
      <p:font typeface="Dosis"/>
      <p:regular r:id="rId65"/>
      <p:bold r:id="rId66"/>
    </p:embeddedFont>
    <p:embeddedFont>
      <p:font typeface="Arimo"/>
      <p:regular r:id="rId67"/>
      <p:bold r:id="rId68"/>
      <p:italic r:id="rId69"/>
      <p:boldItalic r:id="rId70"/>
    </p:embeddedFont>
    <p:embeddedFont>
      <p:font typeface="Montserrat"/>
      <p:regular r:id="rId71"/>
      <p:bold r:id="rId72"/>
      <p:italic r:id="rId73"/>
      <p:boldItalic r:id="rId74"/>
    </p:embeddedFont>
    <p:embeddedFont>
      <p:font typeface="Arial Black"/>
      <p:regular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6" roundtripDataSignature="AMtx7miCJrpTqEdNAzUyukWlZYTo2d5g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277D93-DB55-4DDE-87F8-72C10B67AAA8}">
  <a:tblStyle styleId="{E7277D93-DB55-4DDE-87F8-72C10B67AAA8}" styleName="Table_0">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24D0A38-1C8A-4DE8-8203-AF5D4A2E704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Montserrat-italic.fntdata"/><Relationship Id="rId72" Type="http://schemas.openxmlformats.org/officeDocument/2006/relationships/font" Target="fonts/Montserrat-bold.fntdata"/><Relationship Id="rId31" Type="http://schemas.openxmlformats.org/officeDocument/2006/relationships/slide" Target="slides/slide26.xml"/><Relationship Id="rId75" Type="http://schemas.openxmlformats.org/officeDocument/2006/relationships/font" Target="fonts/ArialBlack-regular.fntdata"/><Relationship Id="rId30" Type="http://schemas.openxmlformats.org/officeDocument/2006/relationships/slide" Target="slides/slide25.xml"/><Relationship Id="rId74" Type="http://schemas.openxmlformats.org/officeDocument/2006/relationships/font" Target="fonts/Montserrat-bold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Montserrat-regular.fntdata"/><Relationship Id="rId70" Type="http://schemas.openxmlformats.org/officeDocument/2006/relationships/font" Target="fonts/Arim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Dosis-bold.fntdata"/><Relationship Id="rId21" Type="http://schemas.openxmlformats.org/officeDocument/2006/relationships/slide" Target="slides/slide16.xml"/><Relationship Id="rId65" Type="http://schemas.openxmlformats.org/officeDocument/2006/relationships/font" Target="fonts/Dosis-regular.fntdata"/><Relationship Id="rId24" Type="http://schemas.openxmlformats.org/officeDocument/2006/relationships/slide" Target="slides/slide19.xml"/><Relationship Id="rId68" Type="http://schemas.openxmlformats.org/officeDocument/2006/relationships/font" Target="fonts/Arimo-bold.fntdata"/><Relationship Id="rId23" Type="http://schemas.openxmlformats.org/officeDocument/2006/relationships/slide" Target="slides/slide18.xml"/><Relationship Id="rId67" Type="http://schemas.openxmlformats.org/officeDocument/2006/relationships/font" Target="fonts/Arimo-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rim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7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9"/>
          <p:cNvSpPr/>
          <p:nvPr>
            <p:ph idx="2" type="pic"/>
          </p:nvPr>
        </p:nvSpPr>
        <p:spPr>
          <a:xfrm>
            <a:off x="5183188" y="987425"/>
            <a:ext cx="6172200" cy="4873625"/>
          </a:xfrm>
          <a:prstGeom prst="rect">
            <a:avLst/>
          </a:prstGeom>
          <a:noFill/>
          <a:ln>
            <a:noFill/>
          </a:ln>
        </p:spPr>
      </p:sp>
      <p:sp>
        <p:nvSpPr>
          <p:cNvPr id="64" name="Google Shape;64;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5.gif"/><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2.jp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5.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 Id="rId4" Type="http://schemas.openxmlformats.org/officeDocument/2006/relationships/hyperlink" Target="https://www.webopedia.com/definitions/object/" TargetMode="External"/><Relationship Id="rId5" Type="http://schemas.openxmlformats.org/officeDocument/2006/relationships/hyperlink" Target="https://www.webopedia.com/definitions/threa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7.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0.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image" Target="../media/image4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4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3.png"/><Relationship Id="rId4" Type="http://schemas.openxmlformats.org/officeDocument/2006/relationships/image" Target="../media/image54.png"/><Relationship Id="rId5" Type="http://schemas.openxmlformats.org/officeDocument/2006/relationships/image" Target="../media/image45.png"/><Relationship Id="rId6" Type="http://schemas.openxmlformats.org/officeDocument/2006/relationships/image" Target="../media/image5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5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5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5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nvSpPr>
        <p:spPr>
          <a:xfrm>
            <a:off x="540328" y="554182"/>
            <a:ext cx="716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0070C0"/>
                </a:solidFill>
                <a:latin typeface="Dosis"/>
                <a:ea typeface="Dosis"/>
                <a:cs typeface="Dosis"/>
                <a:sym typeface="Dosis"/>
              </a:rPr>
              <a:t>Network Programming</a:t>
            </a:r>
            <a:endParaRPr/>
          </a:p>
        </p:txBody>
      </p:sp>
      <p:pic>
        <p:nvPicPr>
          <p:cNvPr id="86" name="Google Shape;86;p1"/>
          <p:cNvPicPr preferRelativeResize="0"/>
          <p:nvPr/>
        </p:nvPicPr>
        <p:blipFill rotWithShape="1">
          <a:blip r:embed="rId3">
            <a:alphaModFix/>
          </a:blip>
          <a:srcRect b="0" l="0" r="0" t="0"/>
          <a:stretch/>
        </p:blipFill>
        <p:spPr>
          <a:xfrm>
            <a:off x="6265719" y="877347"/>
            <a:ext cx="4038600" cy="5308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838200" y="365126"/>
            <a:ext cx="10515600" cy="47089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Types of protocols</a:t>
            </a:r>
            <a:br>
              <a:rPr b="1" lang="en-US"/>
            </a:br>
            <a:endParaRPr/>
          </a:p>
        </p:txBody>
      </p:sp>
      <p:sp>
        <p:nvSpPr>
          <p:cNvPr id="145" name="Google Shape;145;p10"/>
          <p:cNvSpPr txBox="1"/>
          <p:nvPr>
            <p:ph idx="1" type="body"/>
          </p:nvPr>
        </p:nvSpPr>
        <p:spPr>
          <a:xfrm>
            <a:off x="838200" y="666206"/>
            <a:ext cx="10515600" cy="551075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Protocols can be broadly classified into three major categories-</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Communication</a:t>
            </a:r>
            <a:r>
              <a:rPr lang="en-US" sz="2000">
                <a:latin typeface="Times New Roman"/>
                <a:ea typeface="Times New Roman"/>
                <a:cs typeface="Times New Roman"/>
                <a:sym typeface="Times New Roman"/>
              </a:rPr>
              <a:t> : These protocols formally set out the rules and formats through which data is transferred. These protocols handle syntax, semantics, error detection, synchronization, and authentication.</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Eg : </a:t>
            </a:r>
            <a:r>
              <a:rPr b="1" lang="en-US" sz="2000">
                <a:latin typeface="Times New Roman"/>
                <a:ea typeface="Times New Roman"/>
                <a:cs typeface="Times New Roman"/>
                <a:sym typeface="Times New Roman"/>
              </a:rPr>
              <a:t>HTTP, TCP, UDP, BGP, ARP, IP, DHCP,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Management</a:t>
            </a:r>
            <a:r>
              <a:rPr lang="en-US" sz="2000">
                <a:latin typeface="Times New Roman"/>
                <a:ea typeface="Times New Roman"/>
                <a:cs typeface="Times New Roman"/>
                <a:sym typeface="Times New Roman"/>
              </a:rPr>
              <a:t> : These protocols assist in describing the procedures and policies that are used in monitoring, maintaining, and managing the computer network. These protocols also help in communicating these requirements across the network to ensure stable communication.</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Eg: </a:t>
            </a:r>
            <a:r>
              <a:rPr b="1" lang="en-US" sz="2000">
                <a:latin typeface="Times New Roman"/>
                <a:ea typeface="Times New Roman"/>
                <a:cs typeface="Times New Roman"/>
                <a:sym typeface="Times New Roman"/>
              </a:rPr>
              <a:t>FTP, Telnet</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Security:</a:t>
            </a:r>
            <a:r>
              <a:rPr lang="en-US" sz="2000">
                <a:latin typeface="Times New Roman"/>
                <a:ea typeface="Times New Roman"/>
                <a:cs typeface="Times New Roman"/>
                <a:sym typeface="Times New Roman"/>
              </a:rPr>
              <a:t> These protocols secure the data in passage over a network. These protocols also determine how the network secures data from any unauthorized attempts to extract or review data.</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Eg: </a:t>
            </a:r>
            <a:r>
              <a:rPr b="1" lang="en-US" sz="2000">
                <a:latin typeface="Times New Roman"/>
                <a:ea typeface="Times New Roman"/>
                <a:cs typeface="Times New Roman"/>
                <a:sym typeface="Times New Roman"/>
              </a:rPr>
              <a:t>SSL, HTTPS, TSL</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613954" y="365126"/>
            <a:ext cx="10739846" cy="44477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Functions of OSI Layers</a:t>
            </a:r>
            <a:endParaRPr/>
          </a:p>
        </p:txBody>
      </p:sp>
      <p:pic>
        <p:nvPicPr>
          <p:cNvPr id="151" name="Google Shape;151;p11"/>
          <p:cNvPicPr preferRelativeResize="0"/>
          <p:nvPr>
            <p:ph idx="1" type="body"/>
          </p:nvPr>
        </p:nvPicPr>
        <p:blipFill rotWithShape="1">
          <a:blip r:embed="rId3">
            <a:alphaModFix/>
          </a:blip>
          <a:srcRect b="0" l="0" r="0" t="0"/>
          <a:stretch/>
        </p:blipFill>
        <p:spPr>
          <a:xfrm>
            <a:off x="2508068" y="914400"/>
            <a:ext cx="8112035" cy="5262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838200" y="365125"/>
            <a:ext cx="10515600" cy="64071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3100">
                <a:latin typeface="Times New Roman"/>
                <a:ea typeface="Times New Roman"/>
                <a:cs typeface="Times New Roman"/>
                <a:sym typeface="Times New Roman"/>
              </a:rPr>
              <a:t>Types of Network Protocols with Functions</a:t>
            </a:r>
            <a:br>
              <a:rPr lang="en-US"/>
            </a:br>
            <a:endParaRPr/>
          </a:p>
        </p:txBody>
      </p:sp>
      <p:sp>
        <p:nvSpPr>
          <p:cNvPr id="157" name="Google Shape;157;p12"/>
          <p:cNvSpPr txBox="1"/>
          <p:nvPr>
            <p:ph idx="1" type="body"/>
          </p:nvPr>
        </p:nvSpPr>
        <p:spPr>
          <a:xfrm>
            <a:off x="838200" y="842927"/>
            <a:ext cx="10826930" cy="5309146"/>
          </a:xfrm>
          <a:prstGeom prst="rect">
            <a:avLst/>
          </a:prstGeom>
          <a:solidFill>
            <a:srgbClr val="FFFFFF"/>
          </a:solidFill>
          <a:ln>
            <a:noFill/>
          </a:ln>
        </p:spPr>
        <p:txBody>
          <a:bodyPr anchorCtr="0" anchor="ctr" bIns="45700" lIns="91425" spcFirstLastPara="1" rIns="91425" wrap="square" tIns="0">
            <a:spAutoFit/>
          </a:bodyPr>
          <a:lstStyle/>
          <a:p>
            <a:pPr indent="0" lvl="0" marL="0" marR="0" rtl="0" algn="just">
              <a:lnSpc>
                <a:spcPct val="100000"/>
              </a:lnSpc>
              <a:spcBef>
                <a:spcPts val="0"/>
              </a:spcBef>
              <a:spcAft>
                <a:spcPts val="0"/>
              </a:spcAft>
              <a:buClr>
                <a:srgbClr val="42444E"/>
              </a:buClr>
              <a:buSzPts val="2000"/>
              <a:buFont typeface="Arial"/>
              <a:buNone/>
            </a:pPr>
            <a:r>
              <a:rPr b="1" i="0" lang="en-US" sz="2000" u="none" cap="none" strike="noStrike">
                <a:solidFill>
                  <a:srgbClr val="42444E"/>
                </a:solidFill>
                <a:latin typeface="Times New Roman"/>
                <a:ea typeface="Times New Roman"/>
                <a:cs typeface="Times New Roman"/>
                <a:sym typeface="Times New Roman"/>
              </a:rPr>
              <a:t>TCP and UDP protocols</a:t>
            </a:r>
            <a:endParaRPr/>
          </a:p>
          <a:p>
            <a:pPr indent="-228600" lvl="0" marL="228600" marR="0" rtl="0" algn="just">
              <a:lnSpc>
                <a:spcPct val="100000"/>
              </a:lnSpc>
              <a:spcBef>
                <a:spcPts val="0"/>
              </a:spcBef>
              <a:spcAft>
                <a:spcPts val="0"/>
              </a:spcAft>
              <a:buClr>
                <a:srgbClr val="212529"/>
              </a:buClr>
              <a:buSzPts val="2000"/>
              <a:buFont typeface="Arial"/>
              <a:buChar char="•"/>
            </a:pPr>
            <a:r>
              <a:rPr b="0" i="0" lang="en-US" sz="2000" u="none" cap="none" strike="noStrike">
                <a:solidFill>
                  <a:srgbClr val="212529"/>
                </a:solidFill>
                <a:latin typeface="Times New Roman"/>
                <a:ea typeface="Times New Roman"/>
                <a:cs typeface="Times New Roman"/>
                <a:sym typeface="Times New Roman"/>
              </a:rPr>
              <a:t>Both protocols allow network applications to exchange data between nodes. The main difference between both is that TCP is a connection-oriented protocol while UDP is a connectionless protocol.</a:t>
            </a:r>
            <a:endParaRPr/>
          </a:p>
          <a:p>
            <a:pPr indent="-228600" lvl="0" marL="228600" marR="0" rtl="0" algn="just">
              <a:lnSpc>
                <a:spcPct val="100000"/>
              </a:lnSpc>
              <a:spcBef>
                <a:spcPts val="0"/>
              </a:spcBef>
              <a:spcAft>
                <a:spcPts val="0"/>
              </a:spcAft>
              <a:buClr>
                <a:srgbClr val="212529"/>
              </a:buClr>
              <a:buSzPts val="2000"/>
              <a:buFont typeface="Arial"/>
              <a:buChar char="•"/>
            </a:pPr>
            <a:r>
              <a:rPr b="0" i="0" lang="en-US" sz="2000" u="none" cap="none" strike="noStrike">
                <a:solidFill>
                  <a:srgbClr val="212529"/>
                </a:solidFill>
                <a:latin typeface="Times New Roman"/>
                <a:ea typeface="Times New Roman"/>
                <a:cs typeface="Times New Roman"/>
                <a:sym typeface="Times New Roman"/>
              </a:rPr>
              <a:t>When the TCP protocol is used, a special connection is opened up between two network devices, and the channel remains open to transmit data until it is closed. On the other hand, a UDP transmission does not make a proper connection and merely broadcasts its data to the specified network address without any verification of receipt.</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Arial"/>
              <a:buNone/>
            </a:pPr>
            <a:br>
              <a:rPr b="0" i="0" lang="en-US" sz="16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IP protocol</a:t>
            </a:r>
            <a:endParaRPr/>
          </a:p>
          <a:p>
            <a:pPr indent="-228600" lvl="0" marL="228600" rtl="0" algn="l">
              <a:lnSpc>
                <a:spcPct val="90000"/>
              </a:lnSpc>
              <a:spcBef>
                <a:spcPts val="0"/>
              </a:spcBef>
              <a:spcAft>
                <a:spcPts val="0"/>
              </a:spcAft>
              <a:buClr>
                <a:schemeClr val="dk1"/>
              </a:buClr>
              <a:buSzPts val="2000"/>
              <a:buChar char="•"/>
            </a:pPr>
            <a:r>
              <a:rPr b="0" i="0" lang="en-US" sz="2000" u="none" cap="none" strike="noStrike">
                <a:solidFill>
                  <a:schemeClr val="dk1"/>
                </a:solidFill>
                <a:latin typeface="Times New Roman"/>
                <a:ea typeface="Times New Roman"/>
                <a:cs typeface="Times New Roman"/>
                <a:sym typeface="Times New Roman"/>
              </a:rPr>
              <a:t>Internet Protocol is </a:t>
            </a:r>
            <a:r>
              <a:rPr b="1" i="0" lang="en-US" sz="2000" u="none" cap="none" strike="noStrike">
                <a:solidFill>
                  <a:schemeClr val="dk1"/>
                </a:solidFill>
                <a:latin typeface="Times New Roman"/>
                <a:ea typeface="Times New Roman"/>
                <a:cs typeface="Times New Roman"/>
                <a:sym typeface="Times New Roman"/>
              </a:rPr>
              <a:t>connectionless</a:t>
            </a:r>
            <a:r>
              <a:rPr b="0" i="0" lang="en-US" sz="2000" u="none" cap="none" strike="noStrike">
                <a:solidFill>
                  <a:schemeClr val="dk1"/>
                </a:solidFill>
                <a:latin typeface="Times New Roman"/>
                <a:ea typeface="Times New Roman"/>
                <a:cs typeface="Times New Roman"/>
                <a:sym typeface="Times New Roman"/>
              </a:rPr>
              <a:t> and </a:t>
            </a:r>
            <a:r>
              <a:rPr b="1" i="0" lang="en-US" sz="2000" u="none" cap="none" strike="noStrike">
                <a:solidFill>
                  <a:schemeClr val="dk1"/>
                </a:solidFill>
                <a:latin typeface="Times New Roman"/>
                <a:ea typeface="Times New Roman"/>
                <a:cs typeface="Times New Roman"/>
                <a:sym typeface="Times New Roman"/>
              </a:rPr>
              <a:t>unreliable</a:t>
            </a:r>
            <a:r>
              <a:rPr b="0" i="0" lang="en-US" sz="2000" u="none" cap="none" strike="noStrike">
                <a:solidFill>
                  <a:schemeClr val="dk1"/>
                </a:solidFill>
                <a:latin typeface="Times New Roman"/>
                <a:ea typeface="Times New Roman"/>
                <a:cs typeface="Times New Roman"/>
                <a:sym typeface="Times New Roman"/>
              </a:rPr>
              <a:t> protocol. It ensures no guarantee of successfully transmission of data.</a:t>
            </a:r>
            <a:endParaRPr/>
          </a:p>
          <a:p>
            <a:pPr indent="-228600" lvl="0" marL="228600" rtl="0" algn="l">
              <a:lnSpc>
                <a:spcPct val="90000"/>
              </a:lnSpc>
              <a:spcBef>
                <a:spcPts val="0"/>
              </a:spcBef>
              <a:spcAft>
                <a:spcPts val="0"/>
              </a:spcAft>
              <a:buClr>
                <a:schemeClr val="dk1"/>
              </a:buClr>
              <a:buSzPts val="2000"/>
              <a:buChar char="•"/>
            </a:pPr>
            <a:r>
              <a:rPr b="0" i="0" lang="en-US" sz="2000" u="none" cap="none" strike="noStrike">
                <a:solidFill>
                  <a:schemeClr val="dk1"/>
                </a:solidFill>
                <a:latin typeface="Times New Roman"/>
                <a:ea typeface="Times New Roman"/>
                <a:cs typeface="Times New Roman"/>
                <a:sym typeface="Times New Roman"/>
              </a:rPr>
              <a:t>In order to make it reliable, it must be paired with reliable protocol such as TCP at the transport layer.</a:t>
            </a:r>
            <a:endParaRPr/>
          </a:p>
          <a:p>
            <a:pPr indent="-228600" lvl="0" marL="228600" rtl="0" algn="l">
              <a:lnSpc>
                <a:spcPct val="90000"/>
              </a:lnSpc>
              <a:spcBef>
                <a:spcPts val="0"/>
              </a:spcBef>
              <a:spcAft>
                <a:spcPts val="0"/>
              </a:spcAft>
              <a:buClr>
                <a:schemeClr val="dk1"/>
              </a:buClr>
              <a:buSzPts val="2000"/>
              <a:buChar char="•"/>
            </a:pPr>
            <a:r>
              <a:rPr b="0" i="0" lang="en-US" sz="2000" u="none" cap="none" strike="noStrike">
                <a:solidFill>
                  <a:schemeClr val="dk1"/>
                </a:solidFill>
                <a:latin typeface="Times New Roman"/>
                <a:ea typeface="Times New Roman"/>
                <a:cs typeface="Times New Roman"/>
                <a:sym typeface="Times New Roman"/>
              </a:rPr>
              <a:t>Internet protocol transmits the data in form of a datagram.</a:t>
            </a:r>
            <a:endParaRPr/>
          </a:p>
          <a:p>
            <a:pPr indent="0" lvl="0" marL="0" marR="0" rtl="0" algn="l">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Secure SHell (SSH)</a:t>
            </a:r>
            <a:endParaRPr/>
          </a:p>
          <a:p>
            <a:pPr indent="-228600" lvl="0" marL="2286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is a cryptography-based network protocol for operating network services securely and reliably over an unsecured network. Some particular applications include remote command-line, remote command execution, login, but any network service can be made secure with the help of SSH.</a:t>
            </a:r>
            <a:endParaRPr b="1" i="0" sz="2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838200" y="365126"/>
            <a:ext cx="10515600" cy="32720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Continued…</a:t>
            </a:r>
            <a:endParaRPr sz="2000">
              <a:latin typeface="Times New Roman"/>
              <a:ea typeface="Times New Roman"/>
              <a:cs typeface="Times New Roman"/>
              <a:sym typeface="Times New Roman"/>
            </a:endParaRPr>
          </a:p>
        </p:txBody>
      </p:sp>
      <p:sp>
        <p:nvSpPr>
          <p:cNvPr id="163" name="Google Shape;163;p13"/>
          <p:cNvSpPr txBox="1"/>
          <p:nvPr>
            <p:ph idx="1" type="body"/>
          </p:nvPr>
        </p:nvSpPr>
        <p:spPr>
          <a:xfrm>
            <a:off x="838200" y="692332"/>
            <a:ext cx="10515600" cy="54846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latin typeface="Times New Roman"/>
                <a:ea typeface="Times New Roman"/>
                <a:cs typeface="Times New Roman"/>
                <a:sym typeface="Times New Roman"/>
              </a:rPr>
              <a:t>Internet Relay Chat (IRC) Protocol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uses a client-server model to provide a chatroom.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 single IRC server is set up, and users connect to the server via IRC clients. The protocol allows users to set usernames on the server and engage in private chats or group chats via different IRC channels.</a:t>
            </a:r>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 Internet Message Access Protocol (IMAP)</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It is an Internet email protocol that stores emails on the mail server but allows the end-user to retrieve, see, and manipulate the messages as they were stored locally on the user’s devices.</a:t>
            </a:r>
            <a:endParaRPr b="1"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Domain Name Service Protocol(DNS)</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DNS stands for Domain Name Service. This service allows us to access a node by its name. By default, nodes use IP addresses to identify each other on the network. DNS service allows us to map a name to an IP address. When we access a node by its name, the DNS service translates the name into the IP address. Let's take an example.</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4"/>
          <p:cNvSpPr txBox="1"/>
          <p:nvPr/>
        </p:nvSpPr>
        <p:spPr>
          <a:xfrm>
            <a:off x="374072" y="554182"/>
            <a:ext cx="98672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Protocols associated with all the Layers of OSI - Model</a:t>
            </a:r>
            <a:endParaRPr/>
          </a:p>
        </p:txBody>
      </p:sp>
      <p:pic>
        <p:nvPicPr>
          <p:cNvPr descr="https://miro.medium.com/max/700/1*17Zz6v0HWIzgiOzQYmO6lA.jpeg" id="170" name="Google Shape;170;p14"/>
          <p:cNvPicPr preferRelativeResize="0"/>
          <p:nvPr/>
        </p:nvPicPr>
        <p:blipFill rotWithShape="1">
          <a:blip r:embed="rId3">
            <a:alphaModFix/>
          </a:blip>
          <a:srcRect b="0" l="0" r="0" t="0"/>
          <a:stretch/>
        </p:blipFill>
        <p:spPr>
          <a:xfrm>
            <a:off x="1200840" y="1138957"/>
            <a:ext cx="10036366" cy="55106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76" name="Google Shape;176;p15"/>
          <p:cNvSpPr txBox="1"/>
          <p:nvPr>
            <p:ph idx="1" type="body"/>
          </p:nvPr>
        </p:nvSpPr>
        <p:spPr>
          <a:xfrm>
            <a:off x="838200" y="1110343"/>
            <a:ext cx="10515600" cy="50666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a:t>
            </a:r>
            <a:r>
              <a:rPr b="1" lang="en-US" sz="2400">
                <a:latin typeface="Times New Roman"/>
                <a:ea typeface="Times New Roman"/>
                <a:cs typeface="Times New Roman"/>
                <a:sym typeface="Times New Roman"/>
              </a:rPr>
              <a:t>TCP/IP model</a:t>
            </a:r>
            <a:r>
              <a:rPr lang="en-US" sz="2400">
                <a:latin typeface="Times New Roman"/>
                <a:ea typeface="Times New Roman"/>
                <a:cs typeface="Times New Roman"/>
                <a:sym typeface="Times New Roman"/>
              </a:rPr>
              <a:t> is a concise version of the OSI model. It contains four layers, unlike seven layers in the OSI model. The layers are:</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Process/Application Layer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Host-to-Host/Transport Layer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Internet Layer</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Network Access/Link Layer</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16"/>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TCP/IP Model</a:t>
            </a:r>
            <a:endParaRPr/>
          </a:p>
        </p:txBody>
      </p:sp>
      <p:pic>
        <p:nvPicPr>
          <p:cNvPr id="183" name="Google Shape;183;p16"/>
          <p:cNvPicPr preferRelativeResize="0"/>
          <p:nvPr/>
        </p:nvPicPr>
        <p:blipFill rotWithShape="1">
          <a:blip r:embed="rId3">
            <a:alphaModFix/>
          </a:blip>
          <a:srcRect b="0" l="0" r="0" t="0"/>
          <a:stretch/>
        </p:blipFill>
        <p:spPr>
          <a:xfrm>
            <a:off x="3505325" y="846569"/>
            <a:ext cx="6667500" cy="5381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838200" y="365125"/>
            <a:ext cx="10515600" cy="954223"/>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Need of Socket Programming: </a:t>
            </a:r>
            <a:r>
              <a:rPr lang="en-US" sz="1800"/>
              <a:t>The sockets programming interfaces are the interfaces from the upper three layers (the "application") into the transport layer. There are 3 reasons why sockets provide interface from the upper three layers of the OSI model into the Transport Layer.</a:t>
            </a:r>
            <a:endParaRPr sz="1800">
              <a:latin typeface="Times New Roman"/>
              <a:ea typeface="Times New Roman"/>
              <a:cs typeface="Times New Roman"/>
              <a:sym typeface="Times New Roman"/>
            </a:endParaRPr>
          </a:p>
        </p:txBody>
      </p:sp>
      <p:pic>
        <p:nvPicPr>
          <p:cNvPr id="189" name="Google Shape;189;p17"/>
          <p:cNvPicPr preferRelativeResize="0"/>
          <p:nvPr>
            <p:ph idx="1" type="body"/>
          </p:nvPr>
        </p:nvPicPr>
        <p:blipFill rotWithShape="1">
          <a:blip r:embed="rId3">
            <a:alphaModFix/>
          </a:blip>
          <a:srcRect b="0" l="0" r="0" t="0"/>
          <a:stretch/>
        </p:blipFill>
        <p:spPr>
          <a:xfrm>
            <a:off x="1711234" y="1541418"/>
            <a:ext cx="9444446" cy="47940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8"/>
          <p:cNvSpPr txBox="1"/>
          <p:nvPr/>
        </p:nvSpPr>
        <p:spPr>
          <a:xfrm>
            <a:off x="274920" y="543165"/>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BSD</a:t>
            </a:r>
            <a:endParaRPr/>
          </a:p>
        </p:txBody>
      </p:sp>
      <p:pic>
        <p:nvPicPr>
          <p:cNvPr id="196" name="Google Shape;196;p18"/>
          <p:cNvPicPr preferRelativeResize="0"/>
          <p:nvPr/>
        </p:nvPicPr>
        <p:blipFill rotWithShape="1">
          <a:blip r:embed="rId3">
            <a:alphaModFix/>
          </a:blip>
          <a:srcRect b="0" l="0" r="0" t="0"/>
          <a:stretch/>
        </p:blipFill>
        <p:spPr>
          <a:xfrm>
            <a:off x="1652530" y="399044"/>
            <a:ext cx="9992299" cy="60595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9"/>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9"/>
          <p:cNvSpPr txBox="1"/>
          <p:nvPr/>
        </p:nvSpPr>
        <p:spPr>
          <a:xfrm>
            <a:off x="274920" y="543165"/>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BSD</a:t>
            </a:r>
            <a:endParaRPr/>
          </a:p>
        </p:txBody>
      </p:sp>
      <p:pic>
        <p:nvPicPr>
          <p:cNvPr id="203" name="Google Shape;203;p19"/>
          <p:cNvPicPr preferRelativeResize="0"/>
          <p:nvPr/>
        </p:nvPicPr>
        <p:blipFill rotWithShape="1">
          <a:blip r:embed="rId3">
            <a:alphaModFix/>
          </a:blip>
          <a:srcRect b="0" l="0" r="0" t="0"/>
          <a:stretch/>
        </p:blipFill>
        <p:spPr>
          <a:xfrm>
            <a:off x="2185012" y="272668"/>
            <a:ext cx="8578468" cy="58692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nvSpPr>
        <p:spPr>
          <a:xfrm>
            <a:off x="734290" y="678873"/>
            <a:ext cx="10787149"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F0000"/>
                </a:solidFill>
                <a:latin typeface="Calibri"/>
                <a:ea typeface="Calibri"/>
                <a:cs typeface="Calibri"/>
                <a:sym typeface="Calibri"/>
              </a:rPr>
              <a:t>Network programming </a:t>
            </a:r>
            <a:r>
              <a:rPr b="1" lang="en-US" sz="3200">
                <a:solidFill>
                  <a:schemeClr val="dk1"/>
                </a:solidFill>
                <a:latin typeface="Calibri"/>
                <a:ea typeface="Calibri"/>
                <a:cs typeface="Calibri"/>
                <a:sym typeface="Calibri"/>
              </a:rPr>
              <a:t>involves writing programs </a:t>
            </a:r>
            <a:r>
              <a:rPr b="1" lang="en-US" sz="3200">
                <a:solidFill>
                  <a:srgbClr val="0070C0"/>
                </a:solidFill>
                <a:latin typeface="Calibri"/>
                <a:ea typeface="Calibri"/>
                <a:cs typeface="Calibri"/>
                <a:sym typeface="Calibri"/>
              </a:rPr>
              <a:t>to communicate with processes</a:t>
            </a:r>
            <a:r>
              <a:rPr b="1" lang="en-US" sz="3200">
                <a:solidFill>
                  <a:schemeClr val="dk1"/>
                </a:solidFill>
                <a:latin typeface="Calibri"/>
                <a:ea typeface="Calibri"/>
                <a:cs typeface="Calibri"/>
                <a:sym typeface="Calibri"/>
              </a:rPr>
              <a:t> either on the </a:t>
            </a:r>
            <a:r>
              <a:rPr b="1" lang="en-US" sz="3200">
                <a:solidFill>
                  <a:srgbClr val="C00000"/>
                </a:solidFill>
                <a:latin typeface="Calibri"/>
                <a:ea typeface="Calibri"/>
                <a:cs typeface="Calibri"/>
                <a:sym typeface="Calibri"/>
              </a:rPr>
              <a:t>same or on other machines</a:t>
            </a:r>
            <a:r>
              <a:rPr b="1" lang="en-US" sz="3200">
                <a:solidFill>
                  <a:schemeClr val="dk1"/>
                </a:solidFill>
                <a:latin typeface="Calibri"/>
                <a:ea typeface="Calibri"/>
                <a:cs typeface="Calibri"/>
                <a:sym typeface="Calibri"/>
              </a:rPr>
              <a:t> on the network using </a:t>
            </a:r>
            <a:r>
              <a:rPr b="1" lang="en-US" sz="3200">
                <a:solidFill>
                  <a:srgbClr val="00B050"/>
                </a:solidFill>
                <a:latin typeface="Calibri"/>
                <a:ea typeface="Calibri"/>
                <a:cs typeface="Calibri"/>
                <a:sym typeface="Calibri"/>
              </a:rPr>
              <a:t>standard Protocols</a:t>
            </a:r>
            <a:r>
              <a:rPr b="1" lang="en-US" sz="32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20"/>
          <p:cNvSpPr txBox="1"/>
          <p:nvPr/>
        </p:nvSpPr>
        <p:spPr>
          <a:xfrm>
            <a:off x="274920" y="543165"/>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BSD History</a:t>
            </a:r>
            <a:endParaRPr/>
          </a:p>
        </p:txBody>
      </p:sp>
      <p:pic>
        <p:nvPicPr>
          <p:cNvPr id="210" name="Google Shape;210;p20"/>
          <p:cNvPicPr preferRelativeResize="0"/>
          <p:nvPr/>
        </p:nvPicPr>
        <p:blipFill rotWithShape="1">
          <a:blip r:embed="rId3">
            <a:alphaModFix/>
          </a:blip>
          <a:srcRect b="0" l="0" r="0" t="0"/>
          <a:stretch/>
        </p:blipFill>
        <p:spPr>
          <a:xfrm>
            <a:off x="2710148" y="543165"/>
            <a:ext cx="6235547" cy="57861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1"/>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BSD Network</a:t>
            </a:r>
            <a:endParaRPr/>
          </a:p>
        </p:txBody>
      </p:sp>
      <p:pic>
        <p:nvPicPr>
          <p:cNvPr id="217" name="Google Shape;217;p21"/>
          <p:cNvPicPr preferRelativeResize="0"/>
          <p:nvPr/>
        </p:nvPicPr>
        <p:blipFill rotWithShape="1">
          <a:blip r:embed="rId3">
            <a:alphaModFix/>
          </a:blip>
          <a:srcRect b="0" l="0" r="0" t="0"/>
          <a:stretch/>
        </p:blipFill>
        <p:spPr>
          <a:xfrm>
            <a:off x="848299" y="1521306"/>
            <a:ext cx="10917715" cy="4218481"/>
          </a:xfrm>
          <a:prstGeom prst="rect">
            <a:avLst/>
          </a:prstGeom>
          <a:noFill/>
          <a:ln>
            <a:noFill/>
          </a:ln>
        </p:spPr>
      </p:pic>
      <p:sp>
        <p:nvSpPr>
          <p:cNvPr id="218" name="Google Shape;218;p21"/>
          <p:cNvSpPr/>
          <p:nvPr/>
        </p:nvSpPr>
        <p:spPr>
          <a:xfrm>
            <a:off x="6629206" y="5937470"/>
            <a:ext cx="45962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02124"/>
                </a:solidFill>
                <a:latin typeface="arial"/>
                <a:ea typeface="arial"/>
                <a:cs typeface="arial"/>
                <a:sym typeface="arial"/>
              </a:rPr>
              <a:t>Versatile Message Transaction Protocol</a:t>
            </a:r>
            <a:r>
              <a:rPr lang="en-US" sz="1800">
                <a:solidFill>
                  <a:srgbClr val="202124"/>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219" name="Google Shape;219;p21"/>
          <p:cNvSpPr/>
          <p:nvPr/>
        </p:nvSpPr>
        <p:spPr>
          <a:xfrm>
            <a:off x="2034045" y="5937470"/>
            <a:ext cx="3491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Potentially Unwanted Applications</a:t>
            </a:r>
            <a:endParaRPr/>
          </a:p>
        </p:txBody>
      </p:sp>
      <p:pic>
        <p:nvPicPr>
          <p:cNvPr id="220" name="Google Shape;220;p21"/>
          <p:cNvPicPr preferRelativeResize="0"/>
          <p:nvPr/>
        </p:nvPicPr>
        <p:blipFill rotWithShape="1">
          <a:blip r:embed="rId4">
            <a:alphaModFix/>
          </a:blip>
          <a:srcRect b="0" l="0" r="0" t="0"/>
          <a:stretch/>
        </p:blipFill>
        <p:spPr>
          <a:xfrm>
            <a:off x="848299" y="1564543"/>
            <a:ext cx="2709418" cy="19931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2"/>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Test Network and Hosts</a:t>
            </a:r>
            <a:endParaRPr/>
          </a:p>
        </p:txBody>
      </p:sp>
      <p:pic>
        <p:nvPicPr>
          <p:cNvPr id="227" name="Google Shape;227;p22"/>
          <p:cNvPicPr preferRelativeResize="0"/>
          <p:nvPr/>
        </p:nvPicPr>
        <p:blipFill rotWithShape="1">
          <a:blip r:embed="rId3">
            <a:alphaModFix/>
          </a:blip>
          <a:srcRect b="0" l="0" r="0" t="0"/>
          <a:stretch/>
        </p:blipFill>
        <p:spPr>
          <a:xfrm>
            <a:off x="3201070" y="1138957"/>
            <a:ext cx="8157320" cy="53213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838200" y="365126"/>
            <a:ext cx="10515600" cy="2618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33" name="Google Shape;233;p23"/>
          <p:cNvSpPr txBox="1"/>
          <p:nvPr>
            <p:ph idx="1" type="body"/>
          </p:nvPr>
        </p:nvSpPr>
        <p:spPr>
          <a:xfrm>
            <a:off x="838200" y="744583"/>
            <a:ext cx="10515600" cy="543238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For each host, the OS and the type of hardware (since some of the operating systems run on more than one type of hardware) is shown. The name within each box is the hostname that appears in the text.</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Machines are largely spread out across the Intern</a:t>
            </a:r>
            <a:r>
              <a:rPr lang="en-US" sz="1200">
                <a:latin typeface="Times New Roman"/>
                <a:ea typeface="Times New Roman"/>
                <a:cs typeface="Times New Roman"/>
                <a:sym typeface="Times New Roman"/>
              </a:rPr>
              <a:t>et</a:t>
            </a:r>
            <a:r>
              <a:rPr lang="en-US" sz="1800">
                <a:latin typeface="Times New Roman"/>
                <a:ea typeface="Times New Roman"/>
                <a:cs typeface="Times New Roman"/>
                <a:sym typeface="Times New Roman"/>
              </a:rPr>
              <a:t> and virtual private networks (VPNs) or secure shell (SSH) connections provide connectivity between these machines regardless of where they live physically.</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Although there are no current Unix standards with regard to network configuration and administration, two basic commands are provided by most Unix systems and can be used to discover some details of a network netstat and ifconfig.</a:t>
            </a:r>
            <a:endParaRPr/>
          </a:p>
          <a:p>
            <a:pPr indent="-114300" lvl="0" marL="228600" rtl="0" algn="just">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4"/>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4"/>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Test Network and Hosts</a:t>
            </a:r>
            <a:endParaRPr/>
          </a:p>
        </p:txBody>
      </p:sp>
      <p:pic>
        <p:nvPicPr>
          <p:cNvPr id="240" name="Google Shape;240;p24"/>
          <p:cNvPicPr preferRelativeResize="0"/>
          <p:nvPr/>
        </p:nvPicPr>
        <p:blipFill rotWithShape="1">
          <a:blip r:embed="rId3">
            <a:alphaModFix/>
          </a:blip>
          <a:srcRect b="0" l="0" r="0" t="0"/>
          <a:stretch/>
        </p:blipFill>
        <p:spPr>
          <a:xfrm>
            <a:off x="2282889" y="1138957"/>
            <a:ext cx="8128051" cy="51610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6" name="Google Shape;246;p25"/>
          <p:cNvPicPr preferRelativeResize="0"/>
          <p:nvPr/>
        </p:nvPicPr>
        <p:blipFill rotWithShape="1">
          <a:blip r:embed="rId3">
            <a:alphaModFix/>
          </a:blip>
          <a:srcRect b="0" l="0" r="0" t="0"/>
          <a:stretch/>
        </p:blipFill>
        <p:spPr>
          <a:xfrm>
            <a:off x="308213" y="2136830"/>
            <a:ext cx="5323668" cy="2880017"/>
          </a:xfrm>
          <a:prstGeom prst="rect">
            <a:avLst/>
          </a:prstGeom>
          <a:noFill/>
          <a:ln>
            <a:noFill/>
          </a:ln>
        </p:spPr>
      </p:pic>
      <p:pic>
        <p:nvPicPr>
          <p:cNvPr id="247" name="Google Shape;247;p25"/>
          <p:cNvPicPr preferRelativeResize="0"/>
          <p:nvPr/>
        </p:nvPicPr>
        <p:blipFill rotWithShape="1">
          <a:blip r:embed="rId4">
            <a:alphaModFix/>
          </a:blip>
          <a:srcRect b="0" l="0" r="0" t="0"/>
          <a:stretch/>
        </p:blipFill>
        <p:spPr>
          <a:xfrm>
            <a:off x="5818908" y="529702"/>
            <a:ext cx="5957455" cy="5330771"/>
          </a:xfrm>
          <a:prstGeom prst="rect">
            <a:avLst/>
          </a:prstGeom>
          <a:noFill/>
          <a:ln>
            <a:noFill/>
          </a:ln>
        </p:spPr>
      </p:pic>
      <p:sp>
        <p:nvSpPr>
          <p:cNvPr id="248" name="Google Shape;248;p25"/>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Communication over LAN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p26"/>
          <p:cNvPicPr preferRelativeResize="0"/>
          <p:nvPr/>
        </p:nvPicPr>
        <p:blipFill rotWithShape="1">
          <a:blip r:embed="rId3">
            <a:alphaModFix/>
          </a:blip>
          <a:srcRect b="0" l="0" r="0" t="0"/>
          <a:stretch/>
        </p:blipFill>
        <p:spPr>
          <a:xfrm>
            <a:off x="1122218" y="1067515"/>
            <a:ext cx="9698182" cy="5408318"/>
          </a:xfrm>
          <a:prstGeom prst="rect">
            <a:avLst/>
          </a:prstGeom>
          <a:noFill/>
          <a:ln>
            <a:noFill/>
          </a:ln>
        </p:spPr>
      </p:pic>
      <p:sp>
        <p:nvSpPr>
          <p:cNvPr id="255" name="Google Shape;255;p26"/>
          <p:cNvSpPr txBox="1"/>
          <p:nvPr/>
        </p:nvSpPr>
        <p:spPr>
          <a:xfrm>
            <a:off x="121186" y="290946"/>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Communication over WAN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7"/>
          <p:cNvSpPr txBox="1"/>
          <p:nvPr/>
        </p:nvSpPr>
        <p:spPr>
          <a:xfrm>
            <a:off x="352039" y="344861"/>
            <a:ext cx="7897091"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Discovering Network Topology – netstat –ni  and netstat -r </a:t>
            </a:r>
            <a:endParaRPr/>
          </a:p>
        </p:txBody>
      </p:sp>
      <p:pic>
        <p:nvPicPr>
          <p:cNvPr id="262" name="Google Shape;262;p27"/>
          <p:cNvPicPr preferRelativeResize="0"/>
          <p:nvPr/>
        </p:nvPicPr>
        <p:blipFill rotWithShape="1">
          <a:blip r:embed="rId3">
            <a:alphaModFix/>
          </a:blip>
          <a:srcRect b="0" l="0" r="0" t="0"/>
          <a:stretch/>
        </p:blipFill>
        <p:spPr>
          <a:xfrm>
            <a:off x="464029" y="1667788"/>
            <a:ext cx="5407961" cy="4759137"/>
          </a:xfrm>
          <a:prstGeom prst="rect">
            <a:avLst/>
          </a:prstGeom>
          <a:noFill/>
          <a:ln>
            <a:noFill/>
          </a:ln>
        </p:spPr>
      </p:pic>
      <p:graphicFrame>
        <p:nvGraphicFramePr>
          <p:cNvPr id="263" name="Google Shape;263;p27"/>
          <p:cNvGraphicFramePr/>
          <p:nvPr/>
        </p:nvGraphicFramePr>
        <p:xfrm>
          <a:off x="6800494" y="1332064"/>
          <a:ext cx="3000000" cy="3000000"/>
        </p:xfrm>
        <a:graphic>
          <a:graphicData uri="http://schemas.openxmlformats.org/drawingml/2006/table">
            <a:tbl>
              <a:tblPr bandRow="1" firstRow="1">
                <a:noFill/>
                <a:tableStyleId>{E7277D93-DB55-4DDE-87F8-72C10B67AAA8}</a:tableStyleId>
              </a:tblPr>
              <a:tblGrid>
                <a:gridCol w="1633050"/>
                <a:gridCol w="3475675"/>
              </a:tblGrid>
              <a:tr h="370850">
                <a:tc>
                  <a:txBody>
                    <a:bodyPr/>
                    <a:lstStyle/>
                    <a:p>
                      <a:pPr indent="0" lvl="0" marL="0" marR="0" rtl="0" algn="l">
                        <a:spcBef>
                          <a:spcPts val="0"/>
                        </a:spcBef>
                        <a:spcAft>
                          <a:spcPts val="0"/>
                        </a:spcAft>
                        <a:buNone/>
                      </a:pPr>
                      <a:r>
                        <a:rPr lang="en-US" sz="1800" u="none" cap="none" strike="noStrike"/>
                        <a:t>Options</a:t>
                      </a:r>
                      <a:endParaRPr/>
                    </a:p>
                  </a:txBody>
                  <a:tcPr marT="45725" marB="45725" marR="91450" marL="91450"/>
                </a:tc>
                <a:tc>
                  <a:txBody>
                    <a:bodyPr/>
                    <a:lstStyle/>
                    <a:p>
                      <a:pPr indent="0" lvl="0" marL="0" marR="0" rtl="0" algn="l">
                        <a:spcBef>
                          <a:spcPts val="0"/>
                        </a:spcBef>
                        <a:spcAft>
                          <a:spcPts val="0"/>
                        </a:spcAft>
                        <a:buNone/>
                      </a:pPr>
                      <a:r>
                        <a:rPr lang="en-US" sz="1800"/>
                        <a:t>Meaning</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rPr lang="en-US" sz="1800"/>
                        <a:t>All ( TCP, UDP, SCTP, ICMP</a:t>
                      </a:r>
                      <a:r>
                        <a:rPr lang="en-US" sz="1800"/>
                        <a:t> </a:t>
                      </a:r>
                      <a:r>
                        <a:rPr lang="en-US" sz="1800"/>
                        <a:t>)</a:t>
                      </a:r>
                      <a:endParaRPr/>
                    </a:p>
                  </a:txBody>
                  <a:tcPr marT="45725" marB="45725" marR="91450" marL="91450"/>
                </a:tc>
              </a:tr>
              <a:tr h="370850">
                <a:tc>
                  <a:txBody>
                    <a:bodyPr/>
                    <a:lstStyle/>
                    <a:p>
                      <a:pPr indent="0" lvl="0" marL="0" marR="0" rtl="0" algn="l">
                        <a:spcBef>
                          <a:spcPts val="0"/>
                        </a:spcBef>
                        <a:spcAft>
                          <a:spcPts val="0"/>
                        </a:spcAft>
                        <a:buNone/>
                      </a:pPr>
                      <a:r>
                        <a:rPr lang="en-US" sz="1800"/>
                        <a:t>-n</a:t>
                      </a:r>
                      <a:endParaRPr/>
                    </a:p>
                  </a:txBody>
                  <a:tcPr marT="45725" marB="45725" marR="91450" marL="91450"/>
                </a:tc>
                <a:tc>
                  <a:txBody>
                    <a:bodyPr/>
                    <a:lstStyle/>
                    <a:p>
                      <a:pPr indent="0" lvl="0" marL="0" marR="0" rtl="0" algn="l">
                        <a:spcBef>
                          <a:spcPts val="0"/>
                        </a:spcBef>
                        <a:spcAft>
                          <a:spcPts val="0"/>
                        </a:spcAft>
                        <a:buNone/>
                      </a:pPr>
                      <a:r>
                        <a:rPr lang="en-US" sz="1800"/>
                        <a:t>Numeric addresses</a:t>
                      </a:r>
                      <a:endParaRPr/>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rPr lang="en-US" sz="1800"/>
                        <a:t>Display</a:t>
                      </a:r>
                      <a:r>
                        <a:rPr lang="en-US" sz="1800"/>
                        <a:t> executables</a:t>
                      </a:r>
                      <a:endParaRPr sz="1800"/>
                    </a:p>
                  </a:txBody>
                  <a:tcPr marT="45725" marB="45725" marR="91450" marL="91450"/>
                </a:tc>
              </a:tr>
              <a:tr h="370850">
                <a:tc>
                  <a:txBody>
                    <a:bodyPr/>
                    <a:lstStyle/>
                    <a:p>
                      <a:pPr indent="0" lvl="0" marL="0" marR="0" rtl="0" algn="l">
                        <a:spcBef>
                          <a:spcPts val="0"/>
                        </a:spcBef>
                        <a:spcAft>
                          <a:spcPts val="0"/>
                        </a:spcAft>
                        <a:buNone/>
                      </a:pPr>
                      <a:r>
                        <a:rPr lang="en-US" sz="1800"/>
                        <a:t>-o</a:t>
                      </a:r>
                      <a:endParaRPr/>
                    </a:p>
                  </a:txBody>
                  <a:tcPr marT="45725" marB="45725" marR="91450" marL="91450"/>
                </a:tc>
                <a:tc>
                  <a:txBody>
                    <a:bodyPr/>
                    <a:lstStyle/>
                    <a:p>
                      <a:pPr indent="0" lvl="0" marL="0" marR="0" rtl="0" algn="l">
                        <a:spcBef>
                          <a:spcPts val="0"/>
                        </a:spcBef>
                        <a:spcAft>
                          <a:spcPts val="0"/>
                        </a:spcAft>
                        <a:buNone/>
                      </a:pPr>
                      <a:r>
                        <a:rPr lang="en-US" sz="1800"/>
                        <a:t>Process id</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Fully Qualified domain name</a:t>
                      </a:r>
                      <a:endParaRPr/>
                    </a:p>
                  </a:txBody>
                  <a:tcPr marT="45725" marB="45725" marR="91450" marL="91450"/>
                </a:tc>
              </a:tr>
              <a:tr h="370850">
                <a:tc>
                  <a:txBody>
                    <a:bodyPr/>
                    <a:lstStyle/>
                    <a:p>
                      <a:pPr indent="0" lvl="0" marL="0" marR="0" rtl="0" algn="l">
                        <a:spcBef>
                          <a:spcPts val="0"/>
                        </a:spcBef>
                        <a:spcAft>
                          <a:spcPts val="0"/>
                        </a:spcAft>
                        <a:buNone/>
                      </a:pPr>
                      <a:r>
                        <a:rPr lang="en-US" sz="1800"/>
                        <a:t>-p proto</a:t>
                      </a:r>
                      <a:endParaRPr/>
                    </a:p>
                  </a:txBody>
                  <a:tcPr marT="45725" marB="45725" marR="91450" marL="91450"/>
                </a:tc>
                <a:tc>
                  <a:txBody>
                    <a:bodyPr/>
                    <a:lstStyle/>
                    <a:p>
                      <a:pPr indent="0" lvl="0" marL="0" marR="0" rtl="0" algn="l">
                        <a:spcBef>
                          <a:spcPts val="0"/>
                        </a:spcBef>
                        <a:spcAft>
                          <a:spcPts val="0"/>
                        </a:spcAft>
                        <a:buNone/>
                      </a:pPr>
                      <a:r>
                        <a:rPr lang="en-US" sz="1800"/>
                        <a:t>Specific</a:t>
                      </a:r>
                      <a:r>
                        <a:rPr lang="en-US" sz="1800"/>
                        <a:t> protocols</a:t>
                      </a:r>
                      <a:endParaRPr sz="1800"/>
                    </a:p>
                  </a:txBody>
                  <a:tcPr marT="45725" marB="45725" marR="91450" marL="91450"/>
                </a:tc>
              </a:tr>
              <a:tr h="370850">
                <a:tc>
                  <a:txBody>
                    <a:bodyPr/>
                    <a:lstStyle/>
                    <a:p>
                      <a:pPr indent="0" lvl="0" marL="0" marR="0" rtl="0" algn="l">
                        <a:spcBef>
                          <a:spcPts val="0"/>
                        </a:spcBef>
                        <a:spcAft>
                          <a:spcPts val="0"/>
                        </a:spcAft>
                        <a:buNone/>
                      </a:pPr>
                      <a:r>
                        <a:rPr lang="en-US" sz="1800"/>
                        <a:t>-r</a:t>
                      </a:r>
                      <a:endParaRPr/>
                    </a:p>
                  </a:txBody>
                  <a:tcPr marT="45725" marB="45725" marR="91450" marL="91450"/>
                </a:tc>
                <a:tc>
                  <a:txBody>
                    <a:bodyPr/>
                    <a:lstStyle/>
                    <a:p>
                      <a:pPr indent="0" lvl="0" marL="0" marR="0" rtl="0" algn="l">
                        <a:spcBef>
                          <a:spcPts val="0"/>
                        </a:spcBef>
                        <a:spcAft>
                          <a:spcPts val="0"/>
                        </a:spcAft>
                        <a:buNone/>
                      </a:pPr>
                      <a:r>
                        <a:rPr lang="en-US" sz="1800"/>
                        <a:t>Routing table</a:t>
                      </a:r>
                      <a:endParaRPr/>
                    </a:p>
                  </a:txBody>
                  <a:tcPr marT="45725" marB="45725" marR="91450" marL="91450"/>
                </a:tc>
              </a:tr>
              <a:tr h="370850">
                <a:tc>
                  <a:txBody>
                    <a:bodyPr/>
                    <a:lstStyle/>
                    <a:p>
                      <a:pPr indent="0" lvl="0" marL="0" marR="0" rtl="0" algn="l">
                        <a:spcBef>
                          <a:spcPts val="0"/>
                        </a:spcBef>
                        <a:spcAft>
                          <a:spcPts val="0"/>
                        </a:spcAft>
                        <a:buNone/>
                      </a:pPr>
                      <a:r>
                        <a:rPr lang="en-US" sz="1800"/>
                        <a:t>-s</a:t>
                      </a:r>
                      <a:endParaRPr/>
                    </a:p>
                  </a:txBody>
                  <a:tcPr marT="45725" marB="45725" marR="91450" marL="91450"/>
                </a:tc>
                <a:tc>
                  <a:txBody>
                    <a:bodyPr/>
                    <a:lstStyle/>
                    <a:p>
                      <a:pPr indent="0" lvl="0" marL="0" marR="0" rtl="0" algn="l">
                        <a:spcBef>
                          <a:spcPts val="0"/>
                        </a:spcBef>
                        <a:spcAft>
                          <a:spcPts val="0"/>
                        </a:spcAft>
                        <a:buNone/>
                      </a:pPr>
                      <a:r>
                        <a:rPr lang="en-US" sz="1800"/>
                        <a:t>Protocol statistics</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Current connection</a:t>
                      </a:r>
                      <a:r>
                        <a:rPr lang="en-US" sz="1800"/>
                        <a:t> network status</a:t>
                      </a:r>
                      <a:endParaRPr sz="1800"/>
                    </a:p>
                  </a:txBody>
                  <a:tcPr marT="45725" marB="45725" marR="91450" marL="914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838200" y="365126"/>
            <a:ext cx="10515600" cy="1704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69" name="Google Shape;269;p28"/>
          <p:cNvSpPr txBox="1"/>
          <p:nvPr>
            <p:ph idx="1" type="body"/>
          </p:nvPr>
        </p:nvSpPr>
        <p:spPr>
          <a:xfrm>
            <a:off x="838200" y="653143"/>
            <a:ext cx="10515600" cy="552382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The netstat command, meaning </a:t>
            </a:r>
            <a:r>
              <a:rPr b="1" lang="en-US" sz="2000">
                <a:latin typeface="Times New Roman"/>
                <a:ea typeface="Times New Roman"/>
                <a:cs typeface="Times New Roman"/>
                <a:sym typeface="Times New Roman"/>
              </a:rPr>
              <a:t>network statistics</a:t>
            </a:r>
            <a:r>
              <a:rPr lang="en-US" sz="2000">
                <a:latin typeface="Times New Roman"/>
                <a:ea typeface="Times New Roman"/>
                <a:cs typeface="Times New Roman"/>
                <a:sym typeface="Times New Roman"/>
              </a:rPr>
              <a:t>, is a Command Prompt command used to display very detailed information about how your computer is communicating with other computers or network devices.</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netstat –a : Shows both listening and non-listening sockets.</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netstat –l : List only listening ports.</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netstat –lt :  List only listening TCP ports.</a:t>
            </a:r>
            <a:endParaRPr/>
          </a:p>
          <a:p>
            <a:pPr indent="-228600" lvl="0" marL="228600" rtl="0" algn="just">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netstat –c : Print the netstat information continuously every few seconds.</a:t>
            </a:r>
            <a:endParaRPr/>
          </a:p>
          <a:p>
            <a:pPr indent="-114300" lvl="0" marL="228600" rtl="0" algn="just">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29"/>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Unix Standard - POSIX</a:t>
            </a:r>
            <a:endParaRPr/>
          </a:p>
        </p:txBody>
      </p:sp>
      <p:pic>
        <p:nvPicPr>
          <p:cNvPr id="276" name="Google Shape;276;p29"/>
          <p:cNvPicPr preferRelativeResize="0"/>
          <p:nvPr/>
        </p:nvPicPr>
        <p:blipFill rotWithShape="1">
          <a:blip r:embed="rId3">
            <a:alphaModFix/>
          </a:blip>
          <a:srcRect b="0" l="0" r="0" t="0"/>
          <a:stretch/>
        </p:blipFill>
        <p:spPr>
          <a:xfrm>
            <a:off x="6782373" y="666207"/>
            <a:ext cx="4692956" cy="5338206"/>
          </a:xfrm>
          <a:prstGeom prst="rect">
            <a:avLst/>
          </a:prstGeom>
          <a:noFill/>
          <a:ln>
            <a:noFill/>
          </a:ln>
        </p:spPr>
      </p:pic>
      <p:pic>
        <p:nvPicPr>
          <p:cNvPr id="277" name="Google Shape;277;p29"/>
          <p:cNvPicPr preferRelativeResize="0"/>
          <p:nvPr/>
        </p:nvPicPr>
        <p:blipFill rotWithShape="1">
          <a:blip r:embed="rId4">
            <a:alphaModFix/>
          </a:blip>
          <a:srcRect b="0" l="0" r="0" t="0"/>
          <a:stretch/>
        </p:blipFill>
        <p:spPr>
          <a:xfrm>
            <a:off x="432410" y="1691308"/>
            <a:ext cx="5750805" cy="4313104"/>
          </a:xfrm>
          <a:prstGeom prst="rect">
            <a:avLst/>
          </a:prstGeom>
          <a:noFill/>
          <a:ln>
            <a:noFill/>
          </a:ln>
        </p:spPr>
      </p:pic>
      <p:sp>
        <p:nvSpPr>
          <p:cNvPr id="278" name="Google Shape;278;p29"/>
          <p:cNvSpPr txBox="1"/>
          <p:nvPr/>
        </p:nvSpPr>
        <p:spPr>
          <a:xfrm>
            <a:off x="702820" y="5618602"/>
            <a:ext cx="50920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Posix.1c : Threads and Extensions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6"/>
            <a:ext cx="10515600" cy="5884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Calibri"/>
              <a:buNone/>
            </a:pPr>
            <a:r>
              <a:rPr b="1" lang="en-US">
                <a:solidFill>
                  <a:srgbClr val="C00000"/>
                </a:solidFill>
              </a:rPr>
              <a:t>Introduction:</a:t>
            </a:r>
            <a:endParaRPr/>
          </a:p>
        </p:txBody>
      </p:sp>
      <p:sp>
        <p:nvSpPr>
          <p:cNvPr id="98" name="Google Shape;98;p3"/>
          <p:cNvSpPr txBox="1"/>
          <p:nvPr>
            <p:ph idx="1" type="body"/>
          </p:nvPr>
        </p:nvSpPr>
        <p:spPr>
          <a:xfrm>
            <a:off x="838200" y="836023"/>
            <a:ext cx="10515600" cy="5340940"/>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When writing programs that communicate across a computer network, one must first invent,</a:t>
            </a:r>
            <a:endParaRPr/>
          </a:p>
          <a:p>
            <a:pPr indent="-228600" lvl="0" marL="228600" rtl="0" algn="just">
              <a:lnSpc>
                <a:spcPct val="1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A </a:t>
            </a:r>
            <a:r>
              <a:rPr lang="en-US" sz="1800">
                <a:solidFill>
                  <a:srgbClr val="FF0000"/>
                </a:solidFill>
                <a:latin typeface="Times New Roman"/>
                <a:ea typeface="Times New Roman"/>
                <a:cs typeface="Times New Roman"/>
                <a:sym typeface="Times New Roman"/>
              </a:rPr>
              <a:t>protocol,</a:t>
            </a:r>
            <a:r>
              <a:rPr lang="en-US" sz="1800">
                <a:latin typeface="Times New Roman"/>
                <a:ea typeface="Times New Roman"/>
                <a:cs typeface="Times New Roman"/>
                <a:sym typeface="Times New Roman"/>
              </a:rPr>
              <a:t> an agreement on how those programs will communicate. </a:t>
            </a:r>
            <a:endParaRPr/>
          </a:p>
          <a:p>
            <a:pPr indent="-228600" lvl="0" marL="228600" rtl="0" algn="just">
              <a:lnSpc>
                <a:spcPct val="100000"/>
              </a:lnSpc>
              <a:spcBef>
                <a:spcPts val="1000"/>
              </a:spcBef>
              <a:spcAft>
                <a:spcPts val="0"/>
              </a:spcAft>
              <a:buClr>
                <a:srgbClr val="C00000"/>
              </a:buClr>
              <a:buSzPts val="1800"/>
              <a:buChar char="•"/>
            </a:pPr>
            <a:r>
              <a:rPr b="1" lang="en-US" sz="1800">
                <a:solidFill>
                  <a:srgbClr val="C00000"/>
                </a:solidFill>
                <a:latin typeface="Times New Roman"/>
                <a:ea typeface="Times New Roman"/>
                <a:cs typeface="Times New Roman"/>
                <a:sym typeface="Times New Roman"/>
              </a:rPr>
              <a:t>High-level decision </a:t>
            </a:r>
            <a:r>
              <a:rPr b="1" lang="en-US" sz="1800">
                <a:latin typeface="Times New Roman"/>
                <a:ea typeface="Times New Roman"/>
                <a:cs typeface="Times New Roman"/>
                <a:sym typeface="Times New Roman"/>
              </a:rPr>
              <a:t>must be made as to </a:t>
            </a:r>
            <a:r>
              <a:rPr b="1" lang="en-US" sz="1800">
                <a:solidFill>
                  <a:srgbClr val="FF0000"/>
                </a:solidFill>
                <a:latin typeface="Times New Roman"/>
                <a:ea typeface="Times New Roman"/>
                <a:cs typeface="Times New Roman"/>
                <a:sym typeface="Times New Roman"/>
              </a:rPr>
              <a:t>which program would initiate </a:t>
            </a:r>
            <a:r>
              <a:rPr b="1" lang="en-US" sz="1800">
                <a:latin typeface="Times New Roman"/>
                <a:ea typeface="Times New Roman"/>
                <a:cs typeface="Times New Roman"/>
                <a:sym typeface="Times New Roman"/>
              </a:rPr>
              <a:t>the </a:t>
            </a:r>
            <a:r>
              <a:rPr b="1" lang="en-US" sz="1800">
                <a:solidFill>
                  <a:srgbClr val="0070C0"/>
                </a:solidFill>
                <a:latin typeface="Times New Roman"/>
                <a:ea typeface="Times New Roman"/>
                <a:cs typeface="Times New Roman"/>
                <a:sym typeface="Times New Roman"/>
              </a:rPr>
              <a:t>communication first </a:t>
            </a:r>
            <a:r>
              <a:rPr b="1" lang="en-US" sz="1800">
                <a:latin typeface="Times New Roman"/>
                <a:ea typeface="Times New Roman"/>
                <a:cs typeface="Times New Roman"/>
                <a:sym typeface="Times New Roman"/>
              </a:rPr>
              <a:t>and </a:t>
            </a:r>
            <a:r>
              <a:rPr b="1" lang="en-US" sz="1800">
                <a:solidFill>
                  <a:srgbClr val="00B050"/>
                </a:solidFill>
                <a:latin typeface="Times New Roman"/>
                <a:ea typeface="Times New Roman"/>
                <a:cs typeface="Times New Roman"/>
                <a:sym typeface="Times New Roman"/>
              </a:rPr>
              <a:t>when responses </a:t>
            </a:r>
            <a:r>
              <a:rPr b="1" lang="en-US" sz="1800">
                <a:latin typeface="Times New Roman"/>
                <a:ea typeface="Times New Roman"/>
                <a:cs typeface="Times New Roman"/>
                <a:sym typeface="Times New Roman"/>
              </a:rPr>
              <a:t>are expected…</a:t>
            </a:r>
            <a:endParaRPr/>
          </a:p>
          <a:p>
            <a:pPr indent="-228600" lvl="0" marL="228600" rtl="0" algn="just">
              <a:lnSpc>
                <a:spcPct val="10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Example, </a:t>
            </a:r>
            <a:endParaRPr/>
          </a:p>
          <a:p>
            <a:pPr indent="-228600" lvl="0" marL="228600" rtl="0" algn="just">
              <a:lnSpc>
                <a:spcPct val="100000"/>
              </a:lnSpc>
              <a:spcBef>
                <a:spcPts val="1000"/>
              </a:spcBef>
              <a:spcAft>
                <a:spcPts val="0"/>
              </a:spcAft>
              <a:buClr>
                <a:srgbClr val="FF0000"/>
              </a:buClr>
              <a:buSzPts val="1800"/>
              <a:buChar char="•"/>
            </a:pPr>
            <a:r>
              <a:rPr b="1" lang="en-US" sz="1800">
                <a:solidFill>
                  <a:srgbClr val="FF0000"/>
                </a:solidFill>
                <a:latin typeface="Times New Roman"/>
                <a:ea typeface="Times New Roman"/>
                <a:cs typeface="Times New Roman"/>
                <a:sym typeface="Times New Roman"/>
              </a:rPr>
              <a:t>WebServer </a:t>
            </a:r>
            <a:r>
              <a:rPr b="1" lang="en-US" sz="1800">
                <a:latin typeface="Times New Roman"/>
                <a:ea typeface="Times New Roman"/>
                <a:cs typeface="Times New Roman"/>
                <a:sym typeface="Times New Roman"/>
              </a:rPr>
              <a:t>program </a:t>
            </a:r>
            <a:r>
              <a:rPr b="1" lang="en-US" sz="1800">
                <a:solidFill>
                  <a:srgbClr val="00B050"/>
                </a:solidFill>
                <a:latin typeface="Times New Roman"/>
                <a:ea typeface="Times New Roman"/>
                <a:cs typeface="Times New Roman"/>
                <a:sym typeface="Times New Roman"/>
              </a:rPr>
              <a:t>waits for clients </a:t>
            </a:r>
            <a:r>
              <a:rPr b="1" lang="en-US" sz="1800">
                <a:latin typeface="Times New Roman"/>
                <a:ea typeface="Times New Roman"/>
                <a:cs typeface="Times New Roman"/>
                <a:sym typeface="Times New Roman"/>
              </a:rPr>
              <a:t>to send request and only after the request is received it </a:t>
            </a:r>
            <a:r>
              <a:rPr b="1" lang="en-US" sz="1800">
                <a:solidFill>
                  <a:srgbClr val="7030A0"/>
                </a:solidFill>
                <a:latin typeface="Times New Roman"/>
                <a:ea typeface="Times New Roman"/>
                <a:cs typeface="Times New Roman"/>
                <a:sym typeface="Times New Roman"/>
              </a:rPr>
              <a:t>responds with a reply</a:t>
            </a:r>
            <a:r>
              <a:rPr b="1" lang="en-US" sz="1800">
                <a:latin typeface="Times New Roman"/>
                <a:ea typeface="Times New Roman"/>
                <a:cs typeface="Times New Roman"/>
                <a:sym typeface="Times New Roman"/>
              </a:rPr>
              <a:t>…</a:t>
            </a:r>
            <a:endParaRPr/>
          </a:p>
          <a:p>
            <a:pPr indent="-114300" lvl="0" marL="228600" rtl="0" algn="just">
              <a:lnSpc>
                <a:spcPct val="15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b="0" l="0" r="0" t="0"/>
          <a:stretch/>
        </p:blipFill>
        <p:spPr>
          <a:xfrm>
            <a:off x="3384943" y="3213463"/>
            <a:ext cx="4761530" cy="310723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30"/>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Unix Standard - POSIX</a:t>
            </a:r>
            <a:endParaRPr/>
          </a:p>
        </p:txBody>
      </p:sp>
      <p:pic>
        <p:nvPicPr>
          <p:cNvPr id="285" name="Google Shape;285;p30"/>
          <p:cNvPicPr preferRelativeResize="0"/>
          <p:nvPr/>
        </p:nvPicPr>
        <p:blipFill rotWithShape="1">
          <a:blip r:embed="rId3">
            <a:alphaModFix/>
          </a:blip>
          <a:srcRect b="0" l="0" r="0" t="0"/>
          <a:stretch/>
        </p:blipFill>
        <p:spPr>
          <a:xfrm>
            <a:off x="1162279" y="1138957"/>
            <a:ext cx="9871113" cy="54381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31"/>
          <p:cNvSpPr txBox="1"/>
          <p:nvPr/>
        </p:nvSpPr>
        <p:spPr>
          <a:xfrm>
            <a:off x="374072" y="554182"/>
            <a:ext cx="789709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Unix APIs</a:t>
            </a:r>
            <a:endParaRPr/>
          </a:p>
          <a:p>
            <a:pPr indent="0" lvl="0" marL="0" marR="0" rtl="0" algn="l">
              <a:spcBef>
                <a:spcPts val="0"/>
              </a:spcBef>
              <a:spcAft>
                <a:spcPts val="0"/>
              </a:spcAft>
              <a:buNone/>
            </a:pPr>
            <a:r>
              <a:t/>
            </a:r>
            <a:endParaRPr b="1" sz="3200">
              <a:solidFill>
                <a:srgbClr val="FF0000"/>
              </a:solidFill>
              <a:latin typeface="Calibri"/>
              <a:ea typeface="Calibri"/>
              <a:cs typeface="Calibri"/>
              <a:sym typeface="Calibri"/>
            </a:endParaRPr>
          </a:p>
          <a:p>
            <a:pPr indent="0" lvl="0" marL="0" marR="0" rtl="0" algn="l">
              <a:spcBef>
                <a:spcPts val="0"/>
              </a:spcBef>
              <a:spcAft>
                <a:spcPts val="0"/>
              </a:spcAft>
              <a:buNone/>
            </a:pPr>
            <a:r>
              <a:t/>
            </a:r>
            <a:endParaRPr b="1" sz="3200">
              <a:solidFill>
                <a:srgbClr val="FF0000"/>
              </a:solidFill>
              <a:latin typeface="Calibri"/>
              <a:ea typeface="Calibri"/>
              <a:cs typeface="Calibri"/>
              <a:sym typeface="Calibri"/>
            </a:endParaRPr>
          </a:p>
        </p:txBody>
      </p:sp>
      <p:pic>
        <p:nvPicPr>
          <p:cNvPr id="292" name="Google Shape;292;p31"/>
          <p:cNvPicPr preferRelativeResize="0"/>
          <p:nvPr/>
        </p:nvPicPr>
        <p:blipFill rotWithShape="1">
          <a:blip r:embed="rId3">
            <a:alphaModFix/>
          </a:blip>
          <a:srcRect b="0" l="0" r="0" t="0"/>
          <a:stretch/>
        </p:blipFill>
        <p:spPr>
          <a:xfrm>
            <a:off x="2680771" y="1207271"/>
            <a:ext cx="6859836" cy="51448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32"/>
          <p:cNvSpPr txBox="1"/>
          <p:nvPr/>
        </p:nvSpPr>
        <p:spPr>
          <a:xfrm>
            <a:off x="374072" y="554182"/>
            <a:ext cx="11082054" cy="25237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rgbClr val="FF0000"/>
                </a:solidFill>
                <a:latin typeface="Calibri"/>
                <a:ea typeface="Calibri"/>
                <a:cs typeface="Calibri"/>
                <a:sym typeface="Calibri"/>
              </a:rPr>
              <a:t>64 Bit Architectures : </a:t>
            </a:r>
            <a:r>
              <a:rPr lang="en-US" sz="1800">
                <a:solidFill>
                  <a:schemeClr val="dk1"/>
                </a:solidFill>
                <a:latin typeface="Times New Roman"/>
                <a:ea typeface="Times New Roman"/>
                <a:cs typeface="Times New Roman"/>
                <a:sym typeface="Times New Roman"/>
              </a:rPr>
              <a:t>The common programming model for existing 32-bit Unix systems is called the </a:t>
            </a:r>
            <a:r>
              <a:rPr b="1" lang="en-US" sz="1800">
                <a:solidFill>
                  <a:schemeClr val="dk1"/>
                </a:solidFill>
                <a:latin typeface="Times New Roman"/>
                <a:ea typeface="Times New Roman"/>
                <a:cs typeface="Times New Roman"/>
                <a:sym typeface="Times New Roman"/>
              </a:rPr>
              <a:t>ILP32</a:t>
            </a:r>
            <a:r>
              <a:rPr lang="en-US" sz="1800">
                <a:solidFill>
                  <a:schemeClr val="dk1"/>
                </a:solidFill>
                <a:latin typeface="Times New Roman"/>
                <a:ea typeface="Times New Roman"/>
                <a:cs typeface="Times New Roman"/>
                <a:sym typeface="Times New Roman"/>
              </a:rPr>
              <a:t> model, that denotes,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integers (I), long integers (L), and pointers (P) occupy 32 bits. </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model for 64-bit Unix systems is called the </a:t>
            </a:r>
            <a:r>
              <a:rPr b="1" lang="en-US" sz="1800">
                <a:solidFill>
                  <a:schemeClr val="dk1"/>
                </a:solidFill>
                <a:latin typeface="Times New Roman"/>
                <a:ea typeface="Times New Roman"/>
                <a:cs typeface="Times New Roman"/>
                <a:sym typeface="Times New Roman"/>
              </a:rPr>
              <a:t>LP64</a:t>
            </a:r>
            <a:r>
              <a:rPr lang="en-US" sz="1800">
                <a:solidFill>
                  <a:schemeClr val="dk1"/>
                </a:solidFill>
                <a:latin typeface="Times New Roman"/>
                <a:ea typeface="Times New Roman"/>
                <a:cs typeface="Times New Roman"/>
                <a:sym typeface="Times New Roman"/>
              </a:rPr>
              <a:t> model, that denotes,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long integers (L) and pointers (P) require 64 bits.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Figure below compares these two models.</a:t>
            </a:r>
            <a:endParaRPr b="1" sz="18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800">
              <a:solidFill>
                <a:srgbClr val="FF0000"/>
              </a:solidFill>
              <a:latin typeface="Times New Roman"/>
              <a:ea typeface="Times New Roman"/>
              <a:cs typeface="Times New Roman"/>
              <a:sym typeface="Times New Roman"/>
            </a:endParaRPr>
          </a:p>
        </p:txBody>
      </p:sp>
      <p:pic>
        <p:nvPicPr>
          <p:cNvPr id="299" name="Google Shape;299;p32"/>
          <p:cNvPicPr preferRelativeResize="0"/>
          <p:nvPr/>
        </p:nvPicPr>
        <p:blipFill rotWithShape="1">
          <a:blip r:embed="rId3">
            <a:alphaModFix/>
          </a:blip>
          <a:srcRect b="0" l="0" r="0" t="0"/>
          <a:stretch/>
        </p:blipFill>
        <p:spPr>
          <a:xfrm>
            <a:off x="1110343" y="3291839"/>
            <a:ext cx="10345783" cy="288689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33"/>
          <p:cNvSpPr txBox="1"/>
          <p:nvPr/>
        </p:nvSpPr>
        <p:spPr>
          <a:xfrm>
            <a:off x="374072" y="554182"/>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64 Bit Architectures</a:t>
            </a:r>
            <a:endParaRPr/>
          </a:p>
        </p:txBody>
      </p:sp>
      <p:pic>
        <p:nvPicPr>
          <p:cNvPr id="306" name="Google Shape;306;p33"/>
          <p:cNvPicPr preferRelativeResize="0"/>
          <p:nvPr/>
        </p:nvPicPr>
        <p:blipFill rotWithShape="1">
          <a:blip r:embed="rId3">
            <a:alphaModFix/>
          </a:blip>
          <a:srcRect b="0" l="0" r="0" t="0"/>
          <a:stretch/>
        </p:blipFill>
        <p:spPr>
          <a:xfrm>
            <a:off x="3624548" y="1279032"/>
            <a:ext cx="7162225" cy="5127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2" name="Google Shape;312;p34"/>
          <p:cNvPicPr preferRelativeResize="0"/>
          <p:nvPr/>
        </p:nvPicPr>
        <p:blipFill rotWithShape="1">
          <a:blip r:embed="rId3">
            <a:alphaModFix/>
          </a:blip>
          <a:srcRect b="0" l="0" r="0" t="0"/>
          <a:stretch/>
        </p:blipFill>
        <p:spPr>
          <a:xfrm>
            <a:off x="2075989" y="1539837"/>
            <a:ext cx="8660121" cy="4695710"/>
          </a:xfrm>
          <a:prstGeom prst="rect">
            <a:avLst/>
          </a:prstGeom>
          <a:noFill/>
          <a:ln>
            <a:noFill/>
          </a:ln>
        </p:spPr>
      </p:pic>
      <p:sp>
        <p:nvSpPr>
          <p:cNvPr id="313" name="Google Shape;313;p34"/>
          <p:cNvSpPr txBox="1"/>
          <p:nvPr/>
        </p:nvSpPr>
        <p:spPr>
          <a:xfrm>
            <a:off x="551427" y="380834"/>
            <a:ext cx="109391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Sockets : An end point for communication between processes across the network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35"/>
          <p:cNvSpPr txBox="1"/>
          <p:nvPr/>
        </p:nvSpPr>
        <p:spPr>
          <a:xfrm>
            <a:off x="551427" y="380834"/>
            <a:ext cx="1093916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Sockets : An end point for communication between processes across the network</a:t>
            </a:r>
            <a:endParaRPr/>
          </a:p>
        </p:txBody>
      </p:sp>
      <p:pic>
        <p:nvPicPr>
          <p:cNvPr id="320" name="Google Shape;320;p35"/>
          <p:cNvPicPr preferRelativeResize="0"/>
          <p:nvPr/>
        </p:nvPicPr>
        <p:blipFill rotWithShape="1">
          <a:blip r:embed="rId3">
            <a:alphaModFix/>
          </a:blip>
          <a:srcRect b="0" l="0" r="0" t="0"/>
          <a:stretch/>
        </p:blipFill>
        <p:spPr>
          <a:xfrm>
            <a:off x="1117085" y="1358536"/>
            <a:ext cx="9807847" cy="4006677"/>
          </a:xfrm>
          <a:prstGeom prst="rect">
            <a:avLst/>
          </a:prstGeom>
          <a:noFill/>
          <a:ln>
            <a:noFill/>
          </a:ln>
        </p:spPr>
      </p:pic>
      <p:pic>
        <p:nvPicPr>
          <p:cNvPr id="321" name="Google Shape;321;p35"/>
          <p:cNvPicPr preferRelativeResize="0"/>
          <p:nvPr/>
        </p:nvPicPr>
        <p:blipFill rotWithShape="1">
          <a:blip r:embed="rId4">
            <a:alphaModFix/>
          </a:blip>
          <a:srcRect b="0" l="0" r="0" t="0"/>
          <a:stretch/>
        </p:blipFill>
        <p:spPr>
          <a:xfrm>
            <a:off x="2886419" y="4964466"/>
            <a:ext cx="4091832" cy="148040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6"/>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7" name="Google Shape;327;p36"/>
          <p:cNvPicPr preferRelativeResize="0"/>
          <p:nvPr/>
        </p:nvPicPr>
        <p:blipFill rotWithShape="1">
          <a:blip r:embed="rId3">
            <a:alphaModFix/>
          </a:blip>
          <a:srcRect b="0" l="0" r="0" t="0"/>
          <a:stretch/>
        </p:blipFill>
        <p:spPr>
          <a:xfrm>
            <a:off x="3519556" y="713228"/>
            <a:ext cx="3390637" cy="5734507"/>
          </a:xfrm>
          <a:prstGeom prst="rect">
            <a:avLst/>
          </a:prstGeom>
          <a:noFill/>
          <a:ln>
            <a:noFill/>
          </a:ln>
        </p:spPr>
      </p:pic>
      <p:sp>
        <p:nvSpPr>
          <p:cNvPr id="328" name="Google Shape;328;p36"/>
          <p:cNvSpPr txBox="1"/>
          <p:nvPr/>
        </p:nvSpPr>
        <p:spPr>
          <a:xfrm>
            <a:off x="386175" y="513037"/>
            <a:ext cx="336286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Calibri"/>
                <a:ea typeface="Calibri"/>
                <a:cs typeface="Calibri"/>
                <a:sym typeface="Calibri"/>
              </a:rPr>
              <a:t>Example :</a:t>
            </a:r>
            <a:endParaRPr/>
          </a:p>
          <a:p>
            <a:pPr indent="0" lvl="0" marL="0" marR="0" rtl="0" algn="l">
              <a:spcBef>
                <a:spcPts val="0"/>
              </a:spcBef>
              <a:spcAft>
                <a:spcPts val="0"/>
              </a:spcAft>
              <a:buNone/>
            </a:pPr>
            <a:r>
              <a:t/>
            </a:r>
            <a:endParaRPr b="1" sz="3200">
              <a:solidFill>
                <a:srgbClr val="C00000"/>
              </a:solidFill>
              <a:latin typeface="Calibri"/>
              <a:ea typeface="Calibri"/>
              <a:cs typeface="Calibri"/>
              <a:sym typeface="Calibri"/>
            </a:endParaRPr>
          </a:p>
          <a:p>
            <a:pPr indent="0" lvl="0" marL="0" marR="0" rtl="0" algn="l">
              <a:spcBef>
                <a:spcPts val="0"/>
              </a:spcBef>
              <a:spcAft>
                <a:spcPts val="0"/>
              </a:spcAft>
              <a:buNone/>
            </a:pPr>
            <a:r>
              <a:rPr b="1" lang="en-US" sz="3200">
                <a:solidFill>
                  <a:srgbClr val="C00000"/>
                </a:solidFill>
                <a:latin typeface="Calibri"/>
                <a:ea typeface="Calibri"/>
                <a:cs typeface="Calibri"/>
                <a:sym typeface="Calibri"/>
              </a:rPr>
              <a:t>Day Time Client….</a:t>
            </a:r>
            <a:endParaRPr/>
          </a:p>
        </p:txBody>
      </p:sp>
      <p:sp>
        <p:nvSpPr>
          <p:cNvPr id="329" name="Google Shape;329;p36"/>
          <p:cNvSpPr txBox="1"/>
          <p:nvPr/>
        </p:nvSpPr>
        <p:spPr>
          <a:xfrm>
            <a:off x="5016138" y="312982"/>
            <a:ext cx="684902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030A0"/>
                </a:solidFill>
                <a:latin typeface="Arial Black"/>
                <a:ea typeface="Arial Black"/>
                <a:cs typeface="Arial Black"/>
                <a:sym typeface="Arial Black"/>
              </a:rPr>
              <a:t>Connection between Day Time Server and client at port no. 13</a:t>
            </a:r>
            <a:endParaRPr/>
          </a:p>
        </p:txBody>
      </p:sp>
      <p:pic>
        <p:nvPicPr>
          <p:cNvPr id="330" name="Google Shape;330;p36"/>
          <p:cNvPicPr preferRelativeResize="0"/>
          <p:nvPr/>
        </p:nvPicPr>
        <p:blipFill rotWithShape="1">
          <a:blip r:embed="rId4">
            <a:alphaModFix/>
          </a:blip>
          <a:srcRect b="0" l="0" r="0" t="0"/>
          <a:stretch/>
        </p:blipFill>
        <p:spPr>
          <a:xfrm>
            <a:off x="7187790" y="926922"/>
            <a:ext cx="4677376" cy="407473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37"/>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337" name="Google Shape;337;p37"/>
          <p:cNvSpPr/>
          <p:nvPr/>
        </p:nvSpPr>
        <p:spPr>
          <a:xfrm>
            <a:off x="325730" y="308643"/>
            <a:ext cx="11216941"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&lt;unp.h&gt;  // includes system headers &amp; constants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main(int argc, char **argv)</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int sockfd, n =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char recvline[MAXLINE + 1];</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struct sockaddr_in servaddr;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if(argc != 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err_quit("usage: a.out &lt;Ipaddress&gt;");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((sockfd = socket(AF_INET, SOCK_STREAM, 0)) &lt;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err_sys( "Socket Error");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bzero(&amp;servaddr, sizeof(servaddr));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servaddr.sin_family = </a:t>
            </a:r>
            <a:r>
              <a:rPr b="1" lang="en-US" sz="1800">
                <a:solidFill>
                  <a:srgbClr val="FF0000"/>
                </a:solidFill>
                <a:latin typeface="Calibri"/>
                <a:ea typeface="Calibri"/>
                <a:cs typeface="Calibri"/>
                <a:sym typeface="Calibri"/>
              </a:rPr>
              <a:t>AF_INET</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servaddr.sin_port = htons(13); //Daytime server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a:t>
            </a:r>
            <a:r>
              <a:rPr lang="en-US" sz="1800">
                <a:solidFill>
                  <a:srgbClr val="262626"/>
                </a:solidFill>
                <a:latin typeface="Calibri"/>
                <a:ea typeface="Calibri"/>
                <a:cs typeface="Calibri"/>
                <a:sym typeface="Calibri"/>
              </a:rPr>
              <a:t>inet_pton(AF_INET</a:t>
            </a:r>
            <a:r>
              <a:rPr b="1" lang="en-US" sz="1800">
                <a:solidFill>
                  <a:srgbClr val="FF0000"/>
                </a:solidFill>
                <a:latin typeface="Calibri"/>
                <a:ea typeface="Calibri"/>
                <a:cs typeface="Calibri"/>
                <a:sym typeface="Calibri"/>
              </a:rPr>
              <a:t>,argv[1]</a:t>
            </a:r>
            <a:r>
              <a:rPr lang="en-US" sz="1800">
                <a:solidFill>
                  <a:schemeClr val="dk1"/>
                </a:solidFill>
                <a:latin typeface="Calibri"/>
                <a:ea typeface="Calibri"/>
                <a:cs typeface="Calibri"/>
                <a:sym typeface="Calibri"/>
              </a:rPr>
              <a:t>,&amp;servAddress.sin_addr &lt;= 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err_quit(" inet_pton error for %s", argv[1]);</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 (connect(sockfd, (SA *) &amp;servaddr, sizeof(servaddr)) &lt;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err_sys( "Connect Error");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338" name="Google Shape;338;p37"/>
          <p:cNvSpPr txBox="1"/>
          <p:nvPr/>
        </p:nvSpPr>
        <p:spPr>
          <a:xfrm>
            <a:off x="3766766" y="526473"/>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Source Code of Day Time Client</a:t>
            </a:r>
            <a:endParaRPr/>
          </a:p>
        </p:txBody>
      </p:sp>
      <p:pic>
        <p:nvPicPr>
          <p:cNvPr id="339" name="Google Shape;339;p37"/>
          <p:cNvPicPr preferRelativeResize="0"/>
          <p:nvPr/>
        </p:nvPicPr>
        <p:blipFill rotWithShape="1">
          <a:blip r:embed="rId3">
            <a:alphaModFix/>
          </a:blip>
          <a:srcRect b="0" l="0" r="0" t="0"/>
          <a:stretch/>
        </p:blipFill>
        <p:spPr>
          <a:xfrm>
            <a:off x="8574626" y="1029586"/>
            <a:ext cx="2772747" cy="2380134"/>
          </a:xfrm>
          <a:prstGeom prst="rect">
            <a:avLst/>
          </a:prstGeom>
          <a:noFill/>
          <a:ln>
            <a:noFill/>
          </a:ln>
        </p:spPr>
      </p:pic>
      <p:graphicFrame>
        <p:nvGraphicFramePr>
          <p:cNvPr id="340" name="Google Shape;340;p37"/>
          <p:cNvGraphicFramePr/>
          <p:nvPr/>
        </p:nvGraphicFramePr>
        <p:xfrm>
          <a:off x="7546554" y="3409720"/>
          <a:ext cx="3000000" cy="3000000"/>
        </p:xfrm>
        <a:graphic>
          <a:graphicData uri="http://schemas.openxmlformats.org/drawingml/2006/table">
            <a:tbl>
              <a:tblPr>
                <a:noFill/>
                <a:tableStyleId>{224D0A38-1C8A-4DE8-8203-AF5D4A2E7049}</a:tableStyleId>
              </a:tblPr>
              <a:tblGrid>
                <a:gridCol w="1342375"/>
                <a:gridCol w="3185550"/>
              </a:tblGrid>
              <a:tr h="916450">
                <a:tc>
                  <a:txBody>
                    <a:bodyPr/>
                    <a:lstStyle/>
                    <a:p>
                      <a:pPr indent="0" lvl="0" marL="0" marR="0" rtl="0" algn="l">
                        <a:spcBef>
                          <a:spcPts val="0"/>
                        </a:spcBef>
                        <a:spcAft>
                          <a:spcPts val="0"/>
                        </a:spcAft>
                        <a:buNone/>
                      </a:pPr>
                      <a:r>
                        <a:rPr lang="en-US" sz="1400"/>
                        <a:t>AF_APPLETALK</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Apple Computer Inc. Appletalk network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6325">
                <a:tc>
                  <a:txBody>
                    <a:bodyPr/>
                    <a:lstStyle/>
                    <a:p>
                      <a:pPr indent="0" lvl="0" marL="0" marR="0" rtl="0" algn="l">
                        <a:spcBef>
                          <a:spcPts val="0"/>
                        </a:spcBef>
                        <a:spcAft>
                          <a:spcPts val="0"/>
                        </a:spcAft>
                        <a:buNone/>
                      </a:pPr>
                      <a:r>
                        <a:rPr lang="en-US" sz="1400"/>
                        <a:t>AF_INET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Internet domain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6325">
                <a:tc>
                  <a:txBody>
                    <a:bodyPr/>
                    <a:lstStyle/>
                    <a:p>
                      <a:pPr indent="0" lvl="0" marL="0" marR="0" rtl="0" algn="l">
                        <a:spcBef>
                          <a:spcPts val="0"/>
                        </a:spcBef>
                        <a:spcAft>
                          <a:spcPts val="0"/>
                        </a:spcAft>
                        <a:buNone/>
                      </a:pPr>
                      <a:r>
                        <a:rPr lang="en-US" sz="1400"/>
                        <a:t>AF_PUP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Xerox Corporation PUP internet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6325">
                <a:tc>
                  <a:txBody>
                    <a:bodyPr/>
                    <a:lstStyle/>
                    <a:p>
                      <a:pPr indent="0" lvl="0" marL="0" marR="0" rtl="0" algn="l">
                        <a:spcBef>
                          <a:spcPts val="0"/>
                        </a:spcBef>
                        <a:spcAft>
                          <a:spcPts val="0"/>
                        </a:spcAft>
                        <a:buNone/>
                      </a:pPr>
                      <a:r>
                        <a:rPr lang="en-US" sz="1400"/>
                        <a:t>AF_UNIX </a:t>
                      </a:r>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400"/>
                        <a:t>Unix file system </a:t>
                      </a:r>
                      <a:endParaRPr/>
                    </a:p>
                  </a:txBody>
                  <a:tcPr marT="45725" marB="45725" marR="91450" marL="91450">
                    <a:lnL cap="flat" cmpd="sng" w="9525">
                      <a:solidFill>
                        <a:srgbClr val="000000">
                          <a:alpha val="0"/>
                        </a:srgbClr>
                      </a:solidFill>
                      <a:prstDash val="solid"/>
                      <a:round/>
                      <a:headEnd len="sm" w="sm" type="none"/>
                      <a:tailEnd len="sm" w="sm" type="none"/>
                    </a:lnL>
                    <a:lnT cap="flat" cmpd="sng" w="9525">
                      <a:solidFill>
                        <a:srgbClr val="000000">
                          <a:alpha val="0"/>
                        </a:srgbClr>
                      </a:solidFill>
                      <a:prstDash val="solid"/>
                      <a:round/>
                      <a:headEnd len="sm" w="sm" type="none"/>
                      <a:tailEnd len="sm" w="sm" type="none"/>
                    </a:lnT>
                  </a:tcPr>
                </a:tc>
              </a:tr>
            </a:tbl>
          </a:graphicData>
        </a:graphic>
      </p:graphicFrame>
      <p:pic>
        <p:nvPicPr>
          <p:cNvPr id="341" name="Google Shape;341;p37"/>
          <p:cNvPicPr preferRelativeResize="0"/>
          <p:nvPr/>
        </p:nvPicPr>
        <p:blipFill rotWithShape="1">
          <a:blip r:embed="rId4">
            <a:alphaModFix/>
          </a:blip>
          <a:srcRect b="0" l="0" r="0" t="0"/>
          <a:stretch/>
        </p:blipFill>
        <p:spPr>
          <a:xfrm>
            <a:off x="6283234" y="1471183"/>
            <a:ext cx="2291392" cy="1701589"/>
          </a:xfrm>
          <a:prstGeom prst="rect">
            <a:avLst/>
          </a:prstGeom>
          <a:noFill/>
          <a:ln>
            <a:noFill/>
          </a:ln>
        </p:spPr>
      </p:pic>
      <p:sp>
        <p:nvSpPr>
          <p:cNvPr id="342" name="Google Shape;342;p37"/>
          <p:cNvSpPr txBox="1"/>
          <p:nvPr/>
        </p:nvSpPr>
        <p:spPr>
          <a:xfrm>
            <a:off x="7913117" y="6055151"/>
            <a:ext cx="41613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127.0.0.1  -- &gt; b'\x7f\x00\x00\x01'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8"/>
          <p:cNvSpPr txBox="1"/>
          <p:nvPr/>
        </p:nvSpPr>
        <p:spPr>
          <a:xfrm>
            <a:off x="1191491" y="692727"/>
            <a:ext cx="7467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while ((n = read(sockfd, recvline, MAXLINE)) &gt; 0)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recvline[n] = 0;         //null terminate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if(fputs(recvline,stdout) == EOF)</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err_sys("fputs error");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if((n&lt;0)</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err_sys("read error");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exit(0);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9" name="Google Shape;349;p38"/>
          <p:cNvPicPr preferRelativeResize="0"/>
          <p:nvPr/>
        </p:nvPicPr>
        <p:blipFill rotWithShape="1">
          <a:blip r:embed="rId3">
            <a:alphaModFix/>
          </a:blip>
          <a:srcRect b="0" l="0" r="0" t="0"/>
          <a:stretch/>
        </p:blipFill>
        <p:spPr>
          <a:xfrm>
            <a:off x="5734593" y="1362023"/>
            <a:ext cx="5891349" cy="5281148"/>
          </a:xfrm>
          <a:prstGeom prst="rect">
            <a:avLst/>
          </a:prstGeom>
          <a:noFill/>
          <a:ln>
            <a:noFill/>
          </a:ln>
        </p:spPr>
      </p:pic>
      <p:sp>
        <p:nvSpPr>
          <p:cNvPr id="350" name="Google Shape;350;p38"/>
          <p:cNvSpPr/>
          <p:nvPr/>
        </p:nvSpPr>
        <p:spPr>
          <a:xfrm>
            <a:off x="666206" y="4847710"/>
            <a:ext cx="577378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Input  206.168.112.96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Output   Mon May 26 20:58:40 2003</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39"/>
          <p:cNvSpPr/>
          <p:nvPr/>
        </p:nvSpPr>
        <p:spPr>
          <a:xfrm>
            <a:off x="817349" y="1058697"/>
            <a:ext cx="1139144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#include "unp.h“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#include &lt;time.h&gt;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main(int argc, char **argv)</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int listenfd, connfd;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struct sockaddr_in servaddr;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char buff[MAXLINE];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time_t ticks;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listenfd = Socket(AF_INET, SOCK_STREAM, 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bzeros(&amp;servaddr, sizeof(servaddr));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Serveraddr.sin_family=AF_INET;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Serveraddr.sin_addr.s_addr=hton1(INADDR_ANY);   //IP address of client on any interface.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Serveraddr.sin_port=htons(13);</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Bind(listenfd, (SA *) &amp;servaddr, sizeof(servaddr));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Listen(listenfd, LISTENQ); // convert socket to listening socket.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LISTENQ- A queue of No of client connections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3 steps to prepare listenfd are, socket, bind &amp; listen.</a:t>
            </a:r>
            <a:endParaRPr/>
          </a:p>
        </p:txBody>
      </p:sp>
      <p:sp>
        <p:nvSpPr>
          <p:cNvPr id="357" name="Google Shape;357;p39"/>
          <p:cNvSpPr txBox="1"/>
          <p:nvPr/>
        </p:nvSpPr>
        <p:spPr>
          <a:xfrm>
            <a:off x="462708" y="187287"/>
            <a:ext cx="702876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DayTime Server…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4"/>
          <p:cNvSpPr txBox="1"/>
          <p:nvPr/>
        </p:nvSpPr>
        <p:spPr>
          <a:xfrm>
            <a:off x="535578" y="300447"/>
            <a:ext cx="10963696"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Single Server – Serving multiple Clients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Clients normally communicate with one server at a time, although using a Web browser , communication might happen with many different Web servers over, in specific time period. </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client and the server application may be thought of as communicating via a network protocol, but actually, multiple layers of network protocols are typically involved. </a:t>
            </a:r>
            <a:endParaRPr b="1" sz="1800">
              <a:solidFill>
                <a:schemeClr val="dk1"/>
              </a:solidFill>
              <a:latin typeface="Times New Roman"/>
              <a:ea typeface="Times New Roman"/>
              <a:cs typeface="Times New Roman"/>
              <a:sym typeface="Times New Roman"/>
            </a:endParaRPr>
          </a:p>
        </p:txBody>
      </p:sp>
      <p:pic>
        <p:nvPicPr>
          <p:cNvPr id="106" name="Google Shape;106;p4"/>
          <p:cNvPicPr preferRelativeResize="0"/>
          <p:nvPr/>
        </p:nvPicPr>
        <p:blipFill rotWithShape="1">
          <a:blip r:embed="rId3">
            <a:alphaModFix/>
          </a:blip>
          <a:srcRect b="0" l="0" r="0" t="0"/>
          <a:stretch/>
        </p:blipFill>
        <p:spPr>
          <a:xfrm>
            <a:off x="2338250" y="2351314"/>
            <a:ext cx="8164287" cy="380129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40"/>
          <p:cNvSpPr/>
          <p:nvPr/>
        </p:nvSpPr>
        <p:spPr>
          <a:xfrm>
            <a:off x="1013553" y="99152"/>
            <a:ext cx="1139144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for (;;)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connfd = Accept(listenfd, (struct SA *) NULL, NULL);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//connected descriptor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ticks = time(NULL);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snprintf(buff, sizeof(buff), "%.24s\r\n", ctime(&amp;ticks));   // carriage return &amp; line feed are appended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write(connfd, buff, strlen(buff));</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close(connfd);</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364" name="Google Shape;364;p40"/>
          <p:cNvSpPr txBox="1"/>
          <p:nvPr/>
        </p:nvSpPr>
        <p:spPr>
          <a:xfrm>
            <a:off x="6296297" y="1685109"/>
            <a:ext cx="4819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Listen on the Port for connections</a:t>
            </a:r>
            <a:endParaRPr/>
          </a:p>
        </p:txBody>
      </p:sp>
      <p:sp>
        <p:nvSpPr>
          <p:cNvPr id="365" name="Google Shape;365;p40"/>
          <p:cNvSpPr txBox="1"/>
          <p:nvPr/>
        </p:nvSpPr>
        <p:spPr>
          <a:xfrm>
            <a:off x="6296298" y="2054441"/>
            <a:ext cx="52989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Accept connection request from Client</a:t>
            </a:r>
            <a:endParaRPr/>
          </a:p>
        </p:txBody>
      </p:sp>
      <p:sp>
        <p:nvSpPr>
          <p:cNvPr id="366" name="Google Shape;366;p40"/>
          <p:cNvSpPr txBox="1"/>
          <p:nvPr/>
        </p:nvSpPr>
        <p:spPr>
          <a:xfrm>
            <a:off x="6453051" y="3304903"/>
            <a:ext cx="47492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Write to socket…   { Serve the Client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1"/>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41"/>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373" name="Google Shape;373;p41"/>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374" name="Google Shape;374;p41"/>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Source Code of Day Time Client – IPV6</a:t>
            </a:r>
            <a:endParaRPr/>
          </a:p>
        </p:txBody>
      </p:sp>
      <p:graphicFrame>
        <p:nvGraphicFramePr>
          <p:cNvPr id="375" name="Google Shape;375;p41"/>
          <p:cNvGraphicFramePr/>
          <p:nvPr/>
        </p:nvGraphicFramePr>
        <p:xfrm>
          <a:off x="470219" y="184662"/>
          <a:ext cx="3000000" cy="3000000"/>
        </p:xfrm>
        <a:graphic>
          <a:graphicData uri="http://schemas.openxmlformats.org/drawingml/2006/table">
            <a:tbl>
              <a:tblPr>
                <a:noFill/>
                <a:tableStyleId>{224D0A38-1C8A-4DE8-8203-AF5D4A2E7049}</a:tableStyleId>
              </a:tblPr>
              <a:tblGrid>
                <a:gridCol w="10874150"/>
              </a:tblGrid>
              <a:tr h="319700">
                <a:tc>
                  <a:txBody>
                    <a:bodyPr/>
                    <a:lstStyle/>
                    <a:p>
                      <a:pPr indent="0" lvl="0" marL="0" marR="0" rtl="0" algn="l">
                        <a:spcBef>
                          <a:spcPts val="0"/>
                        </a:spcBef>
                        <a:spcAft>
                          <a:spcPts val="0"/>
                        </a:spcAft>
                        <a:buNone/>
                      </a:pPr>
                      <a:r>
                        <a:rPr lang="en-US" sz="1600"/>
                        <a:t>int main()</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int s;</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struct sockaddr_in6 addr;</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t/>
                      </a:r>
                      <a:endParaRPr sz="1600"/>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s = socket(</a:t>
                      </a:r>
                      <a:r>
                        <a:rPr lang="en-US" sz="1600">
                          <a:solidFill>
                            <a:srgbClr val="FF0000"/>
                          </a:solidFill>
                        </a:rPr>
                        <a:t>AF_INET6</a:t>
                      </a:r>
                      <a:r>
                        <a:rPr lang="en-US" sz="1600"/>
                        <a:t>, SOCK_STREAM, 0);</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addr.</a:t>
                      </a:r>
                      <a:r>
                        <a:rPr lang="en-US" sz="1600">
                          <a:solidFill>
                            <a:srgbClr val="FF0000"/>
                          </a:solidFill>
                        </a:rPr>
                        <a:t>sin6</a:t>
                      </a:r>
                      <a:r>
                        <a:rPr lang="en-US" sz="1600"/>
                        <a:t>_family = </a:t>
                      </a:r>
                      <a:r>
                        <a:rPr lang="en-US" sz="1600">
                          <a:solidFill>
                            <a:srgbClr val="FF0000"/>
                          </a:solidFill>
                        </a:rPr>
                        <a:t>AF_INET6;</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addr.</a:t>
                      </a:r>
                      <a:r>
                        <a:rPr lang="en-US" sz="1600">
                          <a:solidFill>
                            <a:srgbClr val="FF0000"/>
                          </a:solidFill>
                        </a:rPr>
                        <a:t>sin6</a:t>
                      </a:r>
                      <a:r>
                        <a:rPr lang="en-US" sz="1600"/>
                        <a:t>_port = htons(5000);</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inet_pton(</a:t>
                      </a:r>
                      <a:r>
                        <a:rPr lang="en-US" sz="1600">
                          <a:solidFill>
                            <a:srgbClr val="FF0000"/>
                          </a:solidFill>
                        </a:rPr>
                        <a:t>AF_INET6</a:t>
                      </a:r>
                      <a:r>
                        <a:rPr lang="en-US" sz="1600"/>
                        <a:t>, "::1", &amp;addr.</a:t>
                      </a:r>
                      <a:r>
                        <a:rPr lang="en-US" sz="1600">
                          <a:solidFill>
                            <a:srgbClr val="FF0000"/>
                          </a:solidFill>
                        </a:rPr>
                        <a:t>sin6</a:t>
                      </a:r>
                      <a:r>
                        <a:rPr lang="en-US" sz="1600"/>
                        <a:t>_addr);</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75900">
                <a:tc>
                  <a:txBody>
                    <a:bodyPr/>
                    <a:lstStyle/>
                    <a:p>
                      <a:pPr indent="0" lvl="0" marL="0" marR="0" rtl="0" algn="l">
                        <a:spcBef>
                          <a:spcPts val="0"/>
                        </a:spcBef>
                        <a:spcAft>
                          <a:spcPts val="0"/>
                        </a:spcAft>
                        <a:buNone/>
                      </a:pPr>
                      <a:r>
                        <a:rPr lang="en-US" sz="1600"/>
                        <a:t>connect(s, (struct sockaddr *)&amp;addr, sizeof(addr));</a:t>
                      </a:r>
                      <a:endParaRPr/>
                    </a:p>
                    <a:p>
                      <a:pPr indent="0" lvl="0" marL="0" marR="0" rtl="0" algn="l">
                        <a:spcBef>
                          <a:spcPts val="0"/>
                        </a:spcBef>
                        <a:spcAft>
                          <a:spcPts val="0"/>
                        </a:spcAft>
                        <a:buNone/>
                      </a:pPr>
                      <a:r>
                        <a:t/>
                      </a:r>
                      <a:endParaRPr sz="1600"/>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62675">
                <a:tc>
                  <a:txBody>
                    <a:bodyPr/>
                    <a:lstStyle/>
                    <a:p>
                      <a:pPr indent="0" lvl="0" marL="0" marR="0" rtl="0" algn="l">
                        <a:spcBef>
                          <a:spcPts val="0"/>
                        </a:spcBef>
                        <a:spcAft>
                          <a:spcPts val="0"/>
                        </a:spcAft>
                        <a:buNone/>
                      </a:pPr>
                      <a:r>
                        <a:rPr lang="en-US" sz="1600"/>
                        <a:t>while ((n = read(sockfd, recvline, 1000)) &gt; 0) {</a:t>
                      </a:r>
                      <a:endParaRPr/>
                    </a:p>
                    <a:p>
                      <a:pPr indent="0" lvl="0" marL="0" marR="0" rtl="0" algn="l">
                        <a:spcBef>
                          <a:spcPts val="0"/>
                        </a:spcBef>
                        <a:spcAft>
                          <a:spcPts val="0"/>
                        </a:spcAft>
                        <a:buNone/>
                      </a:pPr>
                      <a:r>
                        <a:rPr lang="en-US" sz="1600"/>
                        <a:t>	    recvline[n] = 0;</a:t>
                      </a:r>
                      <a:endParaRPr/>
                    </a:p>
                    <a:p>
                      <a:pPr indent="0" lvl="0" marL="0" marR="0" rtl="0" algn="l">
                        <a:spcBef>
                          <a:spcPts val="0"/>
                        </a:spcBef>
                        <a:spcAft>
                          <a:spcPts val="0"/>
                        </a:spcAft>
                        <a:buNone/>
                      </a:pPr>
                      <a:r>
                        <a:rPr lang="en-US" sz="1600"/>
                        <a:t>	    fputs(recvline, stdout);</a:t>
                      </a:r>
                      <a:endParaRPr/>
                    </a:p>
                    <a:p>
                      <a:pPr indent="0" lvl="0" marL="0" marR="0" rtl="0" algn="l">
                        <a:spcBef>
                          <a:spcPts val="0"/>
                        </a:spcBef>
                        <a:spcAft>
                          <a:spcPts val="0"/>
                        </a:spcAft>
                        <a:buNone/>
                      </a:pPr>
                      <a:r>
                        <a:rPr lang="en-US" sz="1600"/>
                        <a:t>	}</a:t>
                      </a:r>
                      <a:endParaRPr/>
                    </a:p>
                    <a:p>
                      <a:pPr indent="0" lvl="0" marL="0" marR="0" rtl="0" algn="l">
                        <a:spcBef>
                          <a:spcPts val="0"/>
                        </a:spcBef>
                        <a:spcAft>
                          <a:spcPts val="0"/>
                        </a:spcAft>
                        <a:buNone/>
                      </a:pPr>
                      <a:r>
                        <a:rPr lang="en-US" sz="1600"/>
                        <a:t>   </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t/>
                      </a:r>
                      <a:endParaRPr sz="1600"/>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close(sockfd);</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return 0;</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9700">
                <a:tc>
                  <a:txBody>
                    <a:bodyPr/>
                    <a:lstStyle/>
                    <a:p>
                      <a:pPr indent="0" lvl="0" marL="0" marR="0" rtl="0" algn="l">
                        <a:spcBef>
                          <a:spcPts val="0"/>
                        </a:spcBef>
                        <a:spcAft>
                          <a:spcPts val="0"/>
                        </a:spcAft>
                        <a:buNone/>
                      </a:pPr>
                      <a:r>
                        <a:rPr lang="en-US" sz="1600"/>
                        <a:t>}</a:t>
                      </a:r>
                      <a:endParaRPr/>
                    </a:p>
                  </a:txBody>
                  <a:tcPr marT="30225" marB="30225" marR="60425" marL="60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2"/>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42"/>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382" name="Google Shape;382;p42"/>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383" name="Google Shape;383;p42"/>
          <p:cNvSpPr txBox="1"/>
          <p:nvPr/>
        </p:nvSpPr>
        <p:spPr>
          <a:xfrm>
            <a:off x="2492148" y="303188"/>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Error Handling and Wrapper functions</a:t>
            </a:r>
            <a:endParaRPr/>
          </a:p>
        </p:txBody>
      </p:sp>
      <p:sp>
        <p:nvSpPr>
          <p:cNvPr id="384" name="Google Shape;384;p42"/>
          <p:cNvSpPr/>
          <p:nvPr/>
        </p:nvSpPr>
        <p:spPr>
          <a:xfrm flipH="1">
            <a:off x="484910" y="1144412"/>
            <a:ext cx="10889672" cy="2677656"/>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In any real-world program, it is essential to check every function call for an error return. we check for errors from </a:t>
            </a:r>
            <a:r>
              <a:rPr b="0" i="0" lang="en-US" sz="2400" u="none" cap="none" strike="noStrike">
                <a:solidFill>
                  <a:schemeClr val="dk1"/>
                </a:solidFill>
                <a:latin typeface="Arimo"/>
                <a:ea typeface="Arimo"/>
                <a:cs typeface="Arimo"/>
                <a:sym typeface="Arimo"/>
              </a:rPr>
              <a:t>socket</a:t>
            </a: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inet_pton</a:t>
            </a: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connect</a:t>
            </a:r>
            <a:r>
              <a:rPr b="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Arimo"/>
                <a:ea typeface="Arimo"/>
                <a:cs typeface="Arimo"/>
                <a:sym typeface="Arimo"/>
              </a:rPr>
              <a:t>read</a:t>
            </a:r>
            <a:r>
              <a:rPr b="0" i="0" lang="en-US" sz="2400" u="none" cap="none" strike="noStrike">
                <a:solidFill>
                  <a:schemeClr val="dk1"/>
                </a:solidFill>
                <a:latin typeface="Calibri"/>
                <a:ea typeface="Calibri"/>
                <a:cs typeface="Calibri"/>
                <a:sym typeface="Calibri"/>
              </a:rPr>
              <a:t>, and </a:t>
            </a:r>
            <a:r>
              <a:rPr b="0" i="0" lang="en-US" sz="2400" u="none" cap="none" strike="noStrike">
                <a:solidFill>
                  <a:schemeClr val="dk1"/>
                </a:solidFill>
                <a:latin typeface="Arimo"/>
                <a:ea typeface="Arimo"/>
                <a:cs typeface="Arimo"/>
                <a:sym typeface="Arimo"/>
              </a:rPr>
              <a:t>fputs</a:t>
            </a:r>
            <a:r>
              <a:rPr b="0" i="0" lang="en-US" sz="2400" u="none" cap="none" strike="noStrike">
                <a:solidFill>
                  <a:schemeClr val="dk1"/>
                </a:solidFill>
                <a:latin typeface="Calibri"/>
                <a:ea typeface="Calibri"/>
                <a:cs typeface="Calibri"/>
                <a:sym typeface="Calibri"/>
              </a:rPr>
              <a:t>, and when one occurs, we call our own functions, </a:t>
            </a:r>
            <a:r>
              <a:rPr b="0" i="0" lang="en-US" sz="2400" u="none" cap="none" strike="noStrike">
                <a:solidFill>
                  <a:schemeClr val="dk1"/>
                </a:solidFill>
                <a:latin typeface="Arimo"/>
                <a:ea typeface="Arimo"/>
                <a:cs typeface="Arimo"/>
                <a:sym typeface="Arimo"/>
              </a:rPr>
              <a:t>err_quit</a:t>
            </a:r>
            <a:r>
              <a:rPr b="0" i="0" lang="en-US" sz="2400" u="none" cap="none" strike="noStrike">
                <a:solidFill>
                  <a:schemeClr val="dk1"/>
                </a:solidFill>
                <a:latin typeface="Calibri"/>
                <a:ea typeface="Calibri"/>
                <a:cs typeface="Calibri"/>
                <a:sym typeface="Calibri"/>
              </a:rPr>
              <a:t> and </a:t>
            </a:r>
            <a:r>
              <a:rPr b="0" i="0" lang="en-US" sz="2400" u="none" cap="none" strike="noStrike">
                <a:solidFill>
                  <a:schemeClr val="dk1"/>
                </a:solidFill>
                <a:latin typeface="Arimo"/>
                <a:ea typeface="Arimo"/>
                <a:cs typeface="Arimo"/>
                <a:sym typeface="Arimo"/>
              </a:rPr>
              <a:t>err_sys</a:t>
            </a:r>
            <a:r>
              <a:rPr b="0" i="0" lang="en-US" sz="2400" u="none" cap="none" strike="noStrike">
                <a:solidFill>
                  <a:schemeClr val="dk1"/>
                </a:solidFill>
                <a:latin typeface="Calibri"/>
                <a:ea typeface="Calibri"/>
                <a:cs typeface="Calibri"/>
                <a:sym typeface="Calibri"/>
              </a:rPr>
              <a:t>, to print an error message and terminate the program. </a:t>
            </a:r>
            <a:endParaRPr/>
          </a:p>
          <a:p>
            <a:pPr indent="0" lvl="0" marL="0" marR="0" rtl="0" algn="l">
              <a:lnSpc>
                <a:spcPct val="100000"/>
              </a:lnSpc>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Most of the time, this is what we want to do. Occasionally, we want to do something other than terminate when one of these functions returns an error .</a:t>
            </a:r>
            <a:endParaRPr/>
          </a:p>
        </p:txBody>
      </p:sp>
      <p:pic>
        <p:nvPicPr>
          <p:cNvPr id="385" name="Google Shape;385;p42"/>
          <p:cNvPicPr preferRelativeResize="0"/>
          <p:nvPr/>
        </p:nvPicPr>
        <p:blipFill rotWithShape="1">
          <a:blip r:embed="rId3">
            <a:alphaModFix/>
          </a:blip>
          <a:srcRect b="0" l="0" r="0" t="0"/>
          <a:stretch/>
        </p:blipFill>
        <p:spPr>
          <a:xfrm>
            <a:off x="1776548" y="3984170"/>
            <a:ext cx="9313817" cy="20457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ph type="title"/>
          </p:nvPr>
        </p:nvSpPr>
        <p:spPr>
          <a:xfrm>
            <a:off x="838200" y="365126"/>
            <a:ext cx="10515600" cy="5100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Continued…</a:t>
            </a:r>
            <a:endParaRPr sz="2800"/>
          </a:p>
        </p:txBody>
      </p:sp>
      <p:sp>
        <p:nvSpPr>
          <p:cNvPr id="391" name="Google Shape;391;p43"/>
          <p:cNvSpPr txBox="1"/>
          <p:nvPr>
            <p:ph idx="1" type="body"/>
          </p:nvPr>
        </p:nvSpPr>
        <p:spPr>
          <a:xfrm>
            <a:off x="838200" y="875212"/>
            <a:ext cx="10515600" cy="118871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Programs can be shortened by defining a wrapper function that performs the actual function call, tests the return value, and terminates on an error. The convention we use is to capitalize the name of the function, as shown below.</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sockfd = Socket(AF_INET, SOCK_STREAM, 0);</a:t>
            </a:r>
            <a:endParaRPr/>
          </a:p>
        </p:txBody>
      </p:sp>
      <p:sp>
        <p:nvSpPr>
          <p:cNvPr id="392" name="Google Shape;392;p43"/>
          <p:cNvSpPr/>
          <p:nvPr/>
        </p:nvSpPr>
        <p:spPr>
          <a:xfrm>
            <a:off x="838201" y="2277937"/>
            <a:ext cx="10515600" cy="4124206"/>
          </a:xfrm>
          <a:prstGeom prst="rect">
            <a:avLst/>
          </a:prstGeom>
          <a:noFill/>
          <a:ln>
            <a:noFill/>
          </a:ln>
        </p:spPr>
        <p:txBody>
          <a:bodyPr anchorCtr="0" anchor="ctr" bIns="0" lIns="0" spcFirstLastPara="1" rIns="0" wrap="square" tIns="0">
            <a:spAutoFit/>
          </a:bodyPr>
          <a:lstStyle/>
          <a:p>
            <a:pPr indent="0" lvl="0" marL="0" marR="0" rtl="0" algn="just">
              <a:lnSpc>
                <a:spcPct val="100000"/>
              </a:lnSpc>
              <a:spcBef>
                <a:spcPts val="0"/>
              </a:spcBef>
              <a:spcAft>
                <a:spcPts val="0"/>
              </a:spcAft>
              <a:buClr>
                <a:srgbClr val="232629"/>
              </a:buClr>
              <a:buSzPts val="2000"/>
              <a:buFont typeface="Times New Roman"/>
              <a:buNone/>
            </a:pPr>
            <a:r>
              <a:rPr b="0" i="0" lang="en-US" sz="2000" u="none" cap="none" strike="noStrike">
                <a:solidFill>
                  <a:srgbClr val="232629"/>
                </a:solidFill>
                <a:latin typeface="Times New Roman"/>
                <a:ea typeface="Times New Roman"/>
                <a:cs typeface="Times New Roman"/>
                <a:sym typeface="Times New Roman"/>
              </a:rPr>
              <a:t>Many system calls will report the EINTR error code if a signal occurred while the system call was in progress. No error actually occurred, it's just reported that way because the system isn't able to resume the system call automatically. This coding pattern simply retries the system call when this happens, to ignore the interrupt.</a:t>
            </a: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wrapper function for the socket function</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2000">
                <a:solidFill>
                  <a:schemeClr val="dk1"/>
                </a:solidFill>
                <a:latin typeface="Arial"/>
                <a:ea typeface="Arial"/>
                <a:cs typeface="Arial"/>
                <a:sym typeface="Arial"/>
              </a:rPr>
              <a:t>int Socket(int family, int type, int protocol)</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int 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if((n=socket(family, type, protocol)) &lt; 0)</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err_sys(“socket error);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return(n);</a:t>
            </a:r>
            <a:endParaRPr/>
          </a:p>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lang="en-US" sz="2800"/>
              <a:t>Wrapper function for pthread_mutex_lock. </a:t>
            </a:r>
            <a:endParaRPr/>
          </a:p>
        </p:txBody>
      </p:sp>
      <p:pic>
        <p:nvPicPr>
          <p:cNvPr id="398" name="Google Shape;398;p44"/>
          <p:cNvPicPr preferRelativeResize="0"/>
          <p:nvPr>
            <p:ph idx="1" type="body"/>
          </p:nvPr>
        </p:nvPicPr>
        <p:blipFill rotWithShape="1">
          <a:blip r:embed="rId3">
            <a:alphaModFix/>
          </a:blip>
          <a:srcRect b="0" l="0" r="0" t="0"/>
          <a:stretch/>
        </p:blipFill>
        <p:spPr>
          <a:xfrm>
            <a:off x="1065229" y="1423851"/>
            <a:ext cx="8078771" cy="3098143"/>
          </a:xfrm>
          <a:prstGeom prst="rect">
            <a:avLst/>
          </a:prstGeom>
          <a:noFill/>
          <a:ln>
            <a:noFill/>
          </a:ln>
        </p:spPr>
      </p:pic>
      <p:sp>
        <p:nvSpPr>
          <p:cNvPr id="399" name="Google Shape;399;p44"/>
          <p:cNvSpPr/>
          <p:nvPr/>
        </p:nvSpPr>
        <p:spPr>
          <a:xfrm>
            <a:off x="838201" y="4521994"/>
            <a:ext cx="10252166"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444444"/>
                </a:solidFill>
                <a:latin typeface="Montserrat"/>
                <a:ea typeface="Montserrat"/>
                <a:cs typeface="Montserrat"/>
                <a:sym typeface="Montserrat"/>
              </a:rPr>
              <a:t>A </a:t>
            </a:r>
            <a:r>
              <a:rPr b="1" i="1" lang="en-US" sz="1800">
                <a:solidFill>
                  <a:srgbClr val="444444"/>
                </a:solidFill>
                <a:latin typeface="Montserrat"/>
                <a:ea typeface="Montserrat"/>
                <a:cs typeface="Montserrat"/>
                <a:sym typeface="Montserrat"/>
              </a:rPr>
              <a:t>mu</a:t>
            </a:r>
            <a:r>
              <a:rPr i="1" lang="en-US" sz="1800">
                <a:solidFill>
                  <a:srgbClr val="444444"/>
                </a:solidFill>
                <a:latin typeface="Montserrat"/>
                <a:ea typeface="Montserrat"/>
                <a:cs typeface="Montserrat"/>
                <a:sym typeface="Montserrat"/>
              </a:rPr>
              <a:t>tual </a:t>
            </a:r>
            <a:r>
              <a:rPr b="1" i="1" lang="en-US" sz="1800">
                <a:solidFill>
                  <a:srgbClr val="444444"/>
                </a:solidFill>
                <a:latin typeface="Montserrat"/>
                <a:ea typeface="Montserrat"/>
                <a:cs typeface="Montserrat"/>
                <a:sym typeface="Montserrat"/>
              </a:rPr>
              <a:t>ex</a:t>
            </a:r>
            <a:r>
              <a:rPr i="1" lang="en-US" sz="1800">
                <a:solidFill>
                  <a:srgbClr val="444444"/>
                </a:solidFill>
                <a:latin typeface="Montserrat"/>
                <a:ea typeface="Montserrat"/>
                <a:cs typeface="Montserrat"/>
                <a:sym typeface="Montserrat"/>
              </a:rPr>
              <a:t>clusion object (mutex) </a:t>
            </a:r>
            <a:r>
              <a:rPr lang="en-US" sz="1800">
                <a:solidFill>
                  <a:srgbClr val="444444"/>
                </a:solidFill>
                <a:latin typeface="Montserrat"/>
                <a:ea typeface="Montserrat"/>
                <a:cs typeface="Montserrat"/>
                <a:sym typeface="Montserrat"/>
              </a:rPr>
              <a:t>is a program </a:t>
            </a:r>
            <a:r>
              <a:rPr lang="en-US" sz="1800" u="sng">
                <a:solidFill>
                  <a:srgbClr val="EC4B43"/>
                </a:solidFill>
                <a:latin typeface="Montserrat"/>
                <a:ea typeface="Montserrat"/>
                <a:cs typeface="Montserrat"/>
                <a:sym typeface="Montserrat"/>
                <a:hlinkClick r:id="rId4">
                  <a:extLst>
                    <a:ext uri="{A12FA001-AC4F-418D-AE19-62706E023703}">
                      <ahyp:hlinkClr val="tx"/>
                    </a:ext>
                  </a:extLst>
                </a:hlinkClick>
              </a:rPr>
              <a:t>object</a:t>
            </a:r>
            <a:r>
              <a:rPr lang="en-US" sz="1800">
                <a:solidFill>
                  <a:srgbClr val="444444"/>
                </a:solidFill>
                <a:latin typeface="Montserrat"/>
                <a:ea typeface="Montserrat"/>
                <a:cs typeface="Montserrat"/>
                <a:sym typeface="Montserrat"/>
              </a:rPr>
              <a:t> that allows multiple program </a:t>
            </a:r>
            <a:r>
              <a:rPr lang="en-US" sz="1800" u="sng">
                <a:solidFill>
                  <a:srgbClr val="EC4B43"/>
                </a:solidFill>
                <a:latin typeface="Montserrat"/>
                <a:ea typeface="Montserrat"/>
                <a:cs typeface="Montserrat"/>
                <a:sym typeface="Montserrat"/>
                <a:hlinkClick r:id="rId5">
                  <a:extLst>
                    <a:ext uri="{A12FA001-AC4F-418D-AE19-62706E023703}">
                      <ahyp:hlinkClr val="tx"/>
                    </a:ext>
                  </a:extLst>
                </a:hlinkClick>
              </a:rPr>
              <a:t>threads</a:t>
            </a:r>
            <a:r>
              <a:rPr lang="en-US" sz="1800">
                <a:solidFill>
                  <a:srgbClr val="444444"/>
                </a:solidFill>
                <a:latin typeface="Montserrat"/>
                <a:ea typeface="Montserrat"/>
                <a:cs typeface="Montserrat"/>
                <a:sym typeface="Montserrat"/>
              </a:rPr>
              <a:t> to share the same resource, such as file access, but not simultaneously. When a program is started, a mutex is created with a unique name. After this stage, any thread that needs the resource must lock the mutex from other threads while it is using the resource. The mutex is set to unlock when the data is no longer needed or the routine is finished.</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5" name="Google Shape;405;p45"/>
          <p:cNvPicPr preferRelativeResize="0"/>
          <p:nvPr/>
        </p:nvPicPr>
        <p:blipFill rotWithShape="1">
          <a:blip r:embed="rId3">
            <a:alphaModFix/>
          </a:blip>
          <a:srcRect b="0" l="0" r="0" t="0"/>
          <a:stretch/>
        </p:blipFill>
        <p:spPr>
          <a:xfrm>
            <a:off x="1939636" y="456289"/>
            <a:ext cx="7517823" cy="590686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838200" y="365126"/>
            <a:ext cx="10515600" cy="5362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lang="en-US" sz="2400">
                <a:latin typeface="Times New Roman"/>
                <a:ea typeface="Times New Roman"/>
                <a:cs typeface="Times New Roman"/>
                <a:sym typeface="Times New Roman"/>
              </a:rPr>
              <a:t>Transport Layer: TCP, UDP and SCTP</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411" name="Google Shape;411;p46"/>
          <p:cNvSpPr txBox="1"/>
          <p:nvPr>
            <p:ph idx="1" type="body"/>
          </p:nvPr>
        </p:nvSpPr>
        <p:spPr>
          <a:xfrm>
            <a:off x="838200" y="783771"/>
            <a:ext cx="10515600" cy="36445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SCTP(</a:t>
            </a:r>
            <a:r>
              <a:rPr b="1" lang="en-US" sz="2000">
                <a:latin typeface="Times New Roman"/>
                <a:ea typeface="Times New Roman"/>
                <a:cs typeface="Times New Roman"/>
                <a:sym typeface="Times New Roman"/>
              </a:rPr>
              <a:t>Stream Control Transmission Protocol (SCTP)) </a:t>
            </a:r>
            <a:r>
              <a:rPr lang="en-US" sz="2000">
                <a:latin typeface="Times New Roman"/>
                <a:ea typeface="Times New Roman"/>
                <a:cs typeface="Times New Roman"/>
                <a:sym typeface="Times New Roman"/>
              </a:rPr>
              <a:t> is a reliable, message-oriented transport layer protocol. These transport protocols use the network-layer protocol IP, either IPv4 or IPv6. It maintains the message boundaries and detects the lost data, duplicate data as well as out-of-order data.</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SCTP provides the Congestion control as well as Flow control.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UDP is a simple, unreliable datagram protocol.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TCP is a sophisticated, reliable byte stream protocol.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SCTP is similar to TCP as a reliable transport protocol, but it also provides message boundaries, transport-level support for multihoming, and a way to minimize head-of-line blocking.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47"/>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18" name="Google Shape;418;p47"/>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19" name="Google Shape;419;p47"/>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 AND UDP</a:t>
            </a:r>
            <a:endParaRPr/>
          </a:p>
        </p:txBody>
      </p:sp>
      <p:pic>
        <p:nvPicPr>
          <p:cNvPr id="420" name="Google Shape;420;p47"/>
          <p:cNvPicPr preferRelativeResize="0"/>
          <p:nvPr/>
        </p:nvPicPr>
        <p:blipFill rotWithShape="1">
          <a:blip r:embed="rId3">
            <a:alphaModFix/>
          </a:blip>
          <a:srcRect b="0" l="0" r="0" t="0"/>
          <a:stretch/>
        </p:blipFill>
        <p:spPr>
          <a:xfrm>
            <a:off x="1013550" y="1099343"/>
            <a:ext cx="9683827" cy="536755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48"/>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27" name="Google Shape;427;p48"/>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28" name="Google Shape;428;p48"/>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TCP/IP – The Big-picture  </a:t>
            </a:r>
            <a:endParaRPr/>
          </a:p>
        </p:txBody>
      </p:sp>
      <p:pic>
        <p:nvPicPr>
          <p:cNvPr id="429" name="Google Shape;429;p48"/>
          <p:cNvPicPr preferRelativeResize="0"/>
          <p:nvPr/>
        </p:nvPicPr>
        <p:blipFill rotWithShape="1">
          <a:blip r:embed="rId3">
            <a:alphaModFix/>
          </a:blip>
          <a:srcRect b="0" l="0" r="0" t="0"/>
          <a:stretch/>
        </p:blipFill>
        <p:spPr>
          <a:xfrm>
            <a:off x="1608752" y="887466"/>
            <a:ext cx="9562352" cy="547794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9"/>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49"/>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36" name="Google Shape;436;p49"/>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37" name="Google Shape;437;p49"/>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 - Connection  </a:t>
            </a:r>
            <a:endParaRPr/>
          </a:p>
        </p:txBody>
      </p:sp>
      <p:pic>
        <p:nvPicPr>
          <p:cNvPr id="438" name="Google Shape;438;p49"/>
          <p:cNvPicPr preferRelativeResize="0"/>
          <p:nvPr/>
        </p:nvPicPr>
        <p:blipFill rotWithShape="1">
          <a:blip r:embed="rId3">
            <a:alphaModFix/>
          </a:blip>
          <a:srcRect b="0" l="0" r="0" t="0"/>
          <a:stretch/>
        </p:blipFill>
        <p:spPr>
          <a:xfrm>
            <a:off x="5771093" y="306860"/>
            <a:ext cx="6303392" cy="5346534"/>
          </a:xfrm>
          <a:prstGeom prst="rect">
            <a:avLst/>
          </a:prstGeom>
          <a:noFill/>
          <a:ln>
            <a:noFill/>
          </a:ln>
        </p:spPr>
      </p:pic>
      <p:pic>
        <p:nvPicPr>
          <p:cNvPr id="439" name="Google Shape;439;p49"/>
          <p:cNvPicPr preferRelativeResize="0"/>
          <p:nvPr/>
        </p:nvPicPr>
        <p:blipFill rotWithShape="1">
          <a:blip r:embed="rId4">
            <a:alphaModFix/>
          </a:blip>
          <a:srcRect b="0" l="0" r="0" t="0"/>
          <a:stretch/>
        </p:blipFill>
        <p:spPr>
          <a:xfrm>
            <a:off x="325729" y="1227526"/>
            <a:ext cx="5445361" cy="49970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6"/>
            <a:ext cx="10515600" cy="40558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2800"/>
              <a:buFont typeface="Times New Roman"/>
              <a:buNone/>
            </a:pPr>
            <a:r>
              <a:rPr lang="en-US" sz="2800">
                <a:solidFill>
                  <a:srgbClr val="FF0000"/>
                </a:solidFill>
                <a:latin typeface="Times New Roman"/>
                <a:ea typeface="Times New Roman"/>
                <a:cs typeface="Times New Roman"/>
                <a:sym typeface="Times New Roman"/>
              </a:rPr>
              <a:t>Internet protocol suite</a:t>
            </a:r>
            <a:endParaRPr/>
          </a:p>
        </p:txBody>
      </p:sp>
      <p:sp>
        <p:nvSpPr>
          <p:cNvPr id="112" name="Google Shape;112;p5"/>
          <p:cNvSpPr txBox="1"/>
          <p:nvPr>
            <p:ph idx="1" type="body"/>
          </p:nvPr>
        </p:nvSpPr>
        <p:spPr>
          <a:xfrm>
            <a:off x="838200" y="770710"/>
            <a:ext cx="10515600" cy="60872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Web clients and servers communicate using the Transmission Control Protocol, or TCP. TCP, in turn, uses the Internet Protocol, or IP, and IP communicates with a datalink layer of some form. Below fig depicts when client and server are on the same Ethernet, </a:t>
            </a:r>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113" name="Google Shape;113;p5"/>
          <p:cNvPicPr preferRelativeResize="0"/>
          <p:nvPr/>
        </p:nvPicPr>
        <p:blipFill rotWithShape="1">
          <a:blip r:embed="rId3">
            <a:alphaModFix/>
          </a:blip>
          <a:srcRect b="0" l="0" r="0" t="0"/>
          <a:stretch/>
        </p:blipFill>
        <p:spPr>
          <a:xfrm>
            <a:off x="1214847" y="1867988"/>
            <a:ext cx="9392194" cy="482019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0"/>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50"/>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46" name="Google Shape;446;p50"/>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 – Connection  : Packet Exchange  </a:t>
            </a:r>
            <a:endParaRPr/>
          </a:p>
        </p:txBody>
      </p:sp>
      <p:pic>
        <p:nvPicPr>
          <p:cNvPr id="447" name="Google Shape;447;p50"/>
          <p:cNvPicPr preferRelativeResize="0"/>
          <p:nvPr/>
        </p:nvPicPr>
        <p:blipFill rotWithShape="1">
          <a:blip r:embed="rId3">
            <a:alphaModFix/>
          </a:blip>
          <a:srcRect b="0" l="0" r="0" t="0"/>
          <a:stretch/>
        </p:blipFill>
        <p:spPr>
          <a:xfrm>
            <a:off x="3152085" y="887465"/>
            <a:ext cx="7534276" cy="560818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1"/>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51"/>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54" name="Google Shape;454;p51"/>
          <p:cNvSpPr txBox="1"/>
          <p:nvPr/>
        </p:nvSpPr>
        <p:spPr>
          <a:xfrm>
            <a:off x="352587" y="66272"/>
            <a:ext cx="87260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TCP-Connection state diagram</a:t>
            </a:r>
            <a:endParaRPr/>
          </a:p>
        </p:txBody>
      </p:sp>
      <p:pic>
        <p:nvPicPr>
          <p:cNvPr id="455" name="Google Shape;455;p51"/>
          <p:cNvPicPr preferRelativeResize="0"/>
          <p:nvPr/>
        </p:nvPicPr>
        <p:blipFill rotWithShape="1">
          <a:blip r:embed="rId3">
            <a:alphaModFix/>
          </a:blip>
          <a:srcRect b="0" l="0" r="0" t="0"/>
          <a:stretch/>
        </p:blipFill>
        <p:spPr>
          <a:xfrm>
            <a:off x="925416" y="419482"/>
            <a:ext cx="10848658" cy="630839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52"/>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62" name="Google Shape;462;p52"/>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63" name="Google Shape;463;p52"/>
          <p:cNvSpPr txBox="1"/>
          <p:nvPr/>
        </p:nvSpPr>
        <p:spPr>
          <a:xfrm>
            <a:off x="2521860" y="306860"/>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UDP</a:t>
            </a:r>
            <a:endParaRPr/>
          </a:p>
        </p:txBody>
      </p:sp>
      <p:pic>
        <p:nvPicPr>
          <p:cNvPr id="464" name="Google Shape;464;p52"/>
          <p:cNvPicPr preferRelativeResize="0"/>
          <p:nvPr/>
        </p:nvPicPr>
        <p:blipFill rotWithShape="1">
          <a:blip r:embed="rId3">
            <a:alphaModFix/>
          </a:blip>
          <a:srcRect b="0" l="0" r="0" t="0"/>
          <a:stretch/>
        </p:blipFill>
        <p:spPr>
          <a:xfrm>
            <a:off x="1366092" y="1086305"/>
            <a:ext cx="8778033" cy="434770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3"/>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53"/>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71" name="Google Shape;471;p53"/>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72" name="Google Shape;472;p53"/>
          <p:cNvSpPr txBox="1"/>
          <p:nvPr/>
        </p:nvSpPr>
        <p:spPr>
          <a:xfrm>
            <a:off x="1276953" y="195854"/>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 Use cases</a:t>
            </a:r>
            <a:endParaRPr/>
          </a:p>
        </p:txBody>
      </p:sp>
      <p:pic>
        <p:nvPicPr>
          <p:cNvPr id="473" name="Google Shape;473;p53"/>
          <p:cNvPicPr preferRelativeResize="0"/>
          <p:nvPr/>
        </p:nvPicPr>
        <p:blipFill rotWithShape="1">
          <a:blip r:embed="rId3">
            <a:alphaModFix/>
          </a:blip>
          <a:srcRect b="0" l="0" r="0" t="0"/>
          <a:stretch/>
        </p:blipFill>
        <p:spPr>
          <a:xfrm>
            <a:off x="1189822" y="956008"/>
            <a:ext cx="10255532" cy="516937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4"/>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54"/>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80" name="Google Shape;480;p54"/>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81" name="Google Shape;481;p54"/>
          <p:cNvSpPr txBox="1"/>
          <p:nvPr/>
        </p:nvSpPr>
        <p:spPr>
          <a:xfrm>
            <a:off x="1276953" y="195854"/>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UDP Use cases</a:t>
            </a:r>
            <a:endParaRPr/>
          </a:p>
        </p:txBody>
      </p:sp>
      <p:pic>
        <p:nvPicPr>
          <p:cNvPr id="482" name="Google Shape;482;p54"/>
          <p:cNvPicPr preferRelativeResize="0"/>
          <p:nvPr/>
        </p:nvPicPr>
        <p:blipFill rotWithShape="1">
          <a:blip r:embed="rId3">
            <a:alphaModFix/>
          </a:blip>
          <a:srcRect b="0" l="0" r="0" t="0"/>
          <a:stretch/>
        </p:blipFill>
        <p:spPr>
          <a:xfrm>
            <a:off x="3448278" y="887466"/>
            <a:ext cx="6966333" cy="52247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55"/>
          <p:cNvSpPr/>
          <p:nvPr/>
        </p:nvSpPr>
        <p:spPr>
          <a:xfrm>
            <a:off x="0" y="-184666"/>
            <a:ext cx="24878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489" name="Google Shape;489;p55"/>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490" name="Google Shape;490;p55"/>
          <p:cNvSpPr txBox="1"/>
          <p:nvPr/>
        </p:nvSpPr>
        <p:spPr>
          <a:xfrm>
            <a:off x="1276953" y="195854"/>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SCTP</a:t>
            </a:r>
            <a:endParaRPr/>
          </a:p>
        </p:txBody>
      </p:sp>
      <p:pic>
        <p:nvPicPr>
          <p:cNvPr id="491" name="Google Shape;491;p55"/>
          <p:cNvPicPr preferRelativeResize="0"/>
          <p:nvPr/>
        </p:nvPicPr>
        <p:blipFill rotWithShape="1">
          <a:blip r:embed="rId3">
            <a:alphaModFix/>
          </a:blip>
          <a:srcRect b="0" l="0" r="0" t="0"/>
          <a:stretch/>
        </p:blipFill>
        <p:spPr>
          <a:xfrm>
            <a:off x="688555" y="990120"/>
            <a:ext cx="4786828" cy="3199891"/>
          </a:xfrm>
          <a:prstGeom prst="rect">
            <a:avLst/>
          </a:prstGeom>
          <a:noFill/>
          <a:ln>
            <a:noFill/>
          </a:ln>
        </p:spPr>
      </p:pic>
      <p:pic>
        <p:nvPicPr>
          <p:cNvPr id="492" name="Google Shape;492;p55"/>
          <p:cNvPicPr preferRelativeResize="0"/>
          <p:nvPr/>
        </p:nvPicPr>
        <p:blipFill rotWithShape="1">
          <a:blip r:embed="rId4">
            <a:alphaModFix/>
          </a:blip>
          <a:srcRect b="0" l="0" r="0" t="0"/>
          <a:stretch/>
        </p:blipFill>
        <p:spPr>
          <a:xfrm>
            <a:off x="5225498" y="4285892"/>
            <a:ext cx="6334125" cy="2338516"/>
          </a:xfrm>
          <a:prstGeom prst="rect">
            <a:avLst/>
          </a:prstGeom>
          <a:noFill/>
          <a:ln>
            <a:noFill/>
          </a:ln>
        </p:spPr>
      </p:pic>
      <p:pic>
        <p:nvPicPr>
          <p:cNvPr id="493" name="Google Shape;493;p55"/>
          <p:cNvPicPr preferRelativeResize="0"/>
          <p:nvPr/>
        </p:nvPicPr>
        <p:blipFill rotWithShape="1">
          <a:blip r:embed="rId5">
            <a:alphaModFix/>
          </a:blip>
          <a:srcRect b="0" l="0" r="0" t="0"/>
          <a:stretch/>
        </p:blipFill>
        <p:spPr>
          <a:xfrm>
            <a:off x="5953113" y="426134"/>
            <a:ext cx="5855466" cy="3717849"/>
          </a:xfrm>
          <a:prstGeom prst="rect">
            <a:avLst/>
          </a:prstGeom>
          <a:noFill/>
          <a:ln>
            <a:noFill/>
          </a:ln>
        </p:spPr>
      </p:pic>
      <p:pic>
        <p:nvPicPr>
          <p:cNvPr id="494" name="Google Shape;494;p55"/>
          <p:cNvPicPr preferRelativeResize="0"/>
          <p:nvPr/>
        </p:nvPicPr>
        <p:blipFill rotWithShape="1">
          <a:blip r:embed="rId6">
            <a:alphaModFix/>
          </a:blip>
          <a:srcRect b="0" l="0" r="0" t="0"/>
          <a:stretch/>
        </p:blipFill>
        <p:spPr>
          <a:xfrm>
            <a:off x="688555" y="4285892"/>
            <a:ext cx="4022079" cy="235898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6"/>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Google Shape;500;p56"/>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501" name="Google Shape;501;p56"/>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502" name="Google Shape;502;p56"/>
          <p:cNvSpPr txBox="1"/>
          <p:nvPr/>
        </p:nvSpPr>
        <p:spPr>
          <a:xfrm>
            <a:off x="653000" y="308643"/>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SCTP</a:t>
            </a:r>
            <a:endParaRPr/>
          </a:p>
        </p:txBody>
      </p:sp>
      <p:pic>
        <p:nvPicPr>
          <p:cNvPr id="503" name="Google Shape;503;p56"/>
          <p:cNvPicPr preferRelativeResize="0"/>
          <p:nvPr/>
        </p:nvPicPr>
        <p:blipFill rotWithShape="1">
          <a:blip r:embed="rId3">
            <a:alphaModFix/>
          </a:blip>
          <a:srcRect b="0" l="0" r="0" t="0"/>
          <a:stretch/>
        </p:blipFill>
        <p:spPr>
          <a:xfrm>
            <a:off x="2331131" y="887466"/>
            <a:ext cx="7484898" cy="57384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p57"/>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510" name="Google Shape;510;p57"/>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511" name="Google Shape;511;p57"/>
          <p:cNvSpPr/>
          <p:nvPr/>
        </p:nvSpPr>
        <p:spPr>
          <a:xfrm>
            <a:off x="653001" y="457200"/>
            <a:ext cx="10889670"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TCP Connection Termination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Packets exchanged when a TCP connection is closed – Takes 4 segments to terminate the connection.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Calls </a:t>
            </a:r>
            <a:r>
              <a:rPr b="1" i="1" lang="en-US" sz="1800">
                <a:solidFill>
                  <a:schemeClr val="dk1"/>
                </a:solidFill>
                <a:latin typeface="Calibri"/>
                <a:ea typeface="Calibri"/>
                <a:cs typeface="Calibri"/>
                <a:sym typeface="Calibri"/>
              </a:rPr>
              <a:t>close</a:t>
            </a:r>
            <a:r>
              <a:rPr lang="en-US" sz="1800">
                <a:solidFill>
                  <a:schemeClr val="dk1"/>
                </a:solidFill>
                <a:latin typeface="Calibri"/>
                <a:ea typeface="Calibri"/>
                <a:cs typeface="Calibri"/>
                <a:sym typeface="Calibri"/>
              </a:rPr>
              <a:t> first. ( Active close)</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Passive close at the other end.</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Application will not receive any Data after this. Closes socket and sends a FIN.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Acknowledges the FIN.</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512" name="Google Shape;512;p57"/>
          <p:cNvPicPr preferRelativeResize="0"/>
          <p:nvPr/>
        </p:nvPicPr>
        <p:blipFill rotWithShape="1">
          <a:blip r:embed="rId3">
            <a:alphaModFix/>
          </a:blip>
          <a:srcRect b="0" l="0" r="0" t="0"/>
          <a:stretch/>
        </p:blipFill>
        <p:spPr>
          <a:xfrm>
            <a:off x="2403566" y="2790970"/>
            <a:ext cx="6340384" cy="364901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8"/>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58"/>
          <p:cNvSpPr/>
          <p:nvPr/>
        </p:nvSpPr>
        <p:spPr>
          <a:xfrm>
            <a:off x="0" y="-184666"/>
            <a:ext cx="325730"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519" name="Google Shape;519;p58"/>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520" name="Google Shape;520;p58"/>
          <p:cNvSpPr txBox="1"/>
          <p:nvPr/>
        </p:nvSpPr>
        <p:spPr>
          <a:xfrm>
            <a:off x="653000" y="308643"/>
            <a:ext cx="11247263" cy="455509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TCP – Options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Each SYN can contain TCP options. Commonly used options include the following:</a:t>
            </a:r>
            <a:endParaRPr b="1" sz="20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MSS option:</a:t>
            </a:r>
            <a:r>
              <a:rPr lang="en-US" sz="1800">
                <a:solidFill>
                  <a:schemeClr val="dk1"/>
                </a:solidFill>
                <a:latin typeface="Times New Roman"/>
                <a:ea typeface="Times New Roman"/>
                <a:cs typeface="Times New Roman"/>
                <a:sym typeface="Times New Roman"/>
              </a:rPr>
              <a:t> With this option, the TCP sending the SYN announces its maximum segment size, the maximum amount of data that it is willing to accept in each TCP segment, on this connection. The sending TCP uses the receiver's MSS value as the maximum size of a </a:t>
            </a:r>
            <a:r>
              <a:rPr lang="en-US" sz="1800">
                <a:solidFill>
                  <a:schemeClr val="dk1"/>
                </a:solidFill>
                <a:latin typeface="Calibri"/>
                <a:ea typeface="Calibri"/>
                <a:cs typeface="Calibri"/>
                <a:sym typeface="Calibri"/>
              </a:rPr>
              <a:t>segment that it sends.</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Window scale option</a:t>
            </a:r>
            <a:r>
              <a:rPr lang="en-US" sz="1800">
                <a:solidFill>
                  <a:schemeClr val="dk1"/>
                </a:solidFill>
                <a:latin typeface="Times New Roman"/>
                <a:ea typeface="Times New Roman"/>
                <a:cs typeface="Times New Roman"/>
                <a:sym typeface="Times New Roman"/>
              </a:rPr>
              <a:t>: The maximum window that either TCP can advertise to the other TCP is 65,535, because the corresponding field in the TCP header occupies 16 bits. But, high-speed connections, common in today's Internet (45 Mbits/sec and faster, as described in RFC 1323 [Jacobson, Braden, and Borman 1992]), or long delay paths (satellite links) require a larger window to obtain the maximum throughput possible. This newer option specifies that the advertised window in the TCP header must be scaled (left shifted) by 0–14 bits, providing a maximum window of almost one gigabyte (65,535 x 214). Both end-systems must support this option for the window scale to be used on a connection. </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Timestamp option:</a:t>
            </a:r>
            <a:r>
              <a:rPr lang="en-US" sz="1800">
                <a:solidFill>
                  <a:schemeClr val="dk1"/>
                </a:solidFill>
                <a:latin typeface="Calibri"/>
                <a:ea typeface="Calibri"/>
                <a:cs typeface="Calibri"/>
                <a:sym typeface="Calibri"/>
              </a:rPr>
              <a:t> This option is needed for high-speed connections to prevent possible data corruption caused by old, delayed, or duplicated segments. Since it is a newer option, it is negotiated similarly to the window scale option. As network programmers there is nothing we need to worry about with this option.</a:t>
            </a:r>
            <a:endParaRPr b="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9"/>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59"/>
          <p:cNvSpPr/>
          <p:nvPr/>
        </p:nvSpPr>
        <p:spPr>
          <a:xfrm>
            <a:off x="0" y="-184666"/>
            <a:ext cx="24878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p:txBody>
      </p:sp>
      <p:sp>
        <p:nvSpPr>
          <p:cNvPr id="527" name="Google Shape;527;p59"/>
          <p:cNvSpPr/>
          <p:nvPr/>
        </p:nvSpPr>
        <p:spPr>
          <a:xfrm>
            <a:off x="653000" y="308643"/>
            <a:ext cx="108896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
        <p:nvSpPr>
          <p:cNvPr id="528" name="Google Shape;528;p59"/>
          <p:cNvSpPr txBox="1"/>
          <p:nvPr/>
        </p:nvSpPr>
        <p:spPr>
          <a:xfrm>
            <a:off x="1276953" y="195854"/>
            <a:ext cx="78970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Calibri"/>
                <a:ea typeface="Calibri"/>
                <a:cs typeface="Calibri"/>
                <a:sym typeface="Calibri"/>
              </a:rPr>
              <a:t>Comparison</a:t>
            </a:r>
            <a:endParaRPr/>
          </a:p>
        </p:txBody>
      </p:sp>
      <p:pic>
        <p:nvPicPr>
          <p:cNvPr id="529" name="Google Shape;529;p59"/>
          <p:cNvPicPr preferRelativeResize="0"/>
          <p:nvPr/>
        </p:nvPicPr>
        <p:blipFill rotWithShape="1">
          <a:blip r:embed="rId3">
            <a:alphaModFix/>
          </a:blip>
          <a:srcRect b="0" l="0" r="0" t="0"/>
          <a:stretch/>
        </p:blipFill>
        <p:spPr>
          <a:xfrm>
            <a:off x="792890" y="1064447"/>
            <a:ext cx="11128050" cy="49617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92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119" name="Google Shape;119;p6"/>
          <p:cNvSpPr txBox="1"/>
          <p:nvPr>
            <p:ph idx="1" type="body"/>
          </p:nvPr>
        </p:nvSpPr>
        <p:spPr>
          <a:xfrm>
            <a:off x="838200" y="627017"/>
            <a:ext cx="10515600" cy="55499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Client and server communicate using an application protocol. Transport layers communicate using TCP.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Actual flow of information between the client and server goes down the protocol stack on one side, across the network, and up the protocol stack on the other side. Also client and server are typically user processes, while the TCP and IP protocols are normally part of the protocol stack within the kernel.</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t>Ethernet standards used in Ethernet networks. It uses UTP (Cat3 or higher) cables and Hubs. Hubs use a physical star topology and a logical bus topology. </a:t>
            </a:r>
            <a:endParaRPr/>
          </a:p>
          <a:p>
            <a:pPr indent="-228600" lvl="0" marL="228600" rtl="0" algn="l">
              <a:lnSpc>
                <a:spcPct val="90000"/>
              </a:lnSpc>
              <a:spcBef>
                <a:spcPts val="1000"/>
              </a:spcBef>
              <a:spcAft>
                <a:spcPts val="0"/>
              </a:spcAft>
              <a:buClr>
                <a:schemeClr val="dk1"/>
              </a:buClr>
              <a:buSzPts val="2000"/>
              <a:buChar char="•"/>
            </a:pPr>
            <a:r>
              <a:rPr b="1" lang="en-US" sz="2000"/>
              <a:t>Hubs </a:t>
            </a:r>
            <a:r>
              <a:rPr lang="en-US" sz="2000"/>
              <a:t>repeat and forward signals to all nodes.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b="0" l="0" r="0" t="0"/>
          <a:stretch/>
        </p:blipFill>
        <p:spPr>
          <a:xfrm>
            <a:off x="431075" y="423909"/>
            <a:ext cx="11586754" cy="601525"/>
          </a:xfrm>
          <a:prstGeom prst="rect">
            <a:avLst/>
          </a:prstGeom>
          <a:noFill/>
          <a:ln>
            <a:noFill/>
          </a:ln>
        </p:spPr>
      </p:pic>
      <p:sp>
        <p:nvSpPr>
          <p:cNvPr id="125" name="Google Shape;125;p7"/>
          <p:cNvSpPr txBox="1"/>
          <p:nvPr>
            <p:ph type="title"/>
          </p:nvPr>
        </p:nvSpPr>
        <p:spPr>
          <a:xfrm>
            <a:off x="838200" y="365126"/>
            <a:ext cx="10515600" cy="7190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26" name="Google Shape;126;p7"/>
          <p:cNvPicPr preferRelativeResize="0"/>
          <p:nvPr>
            <p:ph idx="1" type="body"/>
          </p:nvPr>
        </p:nvPicPr>
        <p:blipFill rotWithShape="1">
          <a:blip r:embed="rId4">
            <a:alphaModFix/>
          </a:blip>
          <a:srcRect b="0" l="0" r="0" t="0"/>
          <a:stretch/>
        </p:blipFill>
        <p:spPr>
          <a:xfrm>
            <a:off x="1828800" y="1476103"/>
            <a:ext cx="9525000" cy="4306132"/>
          </a:xfrm>
          <a:prstGeom prst="rect">
            <a:avLst/>
          </a:prstGeom>
          <a:noFill/>
          <a:ln>
            <a:noFill/>
          </a:ln>
        </p:spPr>
      </p:pic>
      <p:pic>
        <p:nvPicPr>
          <p:cNvPr id="127" name="Google Shape;127;p7"/>
          <p:cNvPicPr preferRelativeResize="0"/>
          <p:nvPr/>
        </p:nvPicPr>
        <p:blipFill rotWithShape="1">
          <a:blip r:embed="rId5">
            <a:alphaModFix/>
          </a:blip>
          <a:srcRect b="0" l="0" r="0" t="0"/>
          <a:stretch/>
        </p:blipFill>
        <p:spPr>
          <a:xfrm>
            <a:off x="431075" y="5068389"/>
            <a:ext cx="11077302" cy="16197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p:nvPr/>
        </p:nvSpPr>
        <p:spPr>
          <a:xfrm>
            <a:off x="121186" y="99152"/>
            <a:ext cx="11953301" cy="6621137"/>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8"/>
          <p:cNvSpPr/>
          <p:nvPr/>
        </p:nvSpPr>
        <p:spPr>
          <a:xfrm>
            <a:off x="3599611" y="3244334"/>
            <a:ext cx="49927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https://www.youtube.com/watch?v=1z0ULvg_pW8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838200" y="365126"/>
            <a:ext cx="10515600" cy="1312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pic>
        <p:nvPicPr>
          <p:cNvPr id="139" name="Google Shape;139;p9"/>
          <p:cNvPicPr preferRelativeResize="0"/>
          <p:nvPr>
            <p:ph idx="1" type="body"/>
          </p:nvPr>
        </p:nvPicPr>
        <p:blipFill rotWithShape="1">
          <a:blip r:embed="rId3">
            <a:alphaModFix/>
          </a:blip>
          <a:srcRect b="0" l="0" r="0" t="0"/>
          <a:stretch/>
        </p:blipFill>
        <p:spPr>
          <a:xfrm>
            <a:off x="3156368" y="496888"/>
            <a:ext cx="7254729" cy="60867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2021-09-18T05:14:36Z</dcterms:created>
  <dc:creator>admin</dc:creator>
</cp:coreProperties>
</file>