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5" r:id="rId4"/>
    <p:sldId id="316" r:id="rId5"/>
    <p:sldId id="317" r:id="rId6"/>
    <p:sldId id="319" r:id="rId7"/>
    <p:sldId id="318" r:id="rId8"/>
    <p:sldId id="320" r:id="rId9"/>
    <p:sldId id="321" r:id="rId10"/>
    <p:sldId id="35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2" r:id="rId41"/>
    <p:sldId id="353" r:id="rId42"/>
    <p:sldId id="354" r:id="rId43"/>
    <p:sldId id="355" r:id="rId44"/>
    <p:sldId id="356" r:id="rId45"/>
    <p:sldId id="357" r:id="rId46"/>
    <p:sldId id="358" r:id="rId47"/>
    <p:sldId id="359" r:id="rId48"/>
    <p:sldId id="366" r:id="rId49"/>
    <p:sldId id="367" r:id="rId50"/>
    <p:sldId id="368" r:id="rId51"/>
    <p:sldId id="369" r:id="rId52"/>
    <p:sldId id="370" r:id="rId53"/>
    <p:sldId id="360" r:id="rId54"/>
    <p:sldId id="361" r:id="rId55"/>
    <p:sldId id="362" r:id="rId56"/>
    <p:sldId id="363" r:id="rId57"/>
    <p:sldId id="364" r:id="rId58"/>
    <p:sldId id="365" r:id="rId59"/>
    <p:sldId id="37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theme" Target="theme/theme1.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223E0E-596A-4DD4-AA26-2272FCFCB85C}"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FF9E0-8210-47C8-8029-FDEBC4C24649}" type="slidenum">
              <a:rPr lang="en-US" smtClean="0"/>
              <a:t>‹#›</a:t>
            </a:fld>
            <a:endParaRPr lang="en-US"/>
          </a:p>
        </p:txBody>
      </p:sp>
    </p:spTree>
    <p:extLst>
      <p:ext uri="{BB962C8B-B14F-4D97-AF65-F5344CB8AC3E}">
        <p14:creationId xmlns:p14="http://schemas.microsoft.com/office/powerpoint/2010/main" val="107346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23E0E-596A-4DD4-AA26-2272FCFCB85C}"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FF9E0-8210-47C8-8029-FDEBC4C24649}" type="slidenum">
              <a:rPr lang="en-US" smtClean="0"/>
              <a:t>‹#›</a:t>
            </a:fld>
            <a:endParaRPr lang="en-US"/>
          </a:p>
        </p:txBody>
      </p:sp>
    </p:spTree>
    <p:extLst>
      <p:ext uri="{BB962C8B-B14F-4D97-AF65-F5344CB8AC3E}">
        <p14:creationId xmlns:p14="http://schemas.microsoft.com/office/powerpoint/2010/main" val="264206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23E0E-596A-4DD4-AA26-2272FCFCB85C}"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FF9E0-8210-47C8-8029-FDEBC4C24649}" type="slidenum">
              <a:rPr lang="en-US" smtClean="0"/>
              <a:t>‹#›</a:t>
            </a:fld>
            <a:endParaRPr lang="en-US"/>
          </a:p>
        </p:txBody>
      </p:sp>
    </p:spTree>
    <p:extLst>
      <p:ext uri="{BB962C8B-B14F-4D97-AF65-F5344CB8AC3E}">
        <p14:creationId xmlns:p14="http://schemas.microsoft.com/office/powerpoint/2010/main" val="278645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23E0E-596A-4DD4-AA26-2272FCFCB85C}"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FF9E0-8210-47C8-8029-FDEBC4C24649}" type="slidenum">
              <a:rPr lang="en-US" smtClean="0"/>
              <a:t>‹#›</a:t>
            </a:fld>
            <a:endParaRPr lang="en-US"/>
          </a:p>
        </p:txBody>
      </p:sp>
    </p:spTree>
    <p:extLst>
      <p:ext uri="{BB962C8B-B14F-4D97-AF65-F5344CB8AC3E}">
        <p14:creationId xmlns:p14="http://schemas.microsoft.com/office/powerpoint/2010/main" val="67388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223E0E-596A-4DD4-AA26-2272FCFCB85C}"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FF9E0-8210-47C8-8029-FDEBC4C24649}" type="slidenum">
              <a:rPr lang="en-US" smtClean="0"/>
              <a:t>‹#›</a:t>
            </a:fld>
            <a:endParaRPr lang="en-US"/>
          </a:p>
        </p:txBody>
      </p:sp>
    </p:spTree>
    <p:extLst>
      <p:ext uri="{BB962C8B-B14F-4D97-AF65-F5344CB8AC3E}">
        <p14:creationId xmlns:p14="http://schemas.microsoft.com/office/powerpoint/2010/main" val="112163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223E0E-596A-4DD4-AA26-2272FCFCB85C}"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FF9E0-8210-47C8-8029-FDEBC4C24649}" type="slidenum">
              <a:rPr lang="en-US" smtClean="0"/>
              <a:t>‹#›</a:t>
            </a:fld>
            <a:endParaRPr lang="en-US"/>
          </a:p>
        </p:txBody>
      </p:sp>
    </p:spTree>
    <p:extLst>
      <p:ext uri="{BB962C8B-B14F-4D97-AF65-F5344CB8AC3E}">
        <p14:creationId xmlns:p14="http://schemas.microsoft.com/office/powerpoint/2010/main" val="163417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223E0E-596A-4DD4-AA26-2272FCFCB85C}"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FF9E0-8210-47C8-8029-FDEBC4C24649}" type="slidenum">
              <a:rPr lang="en-US" smtClean="0"/>
              <a:t>‹#›</a:t>
            </a:fld>
            <a:endParaRPr lang="en-US"/>
          </a:p>
        </p:txBody>
      </p:sp>
    </p:spTree>
    <p:extLst>
      <p:ext uri="{BB962C8B-B14F-4D97-AF65-F5344CB8AC3E}">
        <p14:creationId xmlns:p14="http://schemas.microsoft.com/office/powerpoint/2010/main" val="110280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223E0E-596A-4DD4-AA26-2272FCFCB85C}"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FF9E0-8210-47C8-8029-FDEBC4C24649}" type="slidenum">
              <a:rPr lang="en-US" smtClean="0"/>
              <a:t>‹#›</a:t>
            </a:fld>
            <a:endParaRPr lang="en-US"/>
          </a:p>
        </p:txBody>
      </p:sp>
    </p:spTree>
    <p:extLst>
      <p:ext uri="{BB962C8B-B14F-4D97-AF65-F5344CB8AC3E}">
        <p14:creationId xmlns:p14="http://schemas.microsoft.com/office/powerpoint/2010/main" val="318535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223E0E-596A-4DD4-AA26-2272FCFCB85C}"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FF9E0-8210-47C8-8029-FDEBC4C24649}" type="slidenum">
              <a:rPr lang="en-US" smtClean="0"/>
              <a:t>‹#›</a:t>
            </a:fld>
            <a:endParaRPr lang="en-US"/>
          </a:p>
        </p:txBody>
      </p:sp>
    </p:spTree>
    <p:extLst>
      <p:ext uri="{BB962C8B-B14F-4D97-AF65-F5344CB8AC3E}">
        <p14:creationId xmlns:p14="http://schemas.microsoft.com/office/powerpoint/2010/main" val="114625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223E0E-596A-4DD4-AA26-2272FCFCB85C}"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FF9E0-8210-47C8-8029-FDEBC4C24649}" type="slidenum">
              <a:rPr lang="en-US" smtClean="0"/>
              <a:t>‹#›</a:t>
            </a:fld>
            <a:endParaRPr lang="en-US"/>
          </a:p>
        </p:txBody>
      </p:sp>
    </p:spTree>
    <p:extLst>
      <p:ext uri="{BB962C8B-B14F-4D97-AF65-F5344CB8AC3E}">
        <p14:creationId xmlns:p14="http://schemas.microsoft.com/office/powerpoint/2010/main" val="2877402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223E0E-596A-4DD4-AA26-2272FCFCB85C}"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FF9E0-8210-47C8-8029-FDEBC4C24649}" type="slidenum">
              <a:rPr lang="en-US" smtClean="0"/>
              <a:t>‹#›</a:t>
            </a:fld>
            <a:endParaRPr lang="en-US"/>
          </a:p>
        </p:txBody>
      </p:sp>
    </p:spTree>
    <p:extLst>
      <p:ext uri="{BB962C8B-B14F-4D97-AF65-F5344CB8AC3E}">
        <p14:creationId xmlns:p14="http://schemas.microsoft.com/office/powerpoint/2010/main" val="168297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23E0E-596A-4DD4-AA26-2272FCFCB85C}" type="datetimeFigureOut">
              <a:rPr lang="en-US" smtClean="0"/>
              <a:t>11/18/2022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FF9E0-8210-47C8-8029-FDEBC4C24649}" type="slidenum">
              <a:rPr lang="en-US" smtClean="0"/>
              <a:t>‹#›</a:t>
            </a:fld>
            <a:endParaRPr lang="en-US"/>
          </a:p>
        </p:txBody>
      </p:sp>
    </p:spTree>
    <p:extLst>
      <p:ext uri="{BB962C8B-B14F-4D97-AF65-F5344CB8AC3E}">
        <p14:creationId xmlns:p14="http://schemas.microsoft.com/office/powerpoint/2010/main" val="1395646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hyperlink" Target="https://gist.github.com/shichao-an/4871b3026c68dc6c4140" TargetMode="Externa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hyperlink" Target="https://gist.github.com/shichao-an/c229d6cc4ac8d310567b" TargetMode="Externa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Portmap" TargetMode="External" /><Relationship Id="rId2" Type="http://schemas.openxmlformats.org/officeDocument/2006/relationships/hyperlink" Target="https://notes.shichao.io/unp/figure_2.10.png" TargetMode="Externa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hyperlink" Target="https://notes.shichao.io/unp/ch3/#value-result-arguments" TargetMode="External" /><Relationship Id="rId2" Type="http://schemas.openxmlformats.org/officeDocument/2006/relationships/hyperlink" Target="https://notes.shichao.io/unp/figure_4.7.png" TargetMode="Externa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shichao-an/unpv13e/blob/master/intro/daytimetcpsrv.c" TargetMode="Externa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shichao-an/unpv13e/blob/master/intro/daytimetcpsrv1.c" TargetMode="Externa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186" y="99152"/>
            <a:ext cx="11953301" cy="6621137"/>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0328" y="554182"/>
            <a:ext cx="7162800" cy="646331"/>
          </a:xfrm>
          <a:prstGeom prst="rect">
            <a:avLst/>
          </a:prstGeom>
          <a:noFill/>
        </p:spPr>
        <p:txBody>
          <a:bodyPr wrap="square" rtlCol="0">
            <a:spAutoFit/>
          </a:bodyPr>
          <a:lstStyle/>
          <a:p>
            <a:r>
              <a:rPr lang="en-US" sz="3600" b="1" dirty="0">
                <a:solidFill>
                  <a:srgbClr val="0070C0"/>
                </a:solidFill>
                <a:latin typeface="Dosis" pitchFamily="2" charset="0"/>
              </a:rPr>
              <a:t>Network Programming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719" y="877347"/>
            <a:ext cx="4038600" cy="5308600"/>
          </a:xfrm>
          <a:prstGeom prst="rect">
            <a:avLst/>
          </a:prstGeom>
        </p:spPr>
      </p:pic>
    </p:spTree>
    <p:extLst>
      <p:ext uri="{BB962C8B-B14F-4D97-AF65-F5344CB8AC3E}">
        <p14:creationId xmlns:p14="http://schemas.microsoft.com/office/powerpoint/2010/main" val="275251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2"/>
          <p:cNvSpPr>
            <a:spLocks noGrp="1" noChangeArrowheads="1"/>
          </p:cNvSpPr>
          <p:nvPr>
            <p:ph idx="1"/>
          </p:nvPr>
        </p:nvSpPr>
        <p:spPr bwMode="auto">
          <a:xfrm>
            <a:off x="838200" y="1865762"/>
            <a:ext cx="10515600" cy="42710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37917"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define SA to be the string struct sockaddr, just to shorten the code that we must write to cast these pointers.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an application programmer ’s point of view, </a:t>
            </a:r>
            <a:r>
              <a:rPr kumimoji="0" lang="en-US" altLang="en-US" sz="20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only use of these generic socket address structures is to cast pointers to protocol-specific structures.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the kernel’s perspective, another reason for using pointers to generic socket address structures as arguments is that the kernel must take the caller’s pointer, cast it to a struct sockaddr *, and then look at the value of sa_family to determine the type of the structure.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62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587829" y="85536"/>
            <a:ext cx="10765969" cy="3217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37917" rIns="91440" bIns="93791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04C5C"/>
                </a:solidFill>
                <a:effectLst/>
                <a:latin typeface="Source Sans Pro"/>
              </a:rPr>
              <a:t>New Generic Socket Address Structure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new generic socket address structure was defined as part of the IPv6 sockets API, to overcome some of the shortcomings of the existing struct sockaddr.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Unlike the struct sockaddr, the new struct sockaddr_storage is large enough to hold any socket address type supported by the system. The sockaddr_storage structure is defined by including the &lt;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netinet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header</a:t>
            </a:r>
            <a:r>
              <a:rPr kumimoji="0" lang="en-US" altLang="en-US" sz="1100" b="0" i="0" u="none" strike="noStrike" cap="none" normalizeH="0" baseline="0" dirty="0">
                <a:ln>
                  <a:noFill/>
                </a:ln>
                <a:solidFill>
                  <a:schemeClr val="tx1"/>
                </a:solidFill>
                <a:effectLst/>
                <a:latin typeface="Source Sans Pr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87829" y="2725024"/>
            <a:ext cx="10765969" cy="37170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3791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sockaddr_storage type provides a generic socket address structure that is different from struct sockaddr in two ways: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any socket address structures that the system supports have alignment requirements, the sockaddr_storage provides the strictest alignment requirement.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sockaddr_storage is large enough to contain any socket address structure that the system supports.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fields of the sockaddr_storage structure are opaque to the user, except for ss_family and ss_len (if present). The sockaddr_storage must be cast or copied to the appropriate socket address structure for the address given in ss_family to access any other fields.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83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6651" y="287383"/>
            <a:ext cx="10424160" cy="5617028"/>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   Value-Result Arguments</a:t>
            </a:r>
          </a:p>
          <a:p>
            <a:pPr algn="just"/>
            <a:r>
              <a:rPr lang="en-US" sz="1800" dirty="0">
                <a:latin typeface="Times New Roman" panose="02020603050405020304" pitchFamily="18" charset="0"/>
                <a:cs typeface="Times New Roman" panose="02020603050405020304" pitchFamily="18" charset="0"/>
              </a:rPr>
              <a:t>When a socket address structure is passed to any socket function, it is always passed by reference (a pointer to the structure is passed). The length of the structure is also passed as an argument.</a:t>
            </a:r>
          </a:p>
          <a:p>
            <a:pPr algn="just"/>
            <a:r>
              <a:rPr lang="en-US" sz="1800" dirty="0">
                <a:latin typeface="Times New Roman" panose="02020603050405020304" pitchFamily="18" charset="0"/>
                <a:cs typeface="Times New Roman" panose="02020603050405020304" pitchFamily="18" charset="0"/>
              </a:rPr>
              <a:t>The way in which the length is passed depends on which direction the structure is being passed:</a:t>
            </a:r>
          </a:p>
          <a:p>
            <a:pPr algn="just"/>
            <a:r>
              <a:rPr lang="en-US" sz="1800" dirty="0">
                <a:latin typeface="Times New Roman" panose="02020603050405020304" pitchFamily="18" charset="0"/>
                <a:cs typeface="Times New Roman" panose="02020603050405020304" pitchFamily="18" charset="0"/>
              </a:rPr>
              <a:t>From the </a:t>
            </a:r>
            <a:r>
              <a:rPr lang="en-US" sz="1800" b="1" dirty="0">
                <a:latin typeface="Times New Roman" panose="02020603050405020304" pitchFamily="18" charset="0"/>
                <a:cs typeface="Times New Roman" panose="02020603050405020304" pitchFamily="18" charset="0"/>
              </a:rPr>
              <a:t>process to the kernel</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From the </a:t>
            </a:r>
            <a:r>
              <a:rPr lang="en-US" sz="1800" b="1" dirty="0">
                <a:latin typeface="Times New Roman" panose="02020603050405020304" pitchFamily="18" charset="0"/>
                <a:cs typeface="Times New Roman" panose="02020603050405020304" pitchFamily="18" charset="0"/>
              </a:rPr>
              <a:t>kernel to the process</a:t>
            </a:r>
            <a:endParaRPr lang="en-US" sz="1800" dirty="0">
              <a:latin typeface="Times New Roman" panose="02020603050405020304" pitchFamily="18" charset="0"/>
              <a:cs typeface="Times New Roman" panose="02020603050405020304" pitchFamily="18" charset="0"/>
            </a:endParaRPr>
          </a:p>
          <a:p>
            <a:pPr marL="0" indent="0">
              <a:buNone/>
            </a:pPr>
            <a:br>
              <a:rPr lang="en-US" dirty="0"/>
            </a:br>
            <a:endParaRPr lang="en-IN" dirty="0"/>
          </a:p>
        </p:txBody>
      </p:sp>
      <p:sp>
        <p:nvSpPr>
          <p:cNvPr id="4" name="Rectangle 1"/>
          <p:cNvSpPr>
            <a:spLocks noChangeArrowheads="1"/>
          </p:cNvSpPr>
          <p:nvPr/>
        </p:nvSpPr>
        <p:spPr bwMode="auto">
          <a:xfrm>
            <a:off x="1149530" y="2972802"/>
            <a:ext cx="9457509" cy="27783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3791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04C5C"/>
                </a:solidFill>
                <a:effectLst/>
                <a:latin typeface="Times New Roman" panose="02020603050405020304" pitchFamily="18" charset="0"/>
                <a:cs typeface="Times New Roman" panose="02020603050405020304" pitchFamily="18" charset="0"/>
              </a:rPr>
              <a:t>From process to kernel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bind, connect, and sendto functions pass a socket address structure from the process to the kernel.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Arguments to these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pointer to the socket address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integer size of the structure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Source Sans Pr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149531" y="4599986"/>
            <a:ext cx="10371910" cy="1778073"/>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struct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sockaddr_in</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serv</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fill in </a:t>
            </a:r>
            <a:r>
              <a:rPr kumimoji="0" lang="en-US" altLang="en-US" b="0" i="0" u="none" strike="noStrike" cap="none" normalizeH="0" baseline="0" dirty="0" err="1">
                <a:ln>
                  <a:noFill/>
                </a:ln>
                <a:solidFill>
                  <a:srgbClr val="60A0B0"/>
                </a:solidFill>
                <a:effectLst/>
                <a:latin typeface="Times New Roman" panose="02020603050405020304" pitchFamily="18" charset="0"/>
                <a:cs typeface="Times New Roman" panose="02020603050405020304" pitchFamily="18" charset="0"/>
              </a:rPr>
              <a:t>serv</a:t>
            </a:r>
            <a:r>
              <a:rPr kumimoji="0" lang="en-US" altLang="en-US"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sockfd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&amp;</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serv</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7020"/>
                </a:solidFill>
                <a:effectLst/>
                <a:latin typeface="Times New Roman" panose="02020603050405020304" pitchFamily="18" charset="0"/>
                <a:cs typeface="Times New Roman" panose="02020603050405020304" pitchFamily="18" charset="0"/>
              </a:rPr>
              <a:t>sizeof</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serv</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74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From the </a:t>
            </a:r>
            <a:r>
              <a:rPr lang="en-US" sz="2400" b="1" dirty="0">
                <a:latin typeface="Times New Roman" panose="02020603050405020304" pitchFamily="18" charset="0"/>
                <a:cs typeface="Times New Roman" panose="02020603050405020304" pitchFamily="18" charset="0"/>
              </a:rPr>
              <a:t>process to the kernel</a:t>
            </a:r>
            <a:endParaRPr lang="en-IN"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434" y="1293224"/>
            <a:ext cx="6766559" cy="4441370"/>
          </a:xfrm>
        </p:spPr>
      </p:pic>
      <p:sp>
        <p:nvSpPr>
          <p:cNvPr id="5" name="Rectangle 1"/>
          <p:cNvSpPr>
            <a:spLocks noChangeArrowheads="1"/>
          </p:cNvSpPr>
          <p:nvPr/>
        </p:nvSpPr>
        <p:spPr bwMode="auto">
          <a:xfrm>
            <a:off x="1541418" y="5754603"/>
            <a:ext cx="9300754"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datatype for the size of a socket address structure is actually socklen_t and not int, but the POSIX specification recommends that socklen_t be defined as uint32_t.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65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772"/>
          </a:xfrm>
        </p:spPr>
        <p:txBody>
          <a:bodyPr>
            <a:normAutofit fontScale="90000"/>
          </a:bodyPr>
          <a:lstStyle/>
          <a:p>
            <a:r>
              <a:rPr lang="en-IN" sz="2400" dirty="0">
                <a:latin typeface="Times New Roman" panose="02020603050405020304" pitchFamily="18" charset="0"/>
                <a:cs typeface="Times New Roman" panose="02020603050405020304" pitchFamily="18" charset="0"/>
              </a:rPr>
              <a:t>From kernel to process</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943665"/>
            <a:ext cx="10515599" cy="377246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3791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accept, recvfrom, getsockname, and getpeername functions pass a socket address structure from the kernel to the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Arguments to these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pointer to the socket address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pointer to an integer containing the size of the structure.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struct</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sockaddr_un</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Unix domain */</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socklen_t</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len</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len</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sizeof</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len is a value */</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getpeername</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unixfd</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&amp;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&amp;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len</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len may have changed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35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From kernel to process</a:t>
            </a:r>
            <a:br>
              <a:rPr lang="en-IN" sz="2400" dirty="0">
                <a:latin typeface="Times New Roman" panose="02020603050405020304" pitchFamily="18" charset="0"/>
                <a:cs typeface="Times New Roman" panose="02020603050405020304" pitchFamily="18" charset="0"/>
              </a:rPr>
            </a:b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949" y="966652"/>
            <a:ext cx="6387737" cy="5891348"/>
          </a:xfrm>
        </p:spPr>
      </p:pic>
    </p:spTree>
    <p:extLst>
      <p:ext uri="{BB962C8B-B14F-4D97-AF65-F5344CB8AC3E}">
        <p14:creationId xmlns:p14="http://schemas.microsoft.com/office/powerpoint/2010/main" val="2804691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138"/>
          </a:xfrm>
        </p:spPr>
        <p:txBody>
          <a:bodyPr>
            <a:normAutofit fontScale="90000"/>
          </a:bodyPr>
          <a:lstStyle/>
          <a:p>
            <a:endParaRPr lang="en-IN" dirty="0"/>
          </a:p>
        </p:txBody>
      </p:sp>
      <p:sp>
        <p:nvSpPr>
          <p:cNvPr id="4" name="Rectangle 1"/>
          <p:cNvSpPr>
            <a:spLocks noGrp="1" noChangeArrowheads="1"/>
          </p:cNvSpPr>
          <p:nvPr>
            <p:ph idx="1"/>
          </p:nvPr>
        </p:nvSpPr>
        <p:spPr bwMode="auto">
          <a:xfrm>
            <a:off x="705394" y="-64143"/>
            <a:ext cx="10648406" cy="46403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3791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Value-result argument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size changes from an integer to be a pointer to an integer because the size is both </a:t>
            </a:r>
            <a:r>
              <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value when the function is called and a result when the function returns.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tells the kernel the size of the structure so that the kernel does not write past the end of the structure when filling it in.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tells the process how much information the kernel actually stored in the structure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two other functions that pass socket address structures, recvmsg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sendmsg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length field is not a function argument but a structure member.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the socket address structure is fixed-length, the value returned by the kernel will always be that fixed size: 16 for an IPv4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sockaddr_in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28 for an IPv6 sockaddr_in6. But with a variable-length socket address structure (e.g., a Unix domain sockaddr_un), the value returned can be less than the maximum size of the structure.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705394" y="3553348"/>
            <a:ext cx="10789920" cy="34400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Though the most common example of a value-result argument is the length of a returned socket address structure, we encounter other value-result arguments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middle three arguments for the select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length argument for the getsockopt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msg_namelen and msg_controllen members of the msghdr structure, when used with recvmsg</a:t>
            </a:r>
            <a:r>
              <a:rPr lang="en-US" altLang="en-US" dirty="0">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ifc_len member of the ifconf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first of the two length arguments for the sysctl function.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125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normAutofit fontScale="90000"/>
          </a:bodyPr>
          <a:lstStyle/>
          <a:p>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For a 16-bit integer that is made up of 2 bytes, there are two ways to store the two bytes in memory:</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Little-endian</a:t>
            </a:r>
            <a:r>
              <a:rPr lang="en-US" sz="1800" dirty="0">
                <a:latin typeface="Times New Roman" panose="02020603050405020304" pitchFamily="18" charset="0"/>
                <a:cs typeface="Times New Roman" panose="02020603050405020304" pitchFamily="18" charset="0"/>
              </a:rPr>
              <a:t> order: low-order byte is at the starting address.</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Big-endian</a:t>
            </a:r>
            <a:r>
              <a:rPr lang="en-US" sz="1800" dirty="0">
                <a:latin typeface="Times New Roman" panose="02020603050405020304" pitchFamily="18" charset="0"/>
                <a:cs typeface="Times New Roman" panose="02020603050405020304" pitchFamily="18" charset="0"/>
              </a:rPr>
              <a:t> order: high-order byte is at the starting address.</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303" y="1627188"/>
            <a:ext cx="8673737" cy="4982618"/>
          </a:xfrm>
        </p:spPr>
      </p:pic>
    </p:spTree>
    <p:extLst>
      <p:ext uri="{BB962C8B-B14F-4D97-AF65-F5344CB8AC3E}">
        <p14:creationId xmlns:p14="http://schemas.microsoft.com/office/powerpoint/2010/main" val="1401998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8" y="1"/>
            <a:ext cx="10635342" cy="1593670"/>
          </a:xfrm>
        </p:spPr>
        <p:txBody>
          <a:bodyPr>
            <a:noAutofit/>
          </a:bodyPr>
          <a:lstStyle/>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Host byte order</a:t>
            </a:r>
            <a:r>
              <a:rPr lang="en-US" sz="1800" dirty="0">
                <a:latin typeface="Times New Roman" panose="02020603050405020304" pitchFamily="18" charset="0"/>
                <a:cs typeface="Times New Roman" panose="02020603050405020304" pitchFamily="18" charset="0"/>
              </a:rPr>
              <a:t> refer to the byte ordering used by a given system. The program below prints the host byte order:</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3158019"/>
              </p:ext>
            </p:extLst>
          </p:nvPr>
        </p:nvGraphicFramePr>
        <p:xfrm>
          <a:off x="718459" y="1005833"/>
          <a:ext cx="10162902" cy="6789732"/>
        </p:xfrm>
        <a:graphic>
          <a:graphicData uri="http://schemas.openxmlformats.org/drawingml/2006/table">
            <a:tbl>
              <a:tblPr/>
              <a:tblGrid>
                <a:gridCol w="1678398">
                  <a:extLst>
                    <a:ext uri="{9D8B030D-6E8A-4147-A177-3AD203B41FA5}">
                      <a16:colId xmlns:a16="http://schemas.microsoft.com/office/drawing/2014/main" val="3351053389"/>
                    </a:ext>
                  </a:extLst>
                </a:gridCol>
                <a:gridCol w="8484504">
                  <a:extLst>
                    <a:ext uri="{9D8B030D-6E8A-4147-A177-3AD203B41FA5}">
                      <a16:colId xmlns:a16="http://schemas.microsoft.com/office/drawing/2014/main" val="348190041"/>
                    </a:ext>
                  </a:extLst>
                </a:gridCol>
              </a:tblGrid>
              <a:tr h="273662">
                <a:tc>
                  <a:txBody>
                    <a:bodyPr/>
                    <a:lstStyle/>
                    <a:p>
                      <a:pPr algn="l" fontAlgn="t"/>
                      <a:r>
                        <a:rPr lang="en-IN" sz="1800" dirty="0">
                          <a:effectLst/>
                          <a:latin typeface="Times New Roman" panose="02020603050405020304" pitchFamily="18" charset="0"/>
                          <a:cs typeface="Times New Roman" panose="02020603050405020304" pitchFamily="18" charset="0"/>
                        </a:rPr>
                        <a:t>#</a:t>
                      </a:r>
                      <a:r>
                        <a:rPr lang="en-IN" sz="1800" dirty="0">
                          <a:solidFill>
                            <a:srgbClr val="D73A49"/>
                          </a:solidFill>
                          <a:effectLst/>
                          <a:latin typeface="Times New Roman" panose="02020603050405020304" pitchFamily="18" charset="0"/>
                          <a:cs typeface="Times New Roman" panose="02020603050405020304" pitchFamily="18" charset="0"/>
                        </a:rPr>
                        <a:t>include</a:t>
                      </a:r>
                      <a:r>
                        <a:rPr lang="en-IN" sz="1800" dirty="0">
                          <a:effectLst/>
                          <a:latin typeface="Times New Roman" panose="02020603050405020304" pitchFamily="18" charset="0"/>
                          <a:cs typeface="Times New Roman" panose="02020603050405020304" pitchFamily="18" charset="0"/>
                        </a:rPr>
                        <a:t> </a:t>
                      </a:r>
                      <a:r>
                        <a:rPr lang="en-IN" sz="1800" dirty="0">
                          <a:solidFill>
                            <a:srgbClr val="032F62"/>
                          </a:solidFill>
                          <a:effectLst/>
                          <a:latin typeface="Times New Roman" panose="02020603050405020304" pitchFamily="18" charset="0"/>
                          <a:cs typeface="Times New Roman" panose="02020603050405020304" pitchFamily="18" charset="0"/>
                        </a:rPr>
                        <a:t>"</a:t>
                      </a:r>
                      <a:r>
                        <a:rPr lang="en-IN" sz="1800" dirty="0" err="1">
                          <a:solidFill>
                            <a:srgbClr val="032F62"/>
                          </a:solidFill>
                          <a:effectLst/>
                          <a:latin typeface="Times New Roman" panose="02020603050405020304" pitchFamily="18" charset="0"/>
                          <a:cs typeface="Times New Roman" panose="02020603050405020304" pitchFamily="18" charset="0"/>
                        </a:rPr>
                        <a:t>unp.h</a:t>
                      </a:r>
                      <a:r>
                        <a:rPr lang="en-IN" sz="1800" dirty="0">
                          <a:solidFill>
                            <a:srgbClr val="032F62"/>
                          </a:solidFill>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cs typeface="Times New Roman" panose="02020603050405020304" pitchFamily="18" charset="0"/>
                      </a:endParaRPr>
                    </a:p>
                  </a:txBody>
                  <a:tcPr marL="37058" marR="37058" marT="14823" marB="3706">
                    <a:lnL>
                      <a:noFill/>
                    </a:lnL>
                    <a:lnR>
                      <a:noFill/>
                    </a:lnR>
                    <a:lnT>
                      <a:noFill/>
                    </a:lnT>
                    <a:lnB>
                      <a:noFill/>
                    </a:lnB>
                  </a:tcPr>
                </a:tc>
                <a:tc>
                  <a:txBody>
                    <a:bodyPr/>
                    <a:lstStyle/>
                    <a:p>
                      <a:endParaRPr lang="en-IN" sz="1800" dirty="0">
                        <a:solidFill>
                          <a:srgbClr val="FF0000"/>
                        </a:solidFill>
                        <a:latin typeface="Times New Roman" panose="02020603050405020304" pitchFamily="18" charset="0"/>
                        <a:cs typeface="Times New Roman" panose="02020603050405020304" pitchFamily="18" charset="0"/>
                      </a:endParaRPr>
                    </a:p>
                  </a:txBody>
                  <a:tcPr marL="35576" marR="35576" marT="17788" marB="17788">
                    <a:lnL>
                      <a:noFill/>
                    </a:lnL>
                  </a:tcPr>
                </a:tc>
                <a:extLst>
                  <a:ext uri="{0D108BD9-81ED-4DB2-BD59-A6C34878D82A}">
                    <a16:rowId xmlns:a16="http://schemas.microsoft.com/office/drawing/2014/main" val="694130083"/>
                  </a:ext>
                </a:extLst>
              </a:tr>
              <a:tr h="248791">
                <a:tc>
                  <a:txBody>
                    <a:bodyPr/>
                    <a:lstStyle/>
                    <a:p>
                      <a:pPr algn="r" fontAlgn="t"/>
                      <a:endParaRPr lang="en-IN" sz="1800" dirty="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endParaRPr lang="en-IN" sz="1800" dirty="0">
                        <a:effectLst/>
                        <a:latin typeface="Times New Roman" panose="02020603050405020304" pitchFamily="18" charset="0"/>
                        <a:cs typeface="Times New Roman" panose="02020603050405020304" pitchFamily="18" charset="0"/>
                      </a:endParaRPr>
                    </a:p>
                  </a:txBody>
                  <a:tcPr marL="37058" marR="37058" marT="3706" marB="3706">
                    <a:lnL>
                      <a:noFill/>
                    </a:lnL>
                    <a:lnR>
                      <a:noFill/>
                    </a:lnR>
                    <a:lnB>
                      <a:noFill/>
                    </a:lnB>
                  </a:tcPr>
                </a:tc>
                <a:extLst>
                  <a:ext uri="{0D108BD9-81ED-4DB2-BD59-A6C34878D82A}">
                    <a16:rowId xmlns:a16="http://schemas.microsoft.com/office/drawing/2014/main" val="2713037619"/>
                  </a:ext>
                </a:extLst>
              </a:tr>
              <a:tr h="248791">
                <a:tc>
                  <a:txBody>
                    <a:bodyPr/>
                    <a:lstStyle/>
                    <a:p>
                      <a:pPr algn="r" fontAlgn="t"/>
                      <a:endParaRPr lang="en-IN" sz="1800" dirty="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err="1">
                          <a:solidFill>
                            <a:srgbClr val="D73A49"/>
                          </a:solidFill>
                          <a:effectLst/>
                          <a:latin typeface="Times New Roman" panose="02020603050405020304" pitchFamily="18" charset="0"/>
                          <a:cs typeface="Times New Roman" panose="02020603050405020304" pitchFamily="18" charset="0"/>
                        </a:rPr>
                        <a:t>int</a:t>
                      </a:r>
                      <a:endParaRPr lang="en-IN" sz="1200" dirty="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extLst>
                  <a:ext uri="{0D108BD9-81ED-4DB2-BD59-A6C34878D82A}">
                    <a16:rowId xmlns:a16="http://schemas.microsoft.com/office/drawing/2014/main" val="3507613247"/>
                  </a:ext>
                </a:extLst>
              </a:tr>
              <a:tr h="248791">
                <a:tc>
                  <a:txBody>
                    <a:bodyPr/>
                    <a:lstStyle/>
                    <a:p>
                      <a:pPr algn="r" fontAlgn="t"/>
                      <a:endParaRPr lang="en-IN" sz="1800" dirty="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a:solidFill>
                            <a:srgbClr val="6F42C1"/>
                          </a:solidFill>
                          <a:effectLst/>
                          <a:latin typeface="Times New Roman" panose="02020603050405020304" pitchFamily="18" charset="0"/>
                          <a:cs typeface="Times New Roman" panose="02020603050405020304" pitchFamily="18" charset="0"/>
                        </a:rPr>
                        <a:t>main</a:t>
                      </a:r>
                      <a:r>
                        <a:rPr lang="en-IN" sz="1200" dirty="0">
                          <a:effectLst/>
                          <a:latin typeface="Times New Roman" panose="02020603050405020304" pitchFamily="18" charset="0"/>
                          <a:cs typeface="Times New Roman" panose="02020603050405020304" pitchFamily="18" charset="0"/>
                        </a:rPr>
                        <a:t>(</a:t>
                      </a:r>
                      <a:r>
                        <a:rPr lang="en-IN" sz="1200" dirty="0" err="1">
                          <a:solidFill>
                            <a:srgbClr val="D73A49"/>
                          </a:solidFill>
                          <a:effectLst/>
                          <a:latin typeface="Times New Roman" panose="02020603050405020304" pitchFamily="18" charset="0"/>
                          <a:cs typeface="Times New Roman" panose="02020603050405020304" pitchFamily="18" charset="0"/>
                        </a:rPr>
                        <a:t>int</a:t>
                      </a:r>
                      <a:r>
                        <a:rPr lang="en-IN" sz="1200" dirty="0">
                          <a:effectLst/>
                          <a:latin typeface="Times New Roman" panose="02020603050405020304" pitchFamily="18" charset="0"/>
                          <a:cs typeface="Times New Roman" panose="02020603050405020304" pitchFamily="18" charset="0"/>
                        </a:rPr>
                        <a:t> </a:t>
                      </a:r>
                      <a:r>
                        <a:rPr lang="en-IN" sz="1200" dirty="0" err="1">
                          <a:effectLst/>
                          <a:latin typeface="Times New Roman" panose="02020603050405020304" pitchFamily="18" charset="0"/>
                          <a:cs typeface="Times New Roman" panose="02020603050405020304" pitchFamily="18" charset="0"/>
                        </a:rPr>
                        <a:t>argc</a:t>
                      </a:r>
                      <a:r>
                        <a:rPr lang="en-IN" sz="1200" dirty="0">
                          <a:effectLst/>
                          <a:latin typeface="Times New Roman" panose="02020603050405020304" pitchFamily="18" charset="0"/>
                          <a:cs typeface="Times New Roman" panose="02020603050405020304" pitchFamily="18" charset="0"/>
                        </a:rPr>
                        <a:t>, </a:t>
                      </a:r>
                      <a:r>
                        <a:rPr lang="en-IN" sz="1200" dirty="0">
                          <a:solidFill>
                            <a:srgbClr val="D73A49"/>
                          </a:solidFill>
                          <a:effectLst/>
                          <a:latin typeface="Times New Roman" panose="02020603050405020304" pitchFamily="18" charset="0"/>
                          <a:cs typeface="Times New Roman" panose="02020603050405020304" pitchFamily="18" charset="0"/>
                        </a:rPr>
                        <a:t>char</a:t>
                      </a:r>
                      <a:r>
                        <a:rPr lang="en-IN" sz="1200" dirty="0">
                          <a:effectLst/>
                          <a:latin typeface="Times New Roman" panose="02020603050405020304" pitchFamily="18" charset="0"/>
                          <a:cs typeface="Times New Roman" panose="02020603050405020304" pitchFamily="18" charset="0"/>
                        </a:rPr>
                        <a:t> **</a:t>
                      </a:r>
                      <a:r>
                        <a:rPr lang="en-IN" sz="1200" dirty="0" err="1">
                          <a:effectLst/>
                          <a:latin typeface="Times New Roman" panose="02020603050405020304" pitchFamily="18" charset="0"/>
                          <a:cs typeface="Times New Roman" panose="02020603050405020304" pitchFamily="18" charset="0"/>
                        </a:rPr>
                        <a:t>argv</a:t>
                      </a:r>
                      <a:r>
                        <a:rPr lang="en-IN" sz="1200" dirty="0">
                          <a:effectLst/>
                          <a:latin typeface="Times New Roman" panose="02020603050405020304" pitchFamily="18" charset="0"/>
                          <a:cs typeface="Times New Roman" panose="02020603050405020304" pitchFamily="18" charset="0"/>
                        </a:rPr>
                        <a:t>)</a:t>
                      </a:r>
                    </a:p>
                  </a:txBody>
                  <a:tcPr marL="37058" marR="37058" marT="3706" marB="3706">
                    <a:lnL>
                      <a:noFill/>
                    </a:lnL>
                    <a:lnR>
                      <a:noFill/>
                    </a:lnR>
                    <a:lnT>
                      <a:noFill/>
                    </a:lnT>
                    <a:lnB>
                      <a:noFill/>
                    </a:lnB>
                  </a:tcPr>
                </a:tc>
                <a:extLst>
                  <a:ext uri="{0D108BD9-81ED-4DB2-BD59-A6C34878D82A}">
                    <a16:rowId xmlns:a16="http://schemas.microsoft.com/office/drawing/2014/main" val="2885734364"/>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a:effectLst/>
                          <a:latin typeface="Times New Roman" panose="02020603050405020304" pitchFamily="18" charset="0"/>
                          <a:cs typeface="Times New Roman" panose="02020603050405020304" pitchFamily="18" charset="0"/>
                        </a:rPr>
                        <a:t>{</a:t>
                      </a:r>
                    </a:p>
                  </a:txBody>
                  <a:tcPr marL="37058" marR="37058" marT="3706" marB="3706">
                    <a:lnL>
                      <a:noFill/>
                    </a:lnL>
                    <a:lnR>
                      <a:noFill/>
                    </a:lnR>
                    <a:lnT>
                      <a:noFill/>
                    </a:lnT>
                    <a:lnB>
                      <a:noFill/>
                    </a:lnB>
                  </a:tcPr>
                </a:tc>
                <a:extLst>
                  <a:ext uri="{0D108BD9-81ED-4DB2-BD59-A6C34878D82A}">
                    <a16:rowId xmlns:a16="http://schemas.microsoft.com/office/drawing/2014/main" val="102588503"/>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a:solidFill>
                            <a:srgbClr val="D73A49"/>
                          </a:solidFill>
                          <a:effectLst/>
                          <a:latin typeface="Times New Roman" panose="02020603050405020304" pitchFamily="18" charset="0"/>
                          <a:cs typeface="Times New Roman" panose="02020603050405020304" pitchFamily="18" charset="0"/>
                        </a:rPr>
                        <a:t>union</a:t>
                      </a:r>
                      <a:r>
                        <a:rPr lang="en-IN" sz="1200" dirty="0">
                          <a:effectLst/>
                          <a:latin typeface="Times New Roman" panose="02020603050405020304" pitchFamily="18" charset="0"/>
                          <a:cs typeface="Times New Roman" panose="02020603050405020304" pitchFamily="18" charset="0"/>
                        </a:rPr>
                        <a:t> {</a:t>
                      </a:r>
                    </a:p>
                  </a:txBody>
                  <a:tcPr marL="37058" marR="37058" marT="3706" marB="3706">
                    <a:lnL>
                      <a:noFill/>
                    </a:lnL>
                    <a:lnR>
                      <a:noFill/>
                    </a:lnR>
                    <a:lnT>
                      <a:noFill/>
                    </a:lnT>
                    <a:lnB>
                      <a:noFill/>
                    </a:lnB>
                  </a:tcPr>
                </a:tc>
                <a:extLst>
                  <a:ext uri="{0D108BD9-81ED-4DB2-BD59-A6C34878D82A}">
                    <a16:rowId xmlns:a16="http://schemas.microsoft.com/office/drawing/2014/main" val="1506938255"/>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a:solidFill>
                            <a:srgbClr val="D73A49"/>
                          </a:solidFill>
                          <a:effectLst/>
                          <a:latin typeface="Times New Roman" panose="02020603050405020304" pitchFamily="18" charset="0"/>
                          <a:cs typeface="Times New Roman" panose="02020603050405020304" pitchFamily="18" charset="0"/>
                        </a:rPr>
                        <a:t>short</a:t>
                      </a:r>
                      <a:r>
                        <a:rPr lang="en-IN" sz="1200" dirty="0">
                          <a:effectLst/>
                          <a:latin typeface="Times New Roman" panose="02020603050405020304" pitchFamily="18" charset="0"/>
                          <a:cs typeface="Times New Roman" panose="02020603050405020304" pitchFamily="18" charset="0"/>
                        </a:rPr>
                        <a:t> s;</a:t>
                      </a:r>
                    </a:p>
                  </a:txBody>
                  <a:tcPr marL="37058" marR="37058" marT="3706" marB="3706">
                    <a:lnL>
                      <a:noFill/>
                    </a:lnL>
                    <a:lnR>
                      <a:noFill/>
                    </a:lnR>
                    <a:lnT>
                      <a:noFill/>
                    </a:lnT>
                    <a:lnB>
                      <a:noFill/>
                    </a:lnB>
                  </a:tcPr>
                </a:tc>
                <a:extLst>
                  <a:ext uri="{0D108BD9-81ED-4DB2-BD59-A6C34878D82A}">
                    <a16:rowId xmlns:a16="http://schemas.microsoft.com/office/drawing/2014/main" val="2262470528"/>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a:solidFill>
                            <a:srgbClr val="D73A49"/>
                          </a:solidFill>
                          <a:effectLst/>
                          <a:latin typeface="Times New Roman" panose="02020603050405020304" pitchFamily="18" charset="0"/>
                          <a:cs typeface="Times New Roman" panose="02020603050405020304" pitchFamily="18" charset="0"/>
                        </a:rPr>
                        <a:t>char</a:t>
                      </a:r>
                      <a:r>
                        <a:rPr lang="en-IN" sz="1200" dirty="0">
                          <a:effectLst/>
                          <a:latin typeface="Times New Roman" panose="02020603050405020304" pitchFamily="18" charset="0"/>
                          <a:cs typeface="Times New Roman" panose="02020603050405020304" pitchFamily="18" charset="0"/>
                        </a:rPr>
                        <a:t> c[</a:t>
                      </a:r>
                      <a:r>
                        <a:rPr lang="en-IN" sz="1200" dirty="0" err="1">
                          <a:solidFill>
                            <a:srgbClr val="D73A49"/>
                          </a:solidFill>
                          <a:effectLst/>
                          <a:latin typeface="Times New Roman" panose="02020603050405020304" pitchFamily="18" charset="0"/>
                          <a:cs typeface="Times New Roman" panose="02020603050405020304" pitchFamily="18" charset="0"/>
                        </a:rPr>
                        <a:t>sizeof</a:t>
                      </a:r>
                      <a:r>
                        <a:rPr lang="en-IN" sz="1200" dirty="0">
                          <a:effectLst/>
                          <a:latin typeface="Times New Roman" panose="02020603050405020304" pitchFamily="18" charset="0"/>
                          <a:cs typeface="Times New Roman" panose="02020603050405020304" pitchFamily="18" charset="0"/>
                        </a:rPr>
                        <a:t>(</a:t>
                      </a:r>
                      <a:r>
                        <a:rPr lang="en-IN" sz="1200" dirty="0">
                          <a:solidFill>
                            <a:srgbClr val="D73A49"/>
                          </a:solidFill>
                          <a:effectLst/>
                          <a:latin typeface="Times New Roman" panose="02020603050405020304" pitchFamily="18" charset="0"/>
                          <a:cs typeface="Times New Roman" panose="02020603050405020304" pitchFamily="18" charset="0"/>
                        </a:rPr>
                        <a:t>short</a:t>
                      </a:r>
                      <a:r>
                        <a:rPr lang="en-IN" sz="1200" dirty="0">
                          <a:effectLst/>
                          <a:latin typeface="Times New Roman" panose="02020603050405020304" pitchFamily="18" charset="0"/>
                          <a:cs typeface="Times New Roman" panose="02020603050405020304" pitchFamily="18" charset="0"/>
                        </a:rPr>
                        <a:t>)];</a:t>
                      </a:r>
                    </a:p>
                  </a:txBody>
                  <a:tcPr marL="37058" marR="37058" marT="3706" marB="3706">
                    <a:lnL>
                      <a:noFill/>
                    </a:lnL>
                    <a:lnR>
                      <a:noFill/>
                    </a:lnR>
                    <a:lnT>
                      <a:noFill/>
                    </a:lnT>
                    <a:lnB>
                      <a:noFill/>
                    </a:lnB>
                  </a:tcPr>
                </a:tc>
                <a:extLst>
                  <a:ext uri="{0D108BD9-81ED-4DB2-BD59-A6C34878D82A}">
                    <a16:rowId xmlns:a16="http://schemas.microsoft.com/office/drawing/2014/main" val="2794553438"/>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a:effectLst/>
                          <a:latin typeface="Times New Roman" panose="02020603050405020304" pitchFamily="18" charset="0"/>
                          <a:cs typeface="Times New Roman" panose="02020603050405020304" pitchFamily="18" charset="0"/>
                        </a:rPr>
                        <a:t>} un;</a:t>
                      </a:r>
                    </a:p>
                  </a:txBody>
                  <a:tcPr marL="37058" marR="37058" marT="3706" marB="3706">
                    <a:lnL>
                      <a:noFill/>
                    </a:lnL>
                    <a:lnR>
                      <a:noFill/>
                    </a:lnR>
                    <a:lnT>
                      <a:noFill/>
                    </a:lnT>
                    <a:lnB>
                      <a:noFill/>
                    </a:lnB>
                  </a:tcPr>
                </a:tc>
                <a:extLst>
                  <a:ext uri="{0D108BD9-81ED-4DB2-BD59-A6C34878D82A}">
                    <a16:rowId xmlns:a16="http://schemas.microsoft.com/office/drawing/2014/main" val="818070026"/>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endParaRPr lang="en-IN" sz="1200" dirty="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extLst>
                  <a:ext uri="{0D108BD9-81ED-4DB2-BD59-A6C34878D82A}">
                    <a16:rowId xmlns:a16="http://schemas.microsoft.com/office/drawing/2014/main" val="3013937923"/>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err="1">
                          <a:effectLst/>
                          <a:latin typeface="Times New Roman" panose="02020603050405020304" pitchFamily="18" charset="0"/>
                          <a:cs typeface="Times New Roman" panose="02020603050405020304" pitchFamily="18" charset="0"/>
                        </a:rPr>
                        <a:t>un.</a:t>
                      </a:r>
                      <a:r>
                        <a:rPr lang="en-IN" sz="1200" dirty="0" err="1">
                          <a:solidFill>
                            <a:srgbClr val="24292E"/>
                          </a:solidFill>
                          <a:effectLst/>
                          <a:latin typeface="Times New Roman" panose="02020603050405020304" pitchFamily="18" charset="0"/>
                          <a:cs typeface="Times New Roman" panose="02020603050405020304" pitchFamily="18" charset="0"/>
                        </a:rPr>
                        <a:t>s</a:t>
                      </a:r>
                      <a:r>
                        <a:rPr lang="en-IN" sz="1200" dirty="0">
                          <a:effectLst/>
                          <a:latin typeface="Times New Roman" panose="02020603050405020304" pitchFamily="18" charset="0"/>
                          <a:cs typeface="Times New Roman" panose="02020603050405020304" pitchFamily="18" charset="0"/>
                        </a:rPr>
                        <a:t> = </a:t>
                      </a:r>
                      <a:r>
                        <a:rPr lang="en-IN" sz="1200" dirty="0">
                          <a:solidFill>
                            <a:srgbClr val="005CC5"/>
                          </a:solidFill>
                          <a:effectLst/>
                          <a:latin typeface="Times New Roman" panose="02020603050405020304" pitchFamily="18" charset="0"/>
                          <a:cs typeface="Times New Roman" panose="02020603050405020304" pitchFamily="18" charset="0"/>
                        </a:rPr>
                        <a:t>0x0102</a:t>
                      </a:r>
                      <a:r>
                        <a:rPr lang="en-IN" sz="1200" dirty="0">
                          <a:effectLst/>
                          <a:latin typeface="Times New Roman" panose="02020603050405020304" pitchFamily="18" charset="0"/>
                          <a:cs typeface="Times New Roman" panose="02020603050405020304" pitchFamily="18" charset="0"/>
                        </a:rPr>
                        <a:t>;</a:t>
                      </a:r>
                    </a:p>
                  </a:txBody>
                  <a:tcPr marL="37058" marR="37058" marT="3706" marB="3706">
                    <a:lnL>
                      <a:noFill/>
                    </a:lnL>
                    <a:lnR>
                      <a:noFill/>
                    </a:lnR>
                    <a:lnT>
                      <a:noFill/>
                    </a:lnT>
                    <a:lnB>
                      <a:noFill/>
                    </a:lnB>
                  </a:tcPr>
                </a:tc>
                <a:extLst>
                  <a:ext uri="{0D108BD9-81ED-4DB2-BD59-A6C34878D82A}">
                    <a16:rowId xmlns:a16="http://schemas.microsoft.com/office/drawing/2014/main" val="3213887949"/>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err="1">
                          <a:solidFill>
                            <a:srgbClr val="005CC5"/>
                          </a:solidFill>
                          <a:effectLst/>
                          <a:latin typeface="Times New Roman" panose="02020603050405020304" pitchFamily="18" charset="0"/>
                          <a:cs typeface="Times New Roman" panose="02020603050405020304" pitchFamily="18" charset="0"/>
                        </a:rPr>
                        <a:t>printf</a:t>
                      </a:r>
                      <a:r>
                        <a:rPr lang="en-IN" sz="1200" dirty="0">
                          <a:effectLst/>
                          <a:latin typeface="Times New Roman" panose="02020603050405020304" pitchFamily="18" charset="0"/>
                          <a:cs typeface="Times New Roman" panose="02020603050405020304" pitchFamily="18" charset="0"/>
                        </a:rPr>
                        <a:t>(</a:t>
                      </a:r>
                      <a:r>
                        <a:rPr lang="en-IN" sz="1200" dirty="0">
                          <a:solidFill>
                            <a:srgbClr val="032F62"/>
                          </a:solidFill>
                          <a:effectLst/>
                          <a:latin typeface="Times New Roman" panose="02020603050405020304" pitchFamily="18" charset="0"/>
                          <a:cs typeface="Times New Roman" panose="02020603050405020304" pitchFamily="18" charset="0"/>
                        </a:rPr>
                        <a:t>"</a:t>
                      </a:r>
                      <a:r>
                        <a:rPr lang="en-IN" sz="1200" dirty="0">
                          <a:solidFill>
                            <a:srgbClr val="005CC5"/>
                          </a:solidFill>
                          <a:effectLst/>
                          <a:latin typeface="Times New Roman" panose="02020603050405020304" pitchFamily="18" charset="0"/>
                          <a:cs typeface="Times New Roman" panose="02020603050405020304" pitchFamily="18" charset="0"/>
                        </a:rPr>
                        <a:t>%s</a:t>
                      </a:r>
                      <a:r>
                        <a:rPr lang="en-IN" sz="1200" dirty="0">
                          <a:solidFill>
                            <a:srgbClr val="032F62"/>
                          </a:solidFill>
                          <a:effectLst/>
                          <a:latin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cs typeface="Times New Roman" panose="02020603050405020304" pitchFamily="18" charset="0"/>
                        </a:rPr>
                        <a:t>, CPU_VENDOR_OS);</a:t>
                      </a:r>
                    </a:p>
                  </a:txBody>
                  <a:tcPr marL="37058" marR="37058" marT="3706" marB="3706">
                    <a:lnL>
                      <a:noFill/>
                    </a:lnL>
                    <a:lnR>
                      <a:noFill/>
                    </a:lnR>
                    <a:lnT>
                      <a:noFill/>
                    </a:lnT>
                    <a:lnB>
                      <a:noFill/>
                    </a:lnB>
                  </a:tcPr>
                </a:tc>
                <a:extLst>
                  <a:ext uri="{0D108BD9-81ED-4DB2-BD59-A6C34878D82A}">
                    <a16:rowId xmlns:a16="http://schemas.microsoft.com/office/drawing/2014/main" val="2683422341"/>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a:solidFill>
                            <a:srgbClr val="D73A49"/>
                          </a:solidFill>
                          <a:effectLst/>
                          <a:latin typeface="Times New Roman" panose="02020603050405020304" pitchFamily="18" charset="0"/>
                          <a:cs typeface="Times New Roman" panose="02020603050405020304" pitchFamily="18" charset="0"/>
                        </a:rPr>
                        <a:t>if</a:t>
                      </a:r>
                      <a:r>
                        <a:rPr lang="en-IN" sz="1200" dirty="0">
                          <a:effectLst/>
                          <a:latin typeface="Times New Roman" panose="02020603050405020304" pitchFamily="18" charset="0"/>
                          <a:cs typeface="Times New Roman" panose="02020603050405020304" pitchFamily="18" charset="0"/>
                        </a:rPr>
                        <a:t> (</a:t>
                      </a:r>
                      <a:r>
                        <a:rPr lang="en-IN" sz="1200" dirty="0" err="1">
                          <a:solidFill>
                            <a:srgbClr val="D73A49"/>
                          </a:solidFill>
                          <a:effectLst/>
                          <a:latin typeface="Times New Roman" panose="02020603050405020304" pitchFamily="18" charset="0"/>
                          <a:cs typeface="Times New Roman" panose="02020603050405020304" pitchFamily="18" charset="0"/>
                        </a:rPr>
                        <a:t>sizeof</a:t>
                      </a:r>
                      <a:r>
                        <a:rPr lang="en-IN" sz="1200" dirty="0">
                          <a:effectLst/>
                          <a:latin typeface="Times New Roman" panose="02020603050405020304" pitchFamily="18" charset="0"/>
                          <a:cs typeface="Times New Roman" panose="02020603050405020304" pitchFamily="18" charset="0"/>
                        </a:rPr>
                        <a:t>(</a:t>
                      </a:r>
                      <a:r>
                        <a:rPr lang="en-IN" sz="1200" dirty="0">
                          <a:solidFill>
                            <a:srgbClr val="D73A49"/>
                          </a:solidFill>
                          <a:effectLst/>
                          <a:latin typeface="Times New Roman" panose="02020603050405020304" pitchFamily="18" charset="0"/>
                          <a:cs typeface="Times New Roman" panose="02020603050405020304" pitchFamily="18" charset="0"/>
                        </a:rPr>
                        <a:t>short</a:t>
                      </a:r>
                      <a:r>
                        <a:rPr lang="en-IN" sz="1200" dirty="0">
                          <a:effectLst/>
                          <a:latin typeface="Times New Roman" panose="02020603050405020304" pitchFamily="18" charset="0"/>
                          <a:cs typeface="Times New Roman" panose="02020603050405020304" pitchFamily="18" charset="0"/>
                        </a:rPr>
                        <a:t>) == </a:t>
                      </a:r>
                      <a:r>
                        <a:rPr lang="en-IN" sz="1200" dirty="0">
                          <a:solidFill>
                            <a:srgbClr val="005CC5"/>
                          </a:solidFill>
                          <a:effectLst/>
                          <a:latin typeface="Times New Roman" panose="02020603050405020304" pitchFamily="18" charset="0"/>
                          <a:cs typeface="Times New Roman" panose="02020603050405020304" pitchFamily="18" charset="0"/>
                        </a:rPr>
                        <a:t>2</a:t>
                      </a:r>
                      <a:r>
                        <a:rPr lang="en-IN" sz="1200" dirty="0">
                          <a:effectLst/>
                          <a:latin typeface="Times New Roman" panose="02020603050405020304" pitchFamily="18" charset="0"/>
                          <a:cs typeface="Times New Roman" panose="02020603050405020304" pitchFamily="18" charset="0"/>
                        </a:rPr>
                        <a:t>) {</a:t>
                      </a:r>
                    </a:p>
                  </a:txBody>
                  <a:tcPr marL="37058" marR="37058" marT="3706" marB="3706">
                    <a:lnL>
                      <a:noFill/>
                    </a:lnL>
                    <a:lnR>
                      <a:noFill/>
                    </a:lnR>
                    <a:lnT>
                      <a:noFill/>
                    </a:lnT>
                    <a:lnB>
                      <a:noFill/>
                    </a:lnB>
                  </a:tcPr>
                </a:tc>
                <a:extLst>
                  <a:ext uri="{0D108BD9-81ED-4DB2-BD59-A6C34878D82A}">
                    <a16:rowId xmlns:a16="http://schemas.microsoft.com/office/drawing/2014/main" val="1905605238"/>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US" sz="1200" dirty="0">
                          <a:solidFill>
                            <a:srgbClr val="D73A49"/>
                          </a:solidFill>
                          <a:effectLst/>
                          <a:latin typeface="Times New Roman" panose="02020603050405020304" pitchFamily="18" charset="0"/>
                          <a:cs typeface="Times New Roman" panose="02020603050405020304" pitchFamily="18" charset="0"/>
                        </a:rPr>
                        <a:t>if</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un.</a:t>
                      </a:r>
                      <a:r>
                        <a:rPr lang="en-US" sz="1200" dirty="0" err="1">
                          <a:solidFill>
                            <a:srgbClr val="24292E"/>
                          </a:solidFill>
                          <a:effectLst/>
                          <a:latin typeface="Times New Roman" panose="02020603050405020304" pitchFamily="18" charset="0"/>
                          <a:cs typeface="Times New Roman" panose="02020603050405020304" pitchFamily="18" charset="0"/>
                        </a:rPr>
                        <a:t>c</a:t>
                      </a:r>
                      <a:r>
                        <a:rPr lang="en-US" sz="1200" dirty="0">
                          <a:effectLst/>
                          <a:latin typeface="Times New Roman" panose="02020603050405020304" pitchFamily="18" charset="0"/>
                          <a:cs typeface="Times New Roman" panose="02020603050405020304" pitchFamily="18" charset="0"/>
                        </a:rPr>
                        <a:t>[</a:t>
                      </a:r>
                      <a:r>
                        <a:rPr lang="en-US" sz="1200" dirty="0">
                          <a:solidFill>
                            <a:srgbClr val="005CC5"/>
                          </a:solidFill>
                          <a:effectLst/>
                          <a:latin typeface="Times New Roman" panose="02020603050405020304" pitchFamily="18" charset="0"/>
                          <a:cs typeface="Times New Roman" panose="02020603050405020304" pitchFamily="18" charset="0"/>
                        </a:rPr>
                        <a:t>0</a:t>
                      </a:r>
                      <a:r>
                        <a:rPr lang="en-US" sz="1200" dirty="0">
                          <a:effectLst/>
                          <a:latin typeface="Times New Roman" panose="02020603050405020304" pitchFamily="18" charset="0"/>
                          <a:cs typeface="Times New Roman" panose="02020603050405020304" pitchFamily="18" charset="0"/>
                        </a:rPr>
                        <a:t>] == </a:t>
                      </a:r>
                      <a:r>
                        <a:rPr lang="en-US" sz="1200" dirty="0">
                          <a:solidFill>
                            <a:srgbClr val="005CC5"/>
                          </a:solidFill>
                          <a:effectLst/>
                          <a:latin typeface="Times New Roman" panose="02020603050405020304" pitchFamily="18" charset="0"/>
                          <a:cs typeface="Times New Roman" panose="02020603050405020304" pitchFamily="18" charset="0"/>
                        </a:rPr>
                        <a:t>1</a:t>
                      </a:r>
                      <a:r>
                        <a:rPr lang="en-US" sz="1200" dirty="0">
                          <a:effectLst/>
                          <a:latin typeface="Times New Roman" panose="02020603050405020304" pitchFamily="18" charset="0"/>
                          <a:cs typeface="Times New Roman" panose="02020603050405020304" pitchFamily="18" charset="0"/>
                        </a:rPr>
                        <a:t> &amp;&amp; </a:t>
                      </a:r>
                      <a:r>
                        <a:rPr lang="en-US" sz="1200" dirty="0" err="1">
                          <a:effectLst/>
                          <a:latin typeface="Times New Roman" panose="02020603050405020304" pitchFamily="18" charset="0"/>
                          <a:cs typeface="Times New Roman" panose="02020603050405020304" pitchFamily="18" charset="0"/>
                        </a:rPr>
                        <a:t>un.</a:t>
                      </a:r>
                      <a:r>
                        <a:rPr lang="en-US" sz="1200" dirty="0" err="1">
                          <a:solidFill>
                            <a:srgbClr val="24292E"/>
                          </a:solidFill>
                          <a:effectLst/>
                          <a:latin typeface="Times New Roman" panose="02020603050405020304" pitchFamily="18" charset="0"/>
                          <a:cs typeface="Times New Roman" panose="02020603050405020304" pitchFamily="18" charset="0"/>
                        </a:rPr>
                        <a:t>c</a:t>
                      </a:r>
                      <a:r>
                        <a:rPr lang="en-US" sz="1200" dirty="0">
                          <a:effectLst/>
                          <a:latin typeface="Times New Roman" panose="02020603050405020304" pitchFamily="18" charset="0"/>
                          <a:cs typeface="Times New Roman" panose="02020603050405020304" pitchFamily="18" charset="0"/>
                        </a:rPr>
                        <a:t>[</a:t>
                      </a:r>
                      <a:r>
                        <a:rPr lang="en-US" sz="1200" dirty="0">
                          <a:solidFill>
                            <a:srgbClr val="005CC5"/>
                          </a:solidFill>
                          <a:effectLst/>
                          <a:latin typeface="Times New Roman" panose="02020603050405020304" pitchFamily="18" charset="0"/>
                          <a:cs typeface="Times New Roman" panose="02020603050405020304" pitchFamily="18" charset="0"/>
                        </a:rPr>
                        <a:t>1</a:t>
                      </a:r>
                      <a:r>
                        <a:rPr lang="en-US" sz="1200" dirty="0">
                          <a:effectLst/>
                          <a:latin typeface="Times New Roman" panose="02020603050405020304" pitchFamily="18" charset="0"/>
                          <a:cs typeface="Times New Roman" panose="02020603050405020304" pitchFamily="18" charset="0"/>
                        </a:rPr>
                        <a:t>] == </a:t>
                      </a:r>
                      <a:r>
                        <a:rPr lang="en-US" sz="1200" dirty="0">
                          <a:solidFill>
                            <a:srgbClr val="005CC5"/>
                          </a:solidFill>
                          <a:effectLst/>
                          <a:latin typeface="Times New Roman" panose="02020603050405020304" pitchFamily="18" charset="0"/>
                          <a:cs typeface="Times New Roman" panose="02020603050405020304" pitchFamily="18" charset="0"/>
                        </a:rPr>
                        <a:t>2</a:t>
                      </a:r>
                      <a:r>
                        <a:rPr lang="en-US" sz="1200" dirty="0">
                          <a:effectLst/>
                          <a:latin typeface="Times New Roman" panose="02020603050405020304" pitchFamily="18" charset="0"/>
                          <a:cs typeface="Times New Roman" panose="02020603050405020304" pitchFamily="18" charset="0"/>
                        </a:rPr>
                        <a:t>)</a:t>
                      </a:r>
                    </a:p>
                  </a:txBody>
                  <a:tcPr marL="37058" marR="37058" marT="3706" marB="3706">
                    <a:lnL>
                      <a:noFill/>
                    </a:lnL>
                    <a:lnR>
                      <a:noFill/>
                    </a:lnR>
                    <a:lnT>
                      <a:noFill/>
                    </a:lnT>
                    <a:lnB>
                      <a:noFill/>
                    </a:lnB>
                  </a:tcPr>
                </a:tc>
                <a:extLst>
                  <a:ext uri="{0D108BD9-81ED-4DB2-BD59-A6C34878D82A}">
                    <a16:rowId xmlns:a16="http://schemas.microsoft.com/office/drawing/2014/main" val="1244723026"/>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err="1">
                          <a:solidFill>
                            <a:srgbClr val="005CC5"/>
                          </a:solidFill>
                          <a:effectLst/>
                          <a:latin typeface="Times New Roman" panose="02020603050405020304" pitchFamily="18" charset="0"/>
                          <a:cs typeface="Times New Roman" panose="02020603050405020304" pitchFamily="18" charset="0"/>
                        </a:rPr>
                        <a:t>printf</a:t>
                      </a:r>
                      <a:r>
                        <a:rPr lang="en-IN" sz="1200" dirty="0">
                          <a:effectLst/>
                          <a:latin typeface="Times New Roman" panose="02020603050405020304" pitchFamily="18" charset="0"/>
                          <a:cs typeface="Times New Roman" panose="02020603050405020304" pitchFamily="18" charset="0"/>
                        </a:rPr>
                        <a:t>(</a:t>
                      </a:r>
                      <a:r>
                        <a:rPr lang="en-IN" sz="1200" dirty="0">
                          <a:solidFill>
                            <a:srgbClr val="032F62"/>
                          </a:solidFill>
                          <a:effectLst/>
                          <a:latin typeface="Times New Roman" panose="02020603050405020304" pitchFamily="18" charset="0"/>
                          <a:cs typeface="Times New Roman" panose="02020603050405020304" pitchFamily="18" charset="0"/>
                        </a:rPr>
                        <a:t>"big-endian\n"</a:t>
                      </a:r>
                      <a:r>
                        <a:rPr lang="en-IN" sz="1200" dirty="0">
                          <a:effectLst/>
                          <a:latin typeface="Times New Roman" panose="02020603050405020304" pitchFamily="18" charset="0"/>
                          <a:cs typeface="Times New Roman" panose="02020603050405020304" pitchFamily="18" charset="0"/>
                        </a:rPr>
                        <a:t>);</a:t>
                      </a:r>
                    </a:p>
                  </a:txBody>
                  <a:tcPr marL="37058" marR="37058" marT="3706" marB="3706">
                    <a:lnL>
                      <a:noFill/>
                    </a:lnL>
                    <a:lnR>
                      <a:noFill/>
                    </a:lnR>
                    <a:lnT>
                      <a:noFill/>
                    </a:lnT>
                    <a:lnB>
                      <a:noFill/>
                    </a:lnB>
                  </a:tcPr>
                </a:tc>
                <a:extLst>
                  <a:ext uri="{0D108BD9-81ED-4DB2-BD59-A6C34878D82A}">
                    <a16:rowId xmlns:a16="http://schemas.microsoft.com/office/drawing/2014/main" val="2703212563"/>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US" sz="1200" dirty="0">
                          <a:solidFill>
                            <a:srgbClr val="D73A49"/>
                          </a:solidFill>
                          <a:effectLst/>
                          <a:latin typeface="Times New Roman" panose="02020603050405020304" pitchFamily="18" charset="0"/>
                          <a:cs typeface="Times New Roman" panose="02020603050405020304" pitchFamily="18" charset="0"/>
                        </a:rPr>
                        <a:t>else</a:t>
                      </a:r>
                      <a:r>
                        <a:rPr lang="en-US" sz="1200" dirty="0">
                          <a:effectLst/>
                          <a:latin typeface="Times New Roman" panose="02020603050405020304" pitchFamily="18" charset="0"/>
                          <a:cs typeface="Times New Roman" panose="02020603050405020304" pitchFamily="18" charset="0"/>
                        </a:rPr>
                        <a:t> </a:t>
                      </a:r>
                      <a:r>
                        <a:rPr lang="en-US" sz="1200" dirty="0">
                          <a:solidFill>
                            <a:srgbClr val="D73A49"/>
                          </a:solidFill>
                          <a:effectLst/>
                          <a:latin typeface="Times New Roman" panose="02020603050405020304" pitchFamily="18" charset="0"/>
                          <a:cs typeface="Times New Roman" panose="02020603050405020304" pitchFamily="18" charset="0"/>
                        </a:rPr>
                        <a:t>if</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un.</a:t>
                      </a:r>
                      <a:r>
                        <a:rPr lang="en-US" sz="1200" dirty="0" err="1">
                          <a:solidFill>
                            <a:srgbClr val="24292E"/>
                          </a:solidFill>
                          <a:effectLst/>
                          <a:latin typeface="Times New Roman" panose="02020603050405020304" pitchFamily="18" charset="0"/>
                          <a:cs typeface="Times New Roman" panose="02020603050405020304" pitchFamily="18" charset="0"/>
                        </a:rPr>
                        <a:t>c</a:t>
                      </a:r>
                      <a:r>
                        <a:rPr lang="en-US" sz="1200" dirty="0">
                          <a:effectLst/>
                          <a:latin typeface="Times New Roman" panose="02020603050405020304" pitchFamily="18" charset="0"/>
                          <a:cs typeface="Times New Roman" panose="02020603050405020304" pitchFamily="18" charset="0"/>
                        </a:rPr>
                        <a:t>[</a:t>
                      </a:r>
                      <a:r>
                        <a:rPr lang="en-US" sz="1200" dirty="0">
                          <a:solidFill>
                            <a:srgbClr val="005CC5"/>
                          </a:solidFill>
                          <a:effectLst/>
                          <a:latin typeface="Times New Roman" panose="02020603050405020304" pitchFamily="18" charset="0"/>
                          <a:cs typeface="Times New Roman" panose="02020603050405020304" pitchFamily="18" charset="0"/>
                        </a:rPr>
                        <a:t>0</a:t>
                      </a:r>
                      <a:r>
                        <a:rPr lang="en-US" sz="1200" dirty="0">
                          <a:effectLst/>
                          <a:latin typeface="Times New Roman" panose="02020603050405020304" pitchFamily="18" charset="0"/>
                          <a:cs typeface="Times New Roman" panose="02020603050405020304" pitchFamily="18" charset="0"/>
                        </a:rPr>
                        <a:t>] == </a:t>
                      </a:r>
                      <a:r>
                        <a:rPr lang="en-US" sz="1200" dirty="0">
                          <a:solidFill>
                            <a:srgbClr val="005CC5"/>
                          </a:solidFill>
                          <a:effectLst/>
                          <a:latin typeface="Times New Roman" panose="02020603050405020304" pitchFamily="18" charset="0"/>
                          <a:cs typeface="Times New Roman" panose="02020603050405020304" pitchFamily="18" charset="0"/>
                        </a:rPr>
                        <a:t>2</a:t>
                      </a:r>
                      <a:r>
                        <a:rPr lang="en-US" sz="1200" dirty="0">
                          <a:effectLst/>
                          <a:latin typeface="Times New Roman" panose="02020603050405020304" pitchFamily="18" charset="0"/>
                          <a:cs typeface="Times New Roman" panose="02020603050405020304" pitchFamily="18" charset="0"/>
                        </a:rPr>
                        <a:t> &amp;&amp; </a:t>
                      </a:r>
                      <a:r>
                        <a:rPr lang="en-US" sz="1200" dirty="0" err="1">
                          <a:effectLst/>
                          <a:latin typeface="Times New Roman" panose="02020603050405020304" pitchFamily="18" charset="0"/>
                          <a:cs typeface="Times New Roman" panose="02020603050405020304" pitchFamily="18" charset="0"/>
                        </a:rPr>
                        <a:t>un.</a:t>
                      </a:r>
                      <a:r>
                        <a:rPr lang="en-US" sz="1200" dirty="0" err="1">
                          <a:solidFill>
                            <a:srgbClr val="24292E"/>
                          </a:solidFill>
                          <a:effectLst/>
                          <a:latin typeface="Times New Roman" panose="02020603050405020304" pitchFamily="18" charset="0"/>
                          <a:cs typeface="Times New Roman" panose="02020603050405020304" pitchFamily="18" charset="0"/>
                        </a:rPr>
                        <a:t>c</a:t>
                      </a:r>
                      <a:r>
                        <a:rPr lang="en-US" sz="1200" dirty="0">
                          <a:effectLst/>
                          <a:latin typeface="Times New Roman" panose="02020603050405020304" pitchFamily="18" charset="0"/>
                          <a:cs typeface="Times New Roman" panose="02020603050405020304" pitchFamily="18" charset="0"/>
                        </a:rPr>
                        <a:t>[</a:t>
                      </a:r>
                      <a:r>
                        <a:rPr lang="en-US" sz="1200" dirty="0">
                          <a:solidFill>
                            <a:srgbClr val="005CC5"/>
                          </a:solidFill>
                          <a:effectLst/>
                          <a:latin typeface="Times New Roman" panose="02020603050405020304" pitchFamily="18" charset="0"/>
                          <a:cs typeface="Times New Roman" panose="02020603050405020304" pitchFamily="18" charset="0"/>
                        </a:rPr>
                        <a:t>1</a:t>
                      </a:r>
                      <a:r>
                        <a:rPr lang="en-US" sz="1200" dirty="0">
                          <a:effectLst/>
                          <a:latin typeface="Times New Roman" panose="02020603050405020304" pitchFamily="18" charset="0"/>
                          <a:cs typeface="Times New Roman" panose="02020603050405020304" pitchFamily="18" charset="0"/>
                        </a:rPr>
                        <a:t>] == </a:t>
                      </a:r>
                      <a:r>
                        <a:rPr lang="en-US" sz="1200" dirty="0">
                          <a:solidFill>
                            <a:srgbClr val="005CC5"/>
                          </a:solidFill>
                          <a:effectLst/>
                          <a:latin typeface="Times New Roman" panose="02020603050405020304" pitchFamily="18" charset="0"/>
                          <a:cs typeface="Times New Roman" panose="02020603050405020304" pitchFamily="18" charset="0"/>
                        </a:rPr>
                        <a:t>1</a:t>
                      </a:r>
                      <a:r>
                        <a:rPr lang="en-US" sz="1200" dirty="0">
                          <a:effectLst/>
                          <a:latin typeface="Times New Roman" panose="02020603050405020304" pitchFamily="18" charset="0"/>
                          <a:cs typeface="Times New Roman" panose="02020603050405020304" pitchFamily="18" charset="0"/>
                        </a:rPr>
                        <a:t>)</a:t>
                      </a:r>
                    </a:p>
                  </a:txBody>
                  <a:tcPr marL="37058" marR="37058" marT="3706" marB="3706">
                    <a:lnL>
                      <a:noFill/>
                    </a:lnL>
                    <a:lnR>
                      <a:noFill/>
                    </a:lnR>
                    <a:lnT>
                      <a:noFill/>
                    </a:lnT>
                    <a:lnB>
                      <a:noFill/>
                    </a:lnB>
                  </a:tcPr>
                </a:tc>
                <a:extLst>
                  <a:ext uri="{0D108BD9-81ED-4DB2-BD59-A6C34878D82A}">
                    <a16:rowId xmlns:a16="http://schemas.microsoft.com/office/drawing/2014/main" val="1050820931"/>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err="1">
                          <a:solidFill>
                            <a:srgbClr val="005CC5"/>
                          </a:solidFill>
                          <a:effectLst/>
                          <a:latin typeface="Times New Roman" panose="02020603050405020304" pitchFamily="18" charset="0"/>
                          <a:cs typeface="Times New Roman" panose="02020603050405020304" pitchFamily="18" charset="0"/>
                        </a:rPr>
                        <a:t>printf</a:t>
                      </a:r>
                      <a:r>
                        <a:rPr lang="en-IN" sz="1200" dirty="0">
                          <a:effectLst/>
                          <a:latin typeface="Times New Roman" panose="02020603050405020304" pitchFamily="18" charset="0"/>
                          <a:cs typeface="Times New Roman" panose="02020603050405020304" pitchFamily="18" charset="0"/>
                        </a:rPr>
                        <a:t>(</a:t>
                      </a:r>
                      <a:r>
                        <a:rPr lang="en-IN" sz="1200" dirty="0">
                          <a:solidFill>
                            <a:srgbClr val="032F62"/>
                          </a:solidFill>
                          <a:effectLst/>
                          <a:latin typeface="Times New Roman" panose="02020603050405020304" pitchFamily="18" charset="0"/>
                          <a:cs typeface="Times New Roman" panose="02020603050405020304" pitchFamily="18" charset="0"/>
                        </a:rPr>
                        <a:t>"little-endian\n"</a:t>
                      </a:r>
                      <a:r>
                        <a:rPr lang="en-IN" sz="1200" dirty="0">
                          <a:effectLst/>
                          <a:latin typeface="Times New Roman" panose="02020603050405020304" pitchFamily="18" charset="0"/>
                          <a:cs typeface="Times New Roman" panose="02020603050405020304" pitchFamily="18" charset="0"/>
                        </a:rPr>
                        <a:t>);</a:t>
                      </a:r>
                    </a:p>
                  </a:txBody>
                  <a:tcPr marL="37058" marR="37058" marT="3706" marB="3706">
                    <a:lnL>
                      <a:noFill/>
                    </a:lnL>
                    <a:lnR>
                      <a:noFill/>
                    </a:lnR>
                    <a:lnT>
                      <a:noFill/>
                    </a:lnT>
                    <a:lnB>
                      <a:noFill/>
                    </a:lnB>
                  </a:tcPr>
                </a:tc>
                <a:extLst>
                  <a:ext uri="{0D108BD9-81ED-4DB2-BD59-A6C34878D82A}">
                    <a16:rowId xmlns:a16="http://schemas.microsoft.com/office/drawing/2014/main" val="3845040602"/>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a:solidFill>
                            <a:srgbClr val="D73A49"/>
                          </a:solidFill>
                          <a:effectLst/>
                          <a:latin typeface="Times New Roman" panose="02020603050405020304" pitchFamily="18" charset="0"/>
                          <a:cs typeface="Times New Roman" panose="02020603050405020304" pitchFamily="18" charset="0"/>
                        </a:rPr>
                        <a:t>else</a:t>
                      </a:r>
                      <a:endParaRPr lang="en-IN" sz="1200" dirty="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extLst>
                  <a:ext uri="{0D108BD9-81ED-4DB2-BD59-A6C34878D82A}">
                    <a16:rowId xmlns:a16="http://schemas.microsoft.com/office/drawing/2014/main" val="4278491737"/>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err="1">
                          <a:solidFill>
                            <a:srgbClr val="005CC5"/>
                          </a:solidFill>
                          <a:effectLst/>
                          <a:latin typeface="Times New Roman" panose="02020603050405020304" pitchFamily="18" charset="0"/>
                          <a:cs typeface="Times New Roman" panose="02020603050405020304" pitchFamily="18" charset="0"/>
                        </a:rPr>
                        <a:t>printf</a:t>
                      </a:r>
                      <a:r>
                        <a:rPr lang="en-IN" sz="1200" dirty="0">
                          <a:effectLst/>
                          <a:latin typeface="Times New Roman" panose="02020603050405020304" pitchFamily="18" charset="0"/>
                          <a:cs typeface="Times New Roman" panose="02020603050405020304" pitchFamily="18" charset="0"/>
                        </a:rPr>
                        <a:t>(</a:t>
                      </a:r>
                      <a:r>
                        <a:rPr lang="en-IN" sz="1200" dirty="0">
                          <a:solidFill>
                            <a:srgbClr val="032F62"/>
                          </a:solidFill>
                          <a:effectLst/>
                          <a:latin typeface="Times New Roman" panose="02020603050405020304" pitchFamily="18" charset="0"/>
                          <a:cs typeface="Times New Roman" panose="02020603050405020304" pitchFamily="18" charset="0"/>
                        </a:rPr>
                        <a:t>"unknown\n"</a:t>
                      </a:r>
                      <a:r>
                        <a:rPr lang="en-IN" sz="1200" dirty="0">
                          <a:effectLst/>
                          <a:latin typeface="Times New Roman" panose="02020603050405020304" pitchFamily="18" charset="0"/>
                          <a:cs typeface="Times New Roman" panose="02020603050405020304" pitchFamily="18" charset="0"/>
                        </a:rPr>
                        <a:t>);</a:t>
                      </a:r>
                    </a:p>
                  </a:txBody>
                  <a:tcPr marL="37058" marR="37058" marT="3706" marB="3706">
                    <a:lnL>
                      <a:noFill/>
                    </a:lnL>
                    <a:lnR>
                      <a:noFill/>
                    </a:lnR>
                    <a:lnT>
                      <a:noFill/>
                    </a:lnT>
                    <a:lnB>
                      <a:noFill/>
                    </a:lnB>
                  </a:tcPr>
                </a:tc>
                <a:extLst>
                  <a:ext uri="{0D108BD9-81ED-4DB2-BD59-A6C34878D82A}">
                    <a16:rowId xmlns:a16="http://schemas.microsoft.com/office/drawing/2014/main" val="2875171518"/>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dirty="0">
                          <a:effectLst/>
                          <a:latin typeface="Times New Roman" panose="02020603050405020304" pitchFamily="18" charset="0"/>
                          <a:cs typeface="Times New Roman" panose="02020603050405020304" pitchFamily="18" charset="0"/>
                        </a:rPr>
                        <a:t>} </a:t>
                      </a:r>
                      <a:r>
                        <a:rPr lang="en-IN" sz="1200" dirty="0">
                          <a:solidFill>
                            <a:srgbClr val="D73A49"/>
                          </a:solidFill>
                          <a:effectLst/>
                          <a:latin typeface="Times New Roman" panose="02020603050405020304" pitchFamily="18" charset="0"/>
                          <a:cs typeface="Times New Roman" panose="02020603050405020304" pitchFamily="18" charset="0"/>
                        </a:rPr>
                        <a:t>else</a:t>
                      </a:r>
                      <a:endParaRPr lang="en-IN" sz="1200" dirty="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extLst>
                  <a:ext uri="{0D108BD9-81ED-4DB2-BD59-A6C34878D82A}">
                    <a16:rowId xmlns:a16="http://schemas.microsoft.com/office/drawing/2014/main" val="1031013779"/>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r>
                        <a:rPr lang="en-IN" sz="1200">
                          <a:solidFill>
                            <a:srgbClr val="005CC5"/>
                          </a:solidFill>
                          <a:effectLst/>
                          <a:latin typeface="Times New Roman" panose="02020603050405020304" pitchFamily="18" charset="0"/>
                          <a:cs typeface="Times New Roman" panose="02020603050405020304" pitchFamily="18" charset="0"/>
                        </a:rPr>
                        <a:t>exit</a:t>
                      </a:r>
                      <a:r>
                        <a:rPr lang="en-IN" sz="1200">
                          <a:effectLst/>
                          <a:latin typeface="Times New Roman" panose="02020603050405020304" pitchFamily="18" charset="0"/>
                          <a:cs typeface="Times New Roman" panose="02020603050405020304" pitchFamily="18" charset="0"/>
                        </a:rPr>
                        <a:t>(</a:t>
                      </a:r>
                      <a:r>
                        <a:rPr lang="en-IN" sz="1200">
                          <a:solidFill>
                            <a:srgbClr val="005CC5"/>
                          </a:solidFill>
                          <a:effectLst/>
                          <a:latin typeface="Times New Roman" panose="02020603050405020304" pitchFamily="18" charset="0"/>
                          <a:cs typeface="Times New Roman" panose="02020603050405020304" pitchFamily="18" charset="0"/>
                        </a:rPr>
                        <a:t>0</a:t>
                      </a:r>
                      <a:r>
                        <a:rPr lang="en-IN" sz="120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extLst>
                  <a:ext uri="{0D108BD9-81ED-4DB2-BD59-A6C34878D82A}">
                    <a16:rowId xmlns:a16="http://schemas.microsoft.com/office/drawing/2014/main" val="2678506769"/>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pPr algn="l" fontAlgn="t"/>
                      <a:endParaRPr lang="en-IN" sz="1200" dirty="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extLst>
                  <a:ext uri="{0D108BD9-81ED-4DB2-BD59-A6C34878D82A}">
                    <a16:rowId xmlns:a16="http://schemas.microsoft.com/office/drawing/2014/main" val="270387111"/>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endParaRPr lang="en-IN"/>
                    </a:p>
                  </a:txBody>
                  <a:tcPr marL="37058" marR="37058" marT="3706" marB="3706">
                    <a:lnL>
                      <a:noFill/>
                    </a:lnL>
                    <a:lnR>
                      <a:noFill/>
                    </a:lnR>
                    <a:lnT>
                      <a:noFill/>
                    </a:lnT>
                    <a:lnB>
                      <a:noFill/>
                    </a:lnB>
                  </a:tcPr>
                </a:tc>
                <a:extLst>
                  <a:ext uri="{0D108BD9-81ED-4DB2-BD59-A6C34878D82A}">
                    <a16:rowId xmlns:a16="http://schemas.microsoft.com/office/drawing/2014/main" val="548420451"/>
                  </a:ext>
                </a:extLst>
              </a:tr>
              <a:tr h="248791">
                <a:tc>
                  <a:txBody>
                    <a:bodyPr/>
                    <a:lstStyle/>
                    <a:p>
                      <a:pPr algn="r" fontAlgn="t"/>
                      <a:endParaRPr lang="en-IN" sz="1800">
                        <a:effectLst/>
                        <a:latin typeface="Times New Roman" panose="02020603050405020304" pitchFamily="18" charset="0"/>
                        <a:cs typeface="Times New Roman" panose="02020603050405020304" pitchFamily="18" charset="0"/>
                      </a:endParaRPr>
                    </a:p>
                  </a:txBody>
                  <a:tcPr marL="37058" marR="37058" marT="3706" marB="3706">
                    <a:lnL>
                      <a:noFill/>
                    </a:lnL>
                    <a:lnR>
                      <a:noFill/>
                    </a:lnR>
                    <a:lnT>
                      <a:noFill/>
                    </a:lnT>
                    <a:lnB>
                      <a:noFill/>
                    </a:lnB>
                  </a:tcPr>
                </a:tc>
                <a:tc>
                  <a:txBody>
                    <a:bodyPr/>
                    <a:lstStyle/>
                    <a:p>
                      <a:endParaRPr lang="en-IN" dirty="0"/>
                    </a:p>
                  </a:txBody>
                  <a:tcPr marL="37058" marR="37058" marT="3706" marB="3706">
                    <a:lnL>
                      <a:noFill/>
                    </a:lnL>
                    <a:lnR>
                      <a:noFill/>
                    </a:lnR>
                    <a:lnT>
                      <a:noFill/>
                    </a:lnT>
                    <a:lnB>
                      <a:noFill/>
                    </a:lnB>
                  </a:tcPr>
                </a:tc>
                <a:extLst>
                  <a:ext uri="{0D108BD9-81ED-4DB2-BD59-A6C34878D82A}">
                    <a16:rowId xmlns:a16="http://schemas.microsoft.com/office/drawing/2014/main" val="1545907712"/>
                  </a:ext>
                </a:extLst>
              </a:tr>
            </a:tbl>
          </a:graphicData>
        </a:graphic>
      </p:graphicFrame>
    </p:spTree>
    <p:extLst>
      <p:ext uri="{BB962C8B-B14F-4D97-AF65-F5344CB8AC3E}">
        <p14:creationId xmlns:p14="http://schemas.microsoft.com/office/powerpoint/2010/main" val="2818459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12"/>
          </a:xfrm>
        </p:spPr>
        <p:txBody>
          <a:bodyPr>
            <a:normAutofit fontScale="90000"/>
          </a:bodyPr>
          <a:lstStyle/>
          <a:p>
            <a:endParaRPr lang="en-IN" dirty="0"/>
          </a:p>
        </p:txBody>
      </p:sp>
      <p:sp>
        <p:nvSpPr>
          <p:cNvPr id="4" name="Rectangle 1"/>
          <p:cNvSpPr>
            <a:spLocks noGrp="1" noChangeArrowheads="1"/>
          </p:cNvSpPr>
          <p:nvPr>
            <p:ph idx="1"/>
          </p:nvPr>
        </p:nvSpPr>
        <p:spPr bwMode="auto">
          <a:xfrm>
            <a:off x="838200" y="89055"/>
            <a:ext cx="10515600" cy="29731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store the two-byte value 0x0102 in the short integer and then look at the two consecutive bytes, c[0] (the address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c[1] (the address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determine the byte 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string CPU_VENDOR_OS is determined by the GNU autoconf program.</a:t>
            </a:r>
          </a:p>
          <a:p>
            <a:r>
              <a:rPr lang="en-US" sz="1800" dirty="0">
                <a:latin typeface="Times New Roman" panose="02020603050405020304" pitchFamily="18" charset="0"/>
                <a:cs typeface="Times New Roman" panose="02020603050405020304" pitchFamily="18" charset="0"/>
              </a:rPr>
              <a:t>Networking protocols must specify a </a:t>
            </a:r>
            <a:r>
              <a:rPr lang="en-US" sz="1800" b="1" dirty="0">
                <a:latin typeface="Times New Roman" panose="02020603050405020304" pitchFamily="18" charset="0"/>
                <a:cs typeface="Times New Roman" panose="02020603050405020304" pitchFamily="18" charset="0"/>
              </a:rPr>
              <a:t>network byte order</a:t>
            </a:r>
            <a:r>
              <a:rPr lang="en-US" sz="1800" dirty="0">
                <a:latin typeface="Times New Roman" panose="02020603050405020304" pitchFamily="18" charset="0"/>
                <a:cs typeface="Times New Roman" panose="02020603050405020304" pitchFamily="18" charset="0"/>
              </a:rPr>
              <a:t>. The sending protocol stack and the receiving protocol stack must agree on the order in which the bytes of these </a:t>
            </a:r>
            <a:r>
              <a:rPr lang="en-US" sz="1800" dirty="0" err="1">
                <a:latin typeface="Times New Roman" panose="02020603050405020304" pitchFamily="18" charset="0"/>
                <a:cs typeface="Times New Roman" panose="02020603050405020304" pitchFamily="18" charset="0"/>
              </a:rPr>
              <a:t>multibyte</a:t>
            </a:r>
            <a:r>
              <a:rPr lang="en-US" sz="1800" dirty="0">
                <a:latin typeface="Times New Roman" panose="02020603050405020304" pitchFamily="18" charset="0"/>
                <a:cs typeface="Times New Roman" panose="02020603050405020304" pitchFamily="18" charset="0"/>
              </a:rPr>
              <a:t> fields will be transmitted. </a:t>
            </a:r>
            <a:r>
              <a:rPr lang="en-US" sz="1800" u="sng" dirty="0">
                <a:latin typeface="Times New Roman" panose="02020603050405020304" pitchFamily="18" charset="0"/>
                <a:cs typeface="Times New Roman" panose="02020603050405020304" pitchFamily="18" charset="0"/>
              </a:rPr>
              <a:t>The Internet protocols use big-endian byte ordering for these </a:t>
            </a:r>
            <a:r>
              <a:rPr lang="en-US" sz="1800" u="sng" dirty="0" err="1">
                <a:latin typeface="Times New Roman" panose="02020603050405020304" pitchFamily="18" charset="0"/>
                <a:cs typeface="Times New Roman" panose="02020603050405020304" pitchFamily="18" charset="0"/>
              </a:rPr>
              <a:t>multibyte</a:t>
            </a:r>
            <a:r>
              <a:rPr lang="en-US" sz="1800" u="sng" dirty="0">
                <a:latin typeface="Times New Roman" panose="02020603050405020304" pitchFamily="18" charset="0"/>
                <a:cs typeface="Times New Roman" panose="02020603050405020304" pitchFamily="18" charset="0"/>
              </a:rPr>
              <a:t> integers.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But, both history and the POSIX specification say that certain fields in the socket address structures must be maintained in network byte order. We use the following four functions to convert between these two byte orders: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1358536" y="2647594"/>
            <a:ext cx="9995263" cy="338466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37917"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#include</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&lt;</a:t>
            </a:r>
            <a:r>
              <a:rPr kumimoji="0" lang="en-US" altLang="en-US" b="0" i="0" u="none" strike="noStrike" cap="none" normalizeH="0" baseline="0" dirty="0" err="1">
                <a:ln>
                  <a:noFill/>
                </a:ln>
                <a:solidFill>
                  <a:srgbClr val="7B8A8B"/>
                </a:solidFill>
                <a:effectLst/>
                <a:latin typeface="Times New Roman" panose="02020603050405020304" pitchFamily="18" charset="0"/>
                <a:cs typeface="Times New Roman" panose="02020603050405020304" pitchFamily="18" charset="0"/>
              </a:rPr>
              <a:t>netinet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7B8A8B"/>
                </a:solidFill>
                <a:effectLst/>
                <a:latin typeface="Times New Roman" panose="02020603050405020304" pitchFamily="18" charset="0"/>
                <a:cs typeface="Times New Roman" panose="02020603050405020304" pitchFamily="18" charset="0"/>
              </a:rPr>
              <a:t>in.h</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&gt;</a:t>
            </a:r>
          </a:p>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uint16_t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6287E"/>
                </a:solidFill>
                <a:effectLst/>
                <a:latin typeface="Times New Roman" panose="02020603050405020304" pitchFamily="18" charset="0"/>
                <a:cs typeface="Times New Roman" panose="02020603050405020304" pitchFamily="18" charset="0"/>
              </a:rPr>
              <a:t>htons</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uint16_t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host16bitvalue</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uint32_t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6287E"/>
                </a:solidFill>
                <a:effectLst/>
                <a:latin typeface="Times New Roman" panose="02020603050405020304" pitchFamily="18" charset="0"/>
                <a:cs typeface="Times New Roman" panose="02020603050405020304" pitchFamily="18" charset="0"/>
              </a:rPr>
              <a:t>htonl</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uint32_t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host32bitvalue</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Both return: value in network byte order */</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uint16_t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6287E"/>
                </a:solidFill>
                <a:effectLst/>
                <a:latin typeface="Times New Roman" panose="02020603050405020304" pitchFamily="18" charset="0"/>
                <a:cs typeface="Times New Roman" panose="02020603050405020304" pitchFamily="18" charset="0"/>
              </a:rPr>
              <a:t>ntohs</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uint16_t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net16bitvalue</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uint32_t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6287E"/>
                </a:solidFill>
                <a:effectLst/>
                <a:latin typeface="Times New Roman" panose="02020603050405020304" pitchFamily="18" charset="0"/>
                <a:cs typeface="Times New Roman" panose="02020603050405020304" pitchFamily="18" charset="0"/>
              </a:rPr>
              <a:t>ntohl</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uint32_t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net32bitvalue</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Both return: value in host byte order */</a:t>
            </a:r>
          </a:p>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3"/>
          <p:cNvSpPr>
            <a:spLocks noChangeArrowheads="1"/>
          </p:cNvSpPr>
          <p:nvPr/>
        </p:nvSpPr>
        <p:spPr bwMode="auto">
          <a:xfrm>
            <a:off x="1358535" y="4718049"/>
            <a:ext cx="6923315" cy="26090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 stands for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 stands for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 stands for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short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(16-bit value, e.g. TCP or UDP port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 stands for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(32-bit value, e.g. IPv4 address)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43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186" y="99152"/>
            <a:ext cx="11953301" cy="6621137"/>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34290" y="678873"/>
            <a:ext cx="10787149" cy="255454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Unit – II                                                                                                                             8 Hours</a:t>
            </a:r>
          </a:p>
          <a:p>
            <a:pPr algn="just"/>
            <a:r>
              <a:rPr lang="en-IN" sz="2000" dirty="0">
                <a:latin typeface="Times New Roman" panose="02020603050405020304" pitchFamily="18" charset="0"/>
                <a:cs typeface="Times New Roman" panose="02020603050405020304" pitchFamily="18" charset="0"/>
              </a:rPr>
              <a:t>Sockets Introduction: Introduction, Socket Address Structures, Value-Result Arguments, Byte </a:t>
            </a:r>
          </a:p>
          <a:p>
            <a:pPr algn="just"/>
            <a:r>
              <a:rPr lang="en-IN" sz="2000" dirty="0">
                <a:latin typeface="Times New Roman" panose="02020603050405020304" pitchFamily="18" charset="0"/>
                <a:cs typeface="Times New Roman" panose="02020603050405020304" pitchFamily="18" charset="0"/>
              </a:rPr>
              <a:t>Ordering and Manipulation Functions.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Elementary TCP Sockets: socket, connect, bind, listen, accept, fork and exec, Concurrent Server </a:t>
            </a:r>
          </a:p>
          <a:p>
            <a:pPr algn="just"/>
            <a:r>
              <a:rPr lang="en-IN" sz="2000" dirty="0">
                <a:latin typeface="Times New Roman" panose="02020603050405020304" pitchFamily="18" charset="0"/>
                <a:cs typeface="Times New Roman" panose="02020603050405020304" pitchFamily="18" charset="0"/>
              </a:rPr>
              <a:t>design, </a:t>
            </a:r>
            <a:r>
              <a:rPr lang="en-IN" sz="2000" dirty="0" err="1">
                <a:latin typeface="Times New Roman" panose="02020603050405020304" pitchFamily="18" charset="0"/>
                <a:cs typeface="Times New Roman" panose="02020603050405020304" pitchFamily="18" charset="0"/>
              </a:rPr>
              <a:t>getcsockname</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getpeername</a:t>
            </a:r>
            <a:r>
              <a:rPr lang="en-IN" sz="2000" dirty="0">
                <a:latin typeface="Times New Roman" panose="02020603050405020304" pitchFamily="18" charset="0"/>
                <a:cs typeface="Times New Roman" panose="02020603050405020304" pitchFamily="18" charset="0"/>
              </a:rPr>
              <a:t> functions.</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Self-learning topics: TCP Echo Client/Server Functions.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129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8646"/>
          </a:xfrm>
        </p:spPr>
        <p:txBody>
          <a:bodyPr>
            <a:normAutofit fontScale="90000"/>
          </a:bodyPr>
          <a:lstStyle/>
          <a:p>
            <a:endParaRPr lang="en-IN" dirty="0"/>
          </a:p>
        </p:txBody>
      </p:sp>
      <p:sp>
        <p:nvSpPr>
          <p:cNvPr id="3" name="Content Placeholder 2"/>
          <p:cNvSpPr>
            <a:spLocks noGrp="1"/>
          </p:cNvSpPr>
          <p:nvPr>
            <p:ph idx="1"/>
          </p:nvPr>
        </p:nvSpPr>
        <p:spPr>
          <a:xfrm>
            <a:off x="838200" y="901337"/>
            <a:ext cx="10515600" cy="5275626"/>
          </a:xfrm>
        </p:spPr>
        <p:txBody>
          <a:bodyPr>
            <a:normAutofit/>
          </a:bodyPr>
          <a:lstStyle/>
          <a:p>
            <a:r>
              <a:rPr lang="en-US" sz="1600" dirty="0">
                <a:latin typeface="Times New Roman" panose="02020603050405020304" pitchFamily="18" charset="0"/>
                <a:cs typeface="Times New Roman" panose="02020603050405020304" pitchFamily="18" charset="0"/>
              </a:rPr>
              <a:t>When using these functions, we do not care about the actual values (big-endian or little-endian) for the host byte order and the network byte order. What we must do is call the appropriate function to convert a given value between the host and network byte order. On those systems that have the same byte ordering as the Internet protocols (big-endian), these four functions are usually defined as null macros.</a:t>
            </a:r>
          </a:p>
          <a:p>
            <a:r>
              <a:rPr lang="en-US" sz="1600" dirty="0">
                <a:latin typeface="Times New Roman" panose="02020603050405020304" pitchFamily="18" charset="0"/>
                <a:cs typeface="Times New Roman" panose="02020603050405020304" pitchFamily="18" charset="0"/>
              </a:rPr>
              <a:t>We use the term "byte" to mean an 8-bit quantity since almost all current computer systems use 8-bit bytes. Most Internet standards use the term </a:t>
            </a:r>
            <a:r>
              <a:rPr lang="en-US" sz="1600" b="1" dirty="0">
                <a:latin typeface="Times New Roman" panose="02020603050405020304" pitchFamily="18" charset="0"/>
                <a:cs typeface="Times New Roman" panose="02020603050405020304" pitchFamily="18" charset="0"/>
              </a:rPr>
              <a:t>octet</a:t>
            </a:r>
            <a:r>
              <a:rPr lang="en-US" sz="1600" dirty="0">
                <a:latin typeface="Times New Roman" panose="02020603050405020304" pitchFamily="18" charset="0"/>
                <a:cs typeface="Times New Roman" panose="02020603050405020304" pitchFamily="18" charset="0"/>
              </a:rPr>
              <a:t> instead of byte to mean an 8-bit quantity.</a:t>
            </a:r>
          </a:p>
          <a:p>
            <a:r>
              <a:rPr lang="en-US" sz="1600" dirty="0">
                <a:latin typeface="Times New Roman" panose="02020603050405020304" pitchFamily="18" charset="0"/>
                <a:cs typeface="Times New Roman" panose="02020603050405020304" pitchFamily="18" charset="0"/>
              </a:rPr>
              <a:t>Bit ordering is an important convention in Internet standards, such as the </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first 32 bits of the IPv4 header from RFC 791:</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represents four bytes in the order in which they appear on the wire; the leftmost bit is the most significant. However, the numbering starts with zero assigned to the most significant bit</a:t>
            </a: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72046" y="2762249"/>
            <a:ext cx="9405257" cy="1796687"/>
          </a:xfrm>
          <a:prstGeom prst="rect">
            <a:avLst/>
          </a:prstGeom>
        </p:spPr>
      </p:pic>
    </p:spTree>
    <p:extLst>
      <p:ext uri="{BB962C8B-B14F-4D97-AF65-F5344CB8AC3E}">
        <p14:creationId xmlns:p14="http://schemas.microsoft.com/office/powerpoint/2010/main" val="3459700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0714"/>
          </a:xfrm>
        </p:spPr>
        <p:txBody>
          <a:bodyPr>
            <a:normAutofit fontScale="90000"/>
          </a:bodyPr>
          <a:lstStyle/>
          <a:p>
            <a:r>
              <a:rPr lang="en-IN" sz="2400" dirty="0">
                <a:latin typeface="Times New Roman" panose="02020603050405020304" pitchFamily="18" charset="0"/>
                <a:cs typeface="Times New Roman" panose="02020603050405020304" pitchFamily="18" charset="0"/>
              </a:rPr>
              <a:t>Byte Manipulation Functions</a:t>
            </a:r>
            <a:br>
              <a:rPr lang="en-IN" dirty="0"/>
            </a:br>
            <a:endParaRPr lang="en-IN" dirty="0"/>
          </a:p>
        </p:txBody>
      </p:sp>
      <p:sp>
        <p:nvSpPr>
          <p:cNvPr id="3" name="Content Placeholder 2"/>
          <p:cNvSpPr>
            <a:spLocks noGrp="1"/>
          </p:cNvSpPr>
          <p:nvPr>
            <p:ph idx="1"/>
          </p:nvPr>
        </p:nvSpPr>
        <p:spPr>
          <a:xfrm>
            <a:off x="1412802" y="600891"/>
            <a:ext cx="9940997" cy="4833258"/>
          </a:xfrm>
        </p:spPr>
        <p:txBody>
          <a:bodyPr>
            <a:normAutofit/>
          </a:bodyPr>
          <a:lstStyle/>
          <a:p>
            <a:pPr algn="just"/>
            <a:r>
              <a:rPr lang="en-US" sz="1800" dirty="0">
                <a:latin typeface="Times New Roman" panose="02020603050405020304" pitchFamily="18" charset="0"/>
                <a:cs typeface="Times New Roman" panose="02020603050405020304" pitchFamily="18" charset="0"/>
              </a:rPr>
              <a:t>There are two groups of functions that operate on </a:t>
            </a:r>
            <a:r>
              <a:rPr lang="en-US" sz="1800" dirty="0" err="1">
                <a:latin typeface="Times New Roman" panose="02020603050405020304" pitchFamily="18" charset="0"/>
                <a:cs typeface="Times New Roman" panose="02020603050405020304" pitchFamily="18" charset="0"/>
              </a:rPr>
              <a:t>multibyte</a:t>
            </a:r>
            <a:r>
              <a:rPr lang="en-US" sz="1800" dirty="0">
                <a:latin typeface="Times New Roman" panose="02020603050405020304" pitchFamily="18" charset="0"/>
                <a:cs typeface="Times New Roman" panose="02020603050405020304" pitchFamily="18" charset="0"/>
              </a:rPr>
              <a:t> fields, without interpreting the data, and without assuming that the data is a null-terminated C string. We need these types of functions when dealing with socket address structures because we need to manipulate fields such as IP addresses, which can contain bytes of 0, but are not C character strings. The functions beginning with </a:t>
            </a:r>
            <a:r>
              <a:rPr lang="en-US" sz="1800" dirty="0" err="1">
                <a:latin typeface="Times New Roman" panose="02020603050405020304" pitchFamily="18" charset="0"/>
                <a:cs typeface="Times New Roman" panose="02020603050405020304" pitchFamily="18" charset="0"/>
              </a:rPr>
              <a:t>str</a:t>
            </a:r>
            <a:r>
              <a:rPr lang="en-US" sz="1800" dirty="0">
                <a:latin typeface="Times New Roman" panose="02020603050405020304" pitchFamily="18" charset="0"/>
                <a:cs typeface="Times New Roman" panose="02020603050405020304" pitchFamily="18" charset="0"/>
              </a:rPr>
              <a:t> (for string), defined by including the header, deal with null-terminated C character strings. </a:t>
            </a:r>
          </a:p>
          <a:p>
            <a:pPr algn="just"/>
            <a:r>
              <a:rPr lang="en-US" sz="1800" dirty="0">
                <a:latin typeface="Times New Roman" panose="02020603050405020304" pitchFamily="18" charset="0"/>
                <a:cs typeface="Times New Roman" panose="02020603050405020304" pitchFamily="18" charset="0"/>
              </a:rPr>
              <a:t>The first group of functions, whose names begin with b (for byte), are from 4.2BSD and are still provided by almost any system that supports the socket functions. The second group of functions, whose names begin with mem (for memory), are from the ANSI C standard and are provided with any system that supports an ANSI C library. </a:t>
            </a:r>
          </a:p>
          <a:p>
            <a:pPr algn="just"/>
            <a:r>
              <a:rPr lang="en-US" sz="1800" dirty="0">
                <a:latin typeface="Times New Roman" panose="02020603050405020304" pitchFamily="18" charset="0"/>
                <a:cs typeface="Times New Roman" panose="02020603050405020304" pitchFamily="18" charset="0"/>
              </a:rPr>
              <a:t>We first show the Berkeley-derived functions, although the only one we use in this text is bzero. (We use it because it has only two arguments and is easier to remember than the three-argument memset function, as explained on p. 8.) You may encounter the other two functions, bcopy and bcmp, in existing applications.</a:t>
            </a:r>
          </a:p>
          <a:p>
            <a:pPr algn="just"/>
            <a:r>
              <a:rPr lang="en-IN" sz="1600" u="sng" dirty="0" err="1">
                <a:latin typeface="Times New Roman" panose="02020603050405020304" pitchFamily="18" charset="0"/>
                <a:cs typeface="Times New Roman" panose="02020603050405020304" pitchFamily="18" charset="0"/>
                <a:hlinkClick r:id="rId2"/>
              </a:rPr>
              <a:t>unp_bzero.h</a:t>
            </a:r>
            <a:endParaRPr lang="en-IN" sz="1600" u="sng"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412802" y="4557927"/>
            <a:ext cx="9940998" cy="230437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#include</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&lt;</a:t>
            </a:r>
            <a:r>
              <a:rPr kumimoji="0" lang="en-US" altLang="en-US" b="0" i="0" u="none" strike="noStrike" cap="none" normalizeH="0" baseline="0" dirty="0" err="1">
                <a:ln>
                  <a:noFill/>
                </a:ln>
                <a:solidFill>
                  <a:srgbClr val="7B8A8B"/>
                </a:solidFill>
                <a:effectLst/>
                <a:latin typeface="Times New Roman" panose="02020603050405020304" pitchFamily="18" charset="0"/>
                <a:cs typeface="Times New Roman" panose="02020603050405020304" pitchFamily="18" charset="0"/>
              </a:rPr>
              <a:t>strings.h</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&gt;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6287E"/>
                </a:solidFill>
                <a:effectLst/>
                <a:latin typeface="Times New Roman" panose="02020603050405020304" pitchFamily="18" charset="0"/>
                <a:cs typeface="Times New Roman" panose="02020603050405020304" pitchFamily="18" charset="0"/>
              </a:rPr>
              <a:t>bzero</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902000"/>
                </a:solidFill>
                <a:effectLst/>
                <a:latin typeface="Times New Roman" panose="02020603050405020304" pitchFamily="18" charset="0"/>
                <a:cs typeface="Times New Roman" panose="02020603050405020304" pitchFamily="18" charset="0"/>
              </a:rPr>
              <a:t>size_t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nbytes</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6287E"/>
                </a:solidFill>
                <a:effectLst/>
                <a:latin typeface="Times New Roman" panose="02020603050405020304" pitchFamily="18" charset="0"/>
                <a:cs typeface="Times New Roman" panose="02020603050405020304" pitchFamily="18" charset="0"/>
              </a:rPr>
              <a:t>bcopy</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7020"/>
                </a:solidFill>
                <a:effectLst/>
                <a:latin typeface="Times New Roman" panose="02020603050405020304" pitchFamily="18" charset="0"/>
                <a:cs typeface="Times New Roman" panose="02020603050405020304" pitchFamily="18" charset="0"/>
              </a:rPr>
              <a:t>const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src</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902000"/>
                </a:solidFill>
                <a:effectLst/>
                <a:latin typeface="Times New Roman" panose="02020603050405020304" pitchFamily="18" charset="0"/>
                <a:cs typeface="Times New Roman" panose="02020603050405020304" pitchFamily="18" charset="0"/>
              </a:rPr>
              <a:t>size_t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nbytes</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6287E"/>
                </a:solidFill>
                <a:effectLst/>
                <a:latin typeface="Times New Roman" panose="02020603050405020304" pitchFamily="18" charset="0"/>
                <a:cs typeface="Times New Roman" panose="02020603050405020304" pitchFamily="18" charset="0"/>
              </a:rPr>
              <a:t>bcmp</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const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ptr1</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const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ptr2</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902000"/>
                </a:solidFill>
                <a:effectLst/>
                <a:latin typeface="Times New Roman" panose="02020603050405020304" pitchFamily="18" charset="0"/>
                <a:cs typeface="Times New Roman" panose="02020603050405020304" pitchFamily="18" charset="0"/>
              </a:rPr>
              <a:t>size_t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nbytes</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Returns: 0 if equal, nonzero if unequal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44222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44326"/>
          </a:xfrm>
        </p:spPr>
        <p:txBody>
          <a:bodyPr>
            <a:normAutofit fontScale="90000"/>
          </a:bodyPr>
          <a:lstStyle/>
          <a:p>
            <a:endParaRPr lang="en-IN" dirty="0"/>
          </a:p>
        </p:txBody>
      </p:sp>
      <p:sp>
        <p:nvSpPr>
          <p:cNvPr id="4" name="Rectangle 1"/>
          <p:cNvSpPr>
            <a:spLocks noGrp="1" noChangeArrowheads="1"/>
          </p:cNvSpPr>
          <p:nvPr>
            <p:ph idx="1"/>
          </p:nvPr>
        </p:nvSpPr>
        <p:spPr bwMode="auto">
          <a:xfrm>
            <a:off x="838200" y="1136253"/>
            <a:ext cx="8382437" cy="35939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37917"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memory pointed to by the const pointer is read but not modified by the function.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bzero sets the specified number of bytes to 0 in the destination. We often use this function to initialize a socket address structure to 0.</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bcopy moves the specified number of bytes from the source to the destination.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bcmp compares two arbitrary byte strings. The return value is zero if the two byte strings are identical; otherwise, it is nonzero.</a:t>
            </a:r>
          </a:p>
          <a:p>
            <a:pPr marL="0" lvl="0" indent="0" algn="just"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u="sng" dirty="0" err="1">
                <a:hlinkClick r:id="rId2"/>
              </a:rPr>
              <a:t>unp_memset.h</a:t>
            </a:r>
            <a:endParaRPr lang="en-IN" u="sng" dirty="0"/>
          </a:p>
          <a:p>
            <a:pPr marL="0" lvl="0" indent="0" eaLnBrk="0" fontAlgn="base" hangingPunct="0">
              <a:lnSpc>
                <a:spcPct val="100000"/>
              </a:lnSpc>
              <a:spcBef>
                <a:spcPct val="0"/>
              </a:spcBef>
              <a:spcAft>
                <a:spcPct val="0"/>
              </a:spcAft>
              <a:buFontTx/>
              <a:buChar char="•"/>
            </a:pPr>
            <a:r>
              <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2868699"/>
            <a:ext cx="10617926" cy="302456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#include</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&lt;</a:t>
            </a:r>
            <a:r>
              <a:rPr kumimoji="0" lang="en-US" altLang="en-US" b="0" i="0" u="none" strike="noStrike" cap="none" normalizeH="0" baseline="0" dirty="0" err="1">
                <a:ln>
                  <a:noFill/>
                </a:ln>
                <a:solidFill>
                  <a:srgbClr val="7B8A8B"/>
                </a:solidFill>
                <a:effectLst/>
                <a:latin typeface="Times New Roman" panose="02020603050405020304" pitchFamily="18" charset="0"/>
                <a:cs typeface="Times New Roman" panose="02020603050405020304" pitchFamily="18" charset="0"/>
              </a:rPr>
              <a:t>string.h</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&gt;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6287E"/>
                </a:solidFill>
                <a:effectLst/>
                <a:latin typeface="Times New Roman" panose="02020603050405020304" pitchFamily="18" charset="0"/>
                <a:cs typeface="Times New Roman" panose="02020603050405020304" pitchFamily="18" charset="0"/>
              </a:rPr>
              <a:t>memset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902000"/>
                </a:solidFill>
                <a:effectLst/>
                <a:latin typeface="Times New Roman" panose="02020603050405020304" pitchFamily="18" charset="0"/>
                <a:cs typeface="Times New Roman" panose="02020603050405020304" pitchFamily="18" charset="0"/>
              </a:rPr>
              <a:t>size_t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len</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6287E"/>
                </a:solidFill>
                <a:effectLst/>
                <a:latin typeface="Times New Roman" panose="02020603050405020304" pitchFamily="18" charset="0"/>
                <a:cs typeface="Times New Roman" panose="02020603050405020304" pitchFamily="18" charset="0"/>
              </a:rPr>
              <a:t>memcpy</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const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src</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902000"/>
                </a:solidFill>
                <a:effectLst/>
                <a:latin typeface="Times New Roman" panose="02020603050405020304" pitchFamily="18" charset="0"/>
                <a:cs typeface="Times New Roman" panose="02020603050405020304" pitchFamily="18" charset="0"/>
              </a:rPr>
              <a:t>size_t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nbytes</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6287E"/>
                </a:solidFill>
                <a:effectLst/>
                <a:latin typeface="Times New Roman" panose="02020603050405020304" pitchFamily="18" charset="0"/>
                <a:cs typeface="Times New Roman" panose="02020603050405020304" pitchFamily="18" charset="0"/>
              </a:rPr>
              <a:t>memcmp</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const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ptr1</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const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ptr2</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902000"/>
                </a:solidFill>
                <a:effectLst/>
                <a:latin typeface="Times New Roman" panose="02020603050405020304" pitchFamily="18" charset="0"/>
                <a:cs typeface="Times New Roman" panose="02020603050405020304" pitchFamily="18" charset="0"/>
              </a:rPr>
              <a:t>size_t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nbytes</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Returns: 0 if equal, &lt;0 or &gt;0 if unequal (see text)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38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7389"/>
          </a:xfrm>
        </p:spPr>
        <p:txBody>
          <a:bodyPr>
            <a:normAutofit fontScale="90000"/>
          </a:bodyPr>
          <a:lstStyle/>
          <a:p>
            <a:endParaRPr lang="en-IN" dirty="0"/>
          </a:p>
        </p:txBody>
      </p:sp>
      <p:sp>
        <p:nvSpPr>
          <p:cNvPr id="3" name="Content Placeholder 2"/>
          <p:cNvSpPr>
            <a:spLocks noGrp="1"/>
          </p:cNvSpPr>
          <p:nvPr>
            <p:ph idx="1"/>
          </p:nvPr>
        </p:nvSpPr>
        <p:spPr>
          <a:xfrm>
            <a:off x="838200" y="627017"/>
            <a:ext cx="10515600" cy="5549946"/>
          </a:xfrm>
        </p:spPr>
        <p:txBody>
          <a:bodyPr/>
          <a:lstStyle/>
          <a:p>
            <a:pPr algn="just"/>
            <a:r>
              <a:rPr lang="en-US" sz="1800" dirty="0" err="1">
                <a:latin typeface="Times New Roman" panose="02020603050405020304" pitchFamily="18" charset="0"/>
                <a:cs typeface="Times New Roman" panose="02020603050405020304" pitchFamily="18" charset="0"/>
              </a:rPr>
              <a:t>memset</a:t>
            </a:r>
            <a:r>
              <a:rPr lang="en-US" sz="1800" dirty="0">
                <a:latin typeface="Times New Roman" panose="02020603050405020304" pitchFamily="18" charset="0"/>
                <a:cs typeface="Times New Roman" panose="02020603050405020304" pitchFamily="18" charset="0"/>
              </a:rPr>
              <a:t> sets the specified number of bytes to the value c in the destination. </a:t>
            </a:r>
            <a:r>
              <a:rPr lang="en-US" sz="1800" dirty="0" err="1">
                <a:latin typeface="Times New Roman" panose="02020603050405020304" pitchFamily="18" charset="0"/>
                <a:cs typeface="Times New Roman" panose="02020603050405020304" pitchFamily="18" charset="0"/>
              </a:rPr>
              <a:t>memcpy</a:t>
            </a:r>
            <a:r>
              <a:rPr lang="en-US" sz="1800" dirty="0">
                <a:latin typeface="Times New Roman" panose="02020603050405020304" pitchFamily="18" charset="0"/>
                <a:cs typeface="Times New Roman" panose="02020603050405020304" pitchFamily="18" charset="0"/>
              </a:rPr>
              <a:t> is similar to </a:t>
            </a:r>
            <a:r>
              <a:rPr lang="en-US" sz="1800" dirty="0" err="1">
                <a:latin typeface="Times New Roman" panose="02020603050405020304" pitchFamily="18" charset="0"/>
                <a:cs typeface="Times New Roman" panose="02020603050405020304" pitchFamily="18" charset="0"/>
              </a:rPr>
              <a:t>bcopy</a:t>
            </a:r>
            <a:r>
              <a:rPr lang="en-US" sz="1800" dirty="0">
                <a:latin typeface="Times New Roman" panose="02020603050405020304" pitchFamily="18" charset="0"/>
                <a:cs typeface="Times New Roman" panose="02020603050405020304" pitchFamily="18" charset="0"/>
              </a:rPr>
              <a:t>, but the order of the two pointer arguments is swapped. </a:t>
            </a:r>
            <a:r>
              <a:rPr lang="en-US" sz="1800" dirty="0" err="1">
                <a:latin typeface="Times New Roman" panose="02020603050405020304" pitchFamily="18" charset="0"/>
                <a:cs typeface="Times New Roman" panose="02020603050405020304" pitchFamily="18" charset="0"/>
              </a:rPr>
              <a:t>bcopy</a:t>
            </a:r>
            <a:r>
              <a:rPr lang="en-US" sz="1800" dirty="0">
                <a:latin typeface="Times New Roman" panose="02020603050405020304" pitchFamily="18" charset="0"/>
                <a:cs typeface="Times New Roman" panose="02020603050405020304" pitchFamily="18" charset="0"/>
              </a:rPr>
              <a:t> correctly handles overlapping fields, while the behavior of </a:t>
            </a:r>
            <a:r>
              <a:rPr lang="en-US" sz="1800" dirty="0" err="1">
                <a:latin typeface="Times New Roman" panose="02020603050405020304" pitchFamily="18" charset="0"/>
                <a:cs typeface="Times New Roman" panose="02020603050405020304" pitchFamily="18" charset="0"/>
              </a:rPr>
              <a:t>memcpy</a:t>
            </a:r>
            <a:r>
              <a:rPr lang="en-US" sz="1800" dirty="0">
                <a:latin typeface="Times New Roman" panose="02020603050405020304" pitchFamily="18" charset="0"/>
                <a:cs typeface="Times New Roman" panose="02020603050405020304" pitchFamily="18" charset="0"/>
              </a:rPr>
              <a:t> is undefined if the source and destination overlap. The ANSI C </a:t>
            </a:r>
            <a:r>
              <a:rPr lang="en-US" sz="1800" dirty="0" err="1">
                <a:latin typeface="Times New Roman" panose="02020603050405020304" pitchFamily="18" charset="0"/>
                <a:cs typeface="Times New Roman" panose="02020603050405020304" pitchFamily="18" charset="0"/>
              </a:rPr>
              <a:t>memmove</a:t>
            </a:r>
            <a:r>
              <a:rPr lang="en-US" sz="1800" dirty="0">
                <a:latin typeface="Times New Roman" panose="02020603050405020304" pitchFamily="18" charset="0"/>
                <a:cs typeface="Times New Roman" panose="02020603050405020304" pitchFamily="18" charset="0"/>
              </a:rPr>
              <a:t> function must be used when the fields overlap</a:t>
            </a:r>
            <a:r>
              <a:rPr lang="en-US" dirty="0"/>
              <a:t>. </a:t>
            </a:r>
            <a:r>
              <a:rPr lang="en-US" sz="1800" dirty="0">
                <a:latin typeface="Times New Roman" panose="02020603050405020304" pitchFamily="18" charset="0"/>
                <a:cs typeface="Times New Roman" panose="02020603050405020304" pitchFamily="18" charset="0"/>
              </a:rPr>
              <a:t>One way to remember the order of the two pointers for </a:t>
            </a:r>
            <a:r>
              <a:rPr lang="en-US" sz="1800" dirty="0" err="1">
                <a:latin typeface="Times New Roman" panose="02020603050405020304" pitchFamily="18" charset="0"/>
                <a:cs typeface="Times New Roman" panose="02020603050405020304" pitchFamily="18" charset="0"/>
              </a:rPr>
              <a:t>memcpy</a:t>
            </a:r>
            <a:r>
              <a:rPr lang="en-US" sz="1800" dirty="0">
                <a:latin typeface="Times New Roman" panose="02020603050405020304" pitchFamily="18" charset="0"/>
                <a:cs typeface="Times New Roman" panose="02020603050405020304" pitchFamily="18" charset="0"/>
              </a:rPr>
              <a:t> is to remember that they are written in the same left-to-right order as an assignment statement in C: </a:t>
            </a:r>
            <a:r>
              <a:rPr lang="en-US" sz="1800" dirty="0" err="1">
                <a:latin typeface="Times New Roman" panose="02020603050405020304" pitchFamily="18" charset="0"/>
                <a:cs typeface="Times New Roman" panose="02020603050405020304" pitchFamily="18" charset="0"/>
              </a:rPr>
              <a:t>dest</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 One way to remember the order of the final two arguments to </a:t>
            </a:r>
            <a:r>
              <a:rPr lang="en-US" sz="1800" dirty="0" err="1">
                <a:latin typeface="Times New Roman" panose="02020603050405020304" pitchFamily="18" charset="0"/>
                <a:cs typeface="Times New Roman" panose="02020603050405020304" pitchFamily="18" charset="0"/>
              </a:rPr>
              <a:t>memset</a:t>
            </a:r>
            <a:r>
              <a:rPr lang="en-US" sz="1800" dirty="0">
                <a:latin typeface="Times New Roman" panose="02020603050405020304" pitchFamily="18" charset="0"/>
                <a:cs typeface="Times New Roman" panose="02020603050405020304" pitchFamily="18" charset="0"/>
              </a:rPr>
              <a:t> is to realize that all of the ANSI C </a:t>
            </a:r>
            <a:r>
              <a:rPr lang="en-US" sz="1800" dirty="0" err="1">
                <a:latin typeface="Times New Roman" panose="02020603050405020304" pitchFamily="18" charset="0"/>
                <a:cs typeface="Times New Roman" panose="02020603050405020304" pitchFamily="18" charset="0"/>
              </a:rPr>
              <a:t>memXXX</a:t>
            </a:r>
            <a:r>
              <a:rPr lang="en-US" sz="1800" dirty="0">
                <a:latin typeface="Times New Roman" panose="02020603050405020304" pitchFamily="18" charset="0"/>
                <a:cs typeface="Times New Roman" panose="02020603050405020304" pitchFamily="18" charset="0"/>
              </a:rPr>
              <a:t> functions require a length argument, and it is always the final argument. </a:t>
            </a:r>
          </a:p>
          <a:p>
            <a:pPr algn="just"/>
            <a:r>
              <a:rPr lang="en-US" sz="1800" dirty="0" err="1">
                <a:latin typeface="Times New Roman" panose="02020603050405020304" pitchFamily="18" charset="0"/>
                <a:cs typeface="Times New Roman" panose="02020603050405020304" pitchFamily="18" charset="0"/>
              </a:rPr>
              <a:t>memcmp</a:t>
            </a:r>
            <a:r>
              <a:rPr lang="en-US" sz="1800" dirty="0">
                <a:latin typeface="Times New Roman" panose="02020603050405020304" pitchFamily="18" charset="0"/>
                <a:cs typeface="Times New Roman" panose="02020603050405020304" pitchFamily="18" charset="0"/>
              </a:rPr>
              <a:t> compares two arbitrary byte strings and returns 0 if they are identical. If not identical, the return value is either greater than 0 or less than 0, depending on whether the first unequal byte pointed to by ptr1 is greater than or less than the corresponding byte pointed to by ptr2. The comparison is done assuming the two unequal bytes are unsigned chars.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81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8646"/>
          </a:xfrm>
        </p:spPr>
        <p:txBody>
          <a:bodyPr>
            <a:noAutofit/>
          </a:bodyPr>
          <a:lstStyle/>
          <a:p>
            <a:r>
              <a:rPr lang="en-IN" sz="2800" b="1" dirty="0">
                <a:latin typeface="Times New Roman" panose="02020603050405020304" pitchFamily="18" charset="0"/>
                <a:cs typeface="Times New Roman" panose="02020603050405020304" pitchFamily="18" charset="0"/>
              </a:rPr>
              <a:t>Elementary TCP Sockets</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922779"/>
            <a:ext cx="10515601" cy="5254184"/>
          </a:xfrm>
        </p:spPr>
        <p:txBody>
          <a:bodyPr/>
          <a:lstStyle/>
          <a:p>
            <a:r>
              <a:rPr lang="en-IN" dirty="0"/>
              <a:t>Introduction</a:t>
            </a:r>
          </a:p>
          <a:p>
            <a:endParaRPr lang="en-IN" dirty="0"/>
          </a:p>
        </p:txBody>
      </p:sp>
      <p:sp>
        <p:nvSpPr>
          <p:cNvPr id="4" name="Rectangle 1"/>
          <p:cNvSpPr>
            <a:spLocks noChangeArrowheads="1"/>
          </p:cNvSpPr>
          <p:nvPr/>
        </p:nvSpPr>
        <p:spPr bwMode="auto">
          <a:xfrm>
            <a:off x="838199" y="1061278"/>
            <a:ext cx="1081386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chapter describes the elementary socket functions required to write a complete TCP client and server, along with concurrent servers, a common Unix technique for providing concurrency when numerous clients are connected to the same server at the same time. Each client connection causes the server to fork a new process just for that client. In this chapter, we consider only the one-process-per-client model using fork.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The figure below shows a timeline of the typical scenario that takes place between a TCP client and server. First, the server is started, then sometime later, a client is started that connects to the server. We assume that the client sends a request to the server, the server processes the request, and the server sends a reply back to the client. This continues until the client closes its end of the connection, which sends an end-of-file notification to the server. The server then closes its end of the connection and either terminates or waits for a new client connection.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255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5"/>
          </a:xfrm>
        </p:spPr>
        <p:txBody>
          <a:bodyPr>
            <a:noAutofit/>
          </a:bodyPr>
          <a:lstStyle/>
          <a:p>
            <a:r>
              <a:rPr lang="en-US" sz="2800" dirty="0">
                <a:latin typeface="Times New Roman" panose="02020603050405020304" pitchFamily="18" charset="0"/>
                <a:cs typeface="Times New Roman" panose="02020603050405020304" pitchFamily="18" charset="0"/>
              </a:rPr>
              <a:t>Socket functions for elementary TCP client/server.</a:t>
            </a:r>
            <a:endParaRPr lang="en-IN" sz="28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2625634" y="692332"/>
            <a:ext cx="7158446" cy="5943600"/>
          </a:xfrm>
          <a:prstGeom prst="rect">
            <a:avLst/>
          </a:prstGeom>
        </p:spPr>
      </p:pic>
    </p:spTree>
    <p:extLst>
      <p:ext uri="{BB962C8B-B14F-4D97-AF65-F5344CB8AC3E}">
        <p14:creationId xmlns:p14="http://schemas.microsoft.com/office/powerpoint/2010/main" val="940855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38200" y="1070150"/>
            <a:ext cx="10278291"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perform network I/O, the first thing a process must do is call the socket function, specifying the type of communication protocol desired (TCP using IPv4, UDP using IPv6, Unix domain stream protocol, etc.). </a:t>
            </a:r>
          </a:p>
          <a:p>
            <a:r>
              <a:rPr lang="en-US" altLang="en-US" dirty="0">
                <a:solidFill>
                  <a:srgbClr val="007020"/>
                </a:solidFill>
                <a:latin typeface="Menlo"/>
              </a:rPr>
              <a:t>#include</a:t>
            </a:r>
            <a:r>
              <a:rPr lang="en-US" altLang="en-US" dirty="0">
                <a:solidFill>
                  <a:srgbClr val="7B8A8B"/>
                </a:solidFill>
                <a:latin typeface="Menlo"/>
              </a:rPr>
              <a:t> &lt;sys/</a:t>
            </a:r>
            <a:r>
              <a:rPr lang="en-US" altLang="en-US" dirty="0" err="1">
                <a:solidFill>
                  <a:srgbClr val="7B8A8B"/>
                </a:solidFill>
                <a:latin typeface="Menlo"/>
              </a:rPr>
              <a:t>socket.h</a:t>
            </a:r>
            <a:r>
              <a:rPr lang="en-US" altLang="en-US" dirty="0">
                <a:solidFill>
                  <a:srgbClr val="7B8A8B"/>
                </a:solidFill>
                <a:latin typeface="Menlo"/>
              </a:rPr>
              <a:t>&gt;</a:t>
            </a:r>
          </a:p>
          <a:p>
            <a:r>
              <a:rPr lang="en-US" altLang="en-US" dirty="0">
                <a:solidFill>
                  <a:srgbClr val="7B8A8B"/>
                </a:solidFill>
                <a:latin typeface="Menlo"/>
              </a:rPr>
              <a:t> </a:t>
            </a:r>
            <a:r>
              <a:rPr lang="en-US" altLang="en-US" dirty="0">
                <a:solidFill>
                  <a:srgbClr val="902000"/>
                </a:solidFill>
                <a:latin typeface="Menlo"/>
              </a:rPr>
              <a:t>int</a:t>
            </a:r>
            <a:r>
              <a:rPr lang="en-US" altLang="en-US" dirty="0">
                <a:solidFill>
                  <a:srgbClr val="7B8A8B"/>
                </a:solidFill>
                <a:latin typeface="Menlo"/>
              </a:rPr>
              <a:t> </a:t>
            </a:r>
            <a:r>
              <a:rPr lang="en-US" altLang="en-US" dirty="0">
                <a:solidFill>
                  <a:srgbClr val="06287E"/>
                </a:solidFill>
                <a:latin typeface="Menlo"/>
              </a:rPr>
              <a:t>socket</a:t>
            </a:r>
            <a:r>
              <a:rPr lang="en-US" altLang="en-US" dirty="0">
                <a:solidFill>
                  <a:srgbClr val="7B8A8B"/>
                </a:solidFill>
                <a:latin typeface="Menlo"/>
              </a:rPr>
              <a:t> (</a:t>
            </a:r>
            <a:r>
              <a:rPr lang="en-US" altLang="en-US" dirty="0">
                <a:solidFill>
                  <a:srgbClr val="902000"/>
                </a:solidFill>
                <a:latin typeface="Menlo"/>
              </a:rPr>
              <a:t>int</a:t>
            </a:r>
            <a:r>
              <a:rPr lang="en-US" altLang="en-US" dirty="0">
                <a:solidFill>
                  <a:srgbClr val="7B8A8B"/>
                </a:solidFill>
                <a:latin typeface="Menlo"/>
              </a:rPr>
              <a:t> </a:t>
            </a:r>
            <a:r>
              <a:rPr lang="en-US" altLang="en-US" sz="2800" dirty="0"/>
              <a:t>family</a:t>
            </a:r>
            <a:r>
              <a:rPr lang="en-US" altLang="en-US" dirty="0">
                <a:solidFill>
                  <a:srgbClr val="7B8A8B"/>
                </a:solidFill>
                <a:latin typeface="Menlo"/>
              </a:rPr>
              <a:t>, </a:t>
            </a:r>
            <a:r>
              <a:rPr lang="en-US" altLang="en-US" dirty="0">
                <a:solidFill>
                  <a:srgbClr val="902000"/>
                </a:solidFill>
                <a:latin typeface="Menlo"/>
              </a:rPr>
              <a:t>int</a:t>
            </a:r>
            <a:r>
              <a:rPr lang="en-US" altLang="en-US" dirty="0">
                <a:solidFill>
                  <a:srgbClr val="7B8A8B"/>
                </a:solidFill>
                <a:latin typeface="Menlo"/>
              </a:rPr>
              <a:t> </a:t>
            </a:r>
            <a:r>
              <a:rPr lang="en-US" altLang="en-US" sz="2800" dirty="0"/>
              <a:t>type</a:t>
            </a:r>
            <a:r>
              <a:rPr lang="en-US" altLang="en-US" dirty="0">
                <a:solidFill>
                  <a:srgbClr val="7B8A8B"/>
                </a:solidFill>
                <a:latin typeface="Menlo"/>
              </a:rPr>
              <a:t>, </a:t>
            </a:r>
            <a:r>
              <a:rPr lang="en-US" altLang="en-US" dirty="0">
                <a:solidFill>
                  <a:srgbClr val="902000"/>
                </a:solidFill>
                <a:latin typeface="Menlo"/>
              </a:rPr>
              <a:t>int</a:t>
            </a:r>
            <a:r>
              <a:rPr lang="en-US" altLang="en-US" dirty="0">
                <a:solidFill>
                  <a:srgbClr val="7B8A8B"/>
                </a:solidFill>
                <a:latin typeface="Menlo"/>
              </a:rPr>
              <a:t> </a:t>
            </a:r>
            <a:r>
              <a:rPr lang="en-US" altLang="en-US" sz="2800" dirty="0"/>
              <a:t>protocol</a:t>
            </a:r>
            <a:r>
              <a:rPr lang="en-US" altLang="en-US" dirty="0">
                <a:solidFill>
                  <a:srgbClr val="7B8A8B"/>
                </a:solidFill>
                <a:latin typeface="Menlo"/>
              </a:rPr>
              <a:t>); </a:t>
            </a:r>
          </a:p>
          <a:p>
            <a:r>
              <a:rPr lang="en-US" altLang="en-US" dirty="0">
                <a:solidFill>
                  <a:srgbClr val="60A0B0"/>
                </a:solidFill>
                <a:latin typeface="Menlo"/>
              </a:rPr>
              <a:t>/* Returns: non-negative descriptor if OK, -1 on error */</a:t>
            </a:r>
            <a:r>
              <a:rPr lang="en-US" altLang="en-US" sz="2400" dirty="0"/>
              <a:t> </a:t>
            </a:r>
          </a:p>
          <a:p>
            <a:endParaRPr lang="en-US" altLang="en-US" sz="4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838200" y="365126"/>
            <a:ext cx="10515600" cy="771344"/>
          </a:xfrm>
        </p:spPr>
        <p:txBody>
          <a:bodyPr>
            <a:normAutofit/>
          </a:bodyPr>
          <a:lstStyle/>
          <a:p>
            <a:r>
              <a:rPr lang="en-US" sz="2800" dirty="0">
                <a:latin typeface="Times New Roman" panose="02020603050405020304" pitchFamily="18" charset="0"/>
                <a:cs typeface="Times New Roman" panose="02020603050405020304" pitchFamily="18" charset="0"/>
              </a:rPr>
              <a:t>Socket Functions</a:t>
            </a:r>
            <a:endParaRPr lang="en-IN"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838199" y="2828836"/>
            <a:ext cx="10905309" cy="923330"/>
          </a:xfrm>
          <a:prstGeom prst="rect">
            <a:avLst/>
          </a:prstGeom>
        </p:spPr>
        <p:txBody>
          <a:bodyPr wrap="square">
            <a:spAutoFit/>
          </a:bodyPr>
          <a:lstStyle/>
          <a:p>
            <a:r>
              <a:rPr lang="en-US" dirty="0">
                <a:latin typeface="Source Sans Pro"/>
              </a:rPr>
              <a:t>Arguments:</a:t>
            </a:r>
          </a:p>
          <a:p>
            <a:pPr>
              <a:buFont typeface="Arial" panose="020B0604020202020204" pitchFamily="34" charset="0"/>
              <a:buChar char="•"/>
            </a:pPr>
            <a:r>
              <a:rPr lang="en-US" i="1" dirty="0">
                <a:latin typeface="Source Sans Pro"/>
              </a:rPr>
              <a:t> family</a:t>
            </a:r>
            <a:r>
              <a:rPr lang="en-US" dirty="0">
                <a:latin typeface="Source Sans Pro"/>
              </a:rPr>
              <a:t> specifies the protocol family and is one of the constants in the table below. This argument is often referred to as </a:t>
            </a:r>
            <a:r>
              <a:rPr lang="en-US" i="1" dirty="0">
                <a:latin typeface="Source Sans Pro"/>
              </a:rPr>
              <a:t>domain</a:t>
            </a:r>
            <a:r>
              <a:rPr lang="en-US" dirty="0">
                <a:latin typeface="Source Sans Pro"/>
              </a:rPr>
              <a:t> instead of </a:t>
            </a:r>
            <a:r>
              <a:rPr lang="en-US" i="1" dirty="0">
                <a:latin typeface="Source Sans Pro"/>
              </a:rPr>
              <a:t>family</a:t>
            </a:r>
            <a:r>
              <a:rPr lang="en-US" dirty="0">
                <a:latin typeface="Source Sans Pro"/>
              </a:rPr>
              <a:t>.</a:t>
            </a:r>
            <a:endParaRPr lang="en-US" b="0" i="0" dirty="0">
              <a:effectLst/>
              <a:latin typeface="Source Sans Pro"/>
            </a:endParaRPr>
          </a:p>
        </p:txBody>
      </p:sp>
    </p:spTree>
    <p:extLst>
      <p:ext uri="{BB962C8B-B14F-4D97-AF65-F5344CB8AC3E}">
        <p14:creationId xmlns:p14="http://schemas.microsoft.com/office/powerpoint/2010/main" val="1479596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3332"/>
          </a:xfrm>
        </p:spPr>
        <p:txBody>
          <a:bodyPr>
            <a:normAutofit fontScale="90000"/>
          </a:bodyPr>
          <a:lstStyle/>
          <a:p>
            <a:r>
              <a:rPr lang="en-US" sz="2400" dirty="0">
                <a:latin typeface="Times New Roman" panose="02020603050405020304" pitchFamily="18" charset="0"/>
                <a:cs typeface="Times New Roman" panose="02020603050405020304" pitchFamily="18" charset="0"/>
              </a:rPr>
              <a:t>Protocol family constants for socket function.</a:t>
            </a:r>
            <a:endParaRPr lang="en-IN"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978330" y="862149"/>
            <a:ext cx="7746275" cy="3109775"/>
          </a:xfrm>
          <a:prstGeom prst="rect">
            <a:avLst/>
          </a:prstGeom>
        </p:spPr>
      </p:pic>
    </p:spTree>
    <p:extLst>
      <p:ext uri="{BB962C8B-B14F-4D97-AF65-F5344CB8AC3E}">
        <p14:creationId xmlns:p14="http://schemas.microsoft.com/office/powerpoint/2010/main" val="2532691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6395"/>
          </a:xfrm>
        </p:spPr>
        <p:txBody>
          <a:bodyPr>
            <a:normAutofit fontScale="90000"/>
          </a:bodyPr>
          <a:lstStyle/>
          <a:p>
            <a:r>
              <a:rPr lang="en-US" sz="2800" dirty="0">
                <a:latin typeface="Times New Roman" panose="02020603050405020304" pitchFamily="18" charset="0"/>
                <a:cs typeface="Times New Roman" panose="02020603050405020304" pitchFamily="18" charset="0"/>
              </a:rPr>
              <a:t>Type of socket </a:t>
            </a:r>
            <a:r>
              <a:rPr lang="en-US" sz="2800" dirty="0" err="1">
                <a:latin typeface="Times New Roman" panose="02020603050405020304" pitchFamily="18" charset="0"/>
                <a:cs typeface="Times New Roman" panose="02020603050405020304" pitchFamily="18" charset="0"/>
              </a:rPr>
              <a:t>fot</a:t>
            </a:r>
            <a:r>
              <a:rPr lang="en-US" sz="2800" dirty="0">
                <a:latin typeface="Times New Roman" panose="02020603050405020304" pitchFamily="18" charset="0"/>
                <a:cs typeface="Times New Roman" panose="02020603050405020304" pitchFamily="18" charset="0"/>
              </a:rPr>
              <a:t> socket functions</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99509" y="875211"/>
            <a:ext cx="7223759" cy="4872446"/>
          </a:xfrm>
          <a:prstGeom prst="rect">
            <a:avLst/>
          </a:prstGeom>
        </p:spPr>
      </p:pic>
    </p:spTree>
    <p:extLst>
      <p:ext uri="{BB962C8B-B14F-4D97-AF65-F5344CB8AC3E}">
        <p14:creationId xmlns:p14="http://schemas.microsoft.com/office/powerpoint/2010/main" val="2409291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
            <a:ext cx="10515600" cy="992776"/>
          </a:xfrm>
        </p:spPr>
        <p:txBody>
          <a:bodyPr>
            <a:normAutofit/>
          </a:bodyPr>
          <a:lstStyle/>
          <a:p>
            <a:r>
              <a:rPr lang="en-IN" sz="2800" dirty="0">
                <a:latin typeface="Times New Roman" panose="02020603050405020304" pitchFamily="18" charset="0"/>
                <a:cs typeface="Times New Roman" panose="02020603050405020304" pitchFamily="18" charset="0"/>
              </a:rPr>
              <a:t>Protocol of sockets for AF_INET or AF_INET6</a:t>
            </a:r>
          </a:p>
        </p:txBody>
      </p:sp>
      <p:sp>
        <p:nvSpPr>
          <p:cNvPr id="5" name="Rectangle 2"/>
          <p:cNvSpPr>
            <a:spLocks noGrp="1" noChangeArrowheads="1"/>
          </p:cNvSpPr>
          <p:nvPr>
            <p:ph idx="1"/>
          </p:nvPr>
        </p:nvSpPr>
        <p:spPr bwMode="auto">
          <a:xfrm>
            <a:off x="1084216" y="850573"/>
            <a:ext cx="1026958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protocol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argument to the socket function should be set to the specific protocol type found in the table below, or 0 to select the system's default for the given combination of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family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838201" y="1972491"/>
            <a:ext cx="10515600" cy="2147072"/>
          </a:xfrm>
          <a:prstGeom prst="rect">
            <a:avLst/>
          </a:prstGeom>
        </p:spPr>
      </p:pic>
    </p:spTree>
    <p:extLst>
      <p:ext uri="{BB962C8B-B14F-4D97-AF65-F5344CB8AC3E}">
        <p14:creationId xmlns:p14="http://schemas.microsoft.com/office/powerpoint/2010/main" val="148187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8464"/>
          </a:xfrm>
        </p:spPr>
        <p:txBody>
          <a:bodyPr>
            <a:normAutofit fontScale="90000"/>
          </a:bodyPr>
          <a:lstStyle/>
          <a:p>
            <a:r>
              <a:rPr lang="en-US" b="1" dirty="0">
                <a:solidFill>
                  <a:srgbClr val="C00000"/>
                </a:solidFill>
              </a:rPr>
              <a:t>Introduction:</a:t>
            </a:r>
            <a:endParaRPr lang="en-IN" dirty="0"/>
          </a:p>
        </p:txBody>
      </p:sp>
      <p:sp>
        <p:nvSpPr>
          <p:cNvPr id="3" name="Content Placeholder 2"/>
          <p:cNvSpPr>
            <a:spLocks noGrp="1"/>
          </p:cNvSpPr>
          <p:nvPr>
            <p:ph idx="1"/>
          </p:nvPr>
        </p:nvSpPr>
        <p:spPr>
          <a:xfrm>
            <a:off x="838200" y="836023"/>
            <a:ext cx="10515600" cy="534094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Elementary socket functions</a:t>
            </a:r>
            <a:r>
              <a:rPr lang="en-US" sz="1800" dirty="0">
                <a:latin typeface="Times New Roman" panose="02020603050405020304" pitchFamily="18" charset="0"/>
                <a:cs typeface="Times New Roman" panose="02020603050405020304" pitchFamily="18" charset="0"/>
              </a:rPr>
              <a:t> are required to write a complete TCP client and server, along with concurrent servers</a:t>
            </a:r>
            <a:r>
              <a:rPr lang="en-US" dirty="0"/>
              <a:t>.</a:t>
            </a:r>
            <a:endParaRPr lang="en-IN" sz="1800" b="1" dirty="0">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anose="02020603050405020304" pitchFamily="18" charset="0"/>
                <a:cs typeface="Times New Roman" panose="02020603050405020304" pitchFamily="18" charset="0"/>
              </a:rPr>
              <a:t>Sockets Introduction</a:t>
            </a:r>
            <a:r>
              <a:rPr lang="en-IN" sz="1800" dirty="0">
                <a:latin typeface="Times New Roman" panose="02020603050405020304" pitchFamily="18" charset="0"/>
                <a:cs typeface="Times New Roman" panose="02020603050405020304" pitchFamily="18" charset="0"/>
              </a:rPr>
              <a:t>: </a:t>
            </a:r>
            <a:r>
              <a:rPr lang="en-US" sz="1800" dirty="0"/>
              <a:t>Most socket functions require a pointer to a socket address structure as an argument. Each supported protocol suite defines its own socket address structure. The names of these structures begin with sockaddr_ and end with a unique suffix for each protocol suite. </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US" sz="1800" dirty="0"/>
              <a:t>Socket address structures, can be passed in two directions: </a:t>
            </a:r>
          </a:p>
          <a:p>
            <a:pPr algn="just">
              <a:lnSpc>
                <a:spcPct val="150000"/>
              </a:lnSpc>
            </a:pPr>
            <a:r>
              <a:rPr lang="en-US" sz="1800" dirty="0"/>
              <a:t>Process to the kernel, example : Bind, connect, </a:t>
            </a:r>
            <a:r>
              <a:rPr lang="en-US" sz="1800" dirty="0" err="1"/>
              <a:t>sendto</a:t>
            </a:r>
            <a:r>
              <a:rPr lang="en-US" sz="1800" dirty="0"/>
              <a:t> and </a:t>
            </a:r>
            <a:r>
              <a:rPr lang="en-US" sz="1800" dirty="0" err="1"/>
              <a:t>sendmsg</a:t>
            </a:r>
            <a:r>
              <a:rPr lang="en-US" sz="1800" dirty="0"/>
              <a:t>.</a:t>
            </a:r>
          </a:p>
          <a:p>
            <a:pPr algn="just">
              <a:lnSpc>
                <a:spcPct val="150000"/>
              </a:lnSpc>
            </a:pPr>
            <a:r>
              <a:rPr lang="en-US" sz="1800" dirty="0"/>
              <a:t>Kernel to the process, example : </a:t>
            </a:r>
            <a:r>
              <a:rPr lang="en-IN" sz="1800" dirty="0"/>
              <a:t>accept, </a:t>
            </a:r>
            <a:r>
              <a:rPr lang="en-IN" sz="1800" dirty="0" err="1"/>
              <a:t>recvfrom</a:t>
            </a:r>
            <a:r>
              <a:rPr lang="en-IN" sz="1800" dirty="0"/>
              <a:t>, </a:t>
            </a:r>
            <a:r>
              <a:rPr lang="en-IN" sz="1800" dirty="0" err="1"/>
              <a:t>recvmsg</a:t>
            </a:r>
            <a:r>
              <a:rPr lang="en-IN" sz="1800" dirty="0"/>
              <a:t>, </a:t>
            </a:r>
            <a:r>
              <a:rPr lang="en-IN" sz="1800" dirty="0" err="1"/>
              <a:t>getpeername</a:t>
            </a:r>
            <a:r>
              <a:rPr lang="en-IN" sz="1800" dirty="0"/>
              <a:t>, </a:t>
            </a:r>
            <a:r>
              <a:rPr lang="en-IN" sz="1800" dirty="0" err="1"/>
              <a:t>getsockname</a:t>
            </a:r>
            <a:r>
              <a:rPr lang="en-IN" sz="1800" dirty="0"/>
              <a:t>.</a:t>
            </a:r>
          </a:p>
          <a:p>
            <a:pPr algn="just">
              <a:lnSpc>
                <a:spcPct val="150000"/>
              </a:lnSpc>
            </a:pPr>
            <a:r>
              <a:rPr lang="en-US" sz="1800" dirty="0"/>
              <a:t>All set the sin_len member before returning to the process.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186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772"/>
          </a:xfrm>
        </p:spPr>
        <p:txBody>
          <a:bodyPr>
            <a:normAutofit fontScale="90000"/>
          </a:bodyPr>
          <a:lstStyle/>
          <a:p>
            <a:r>
              <a:rPr lang="en-US" sz="2800" dirty="0">
                <a:latin typeface="Times New Roman" panose="02020603050405020304" pitchFamily="18" charset="0"/>
                <a:cs typeface="Times New Roman" panose="02020603050405020304" pitchFamily="18" charset="0"/>
              </a:rPr>
              <a:t>Combinations of family and type for the socket function</a:t>
            </a:r>
            <a:r>
              <a:rPr lang="en-US" dirty="0"/>
              <a:t>.</a:t>
            </a:r>
            <a:endParaRPr lang="en-IN" dirty="0"/>
          </a:p>
        </p:txBody>
      </p:sp>
      <p:pic>
        <p:nvPicPr>
          <p:cNvPr id="4" name="Content Placeholder 3"/>
          <p:cNvPicPr>
            <a:picLocks noGrp="1" noChangeAspect="1"/>
          </p:cNvPicPr>
          <p:nvPr>
            <p:ph idx="1"/>
          </p:nvPr>
        </p:nvPicPr>
        <p:blipFill>
          <a:blip r:embed="rId2"/>
          <a:stretch>
            <a:fillRect/>
          </a:stretch>
        </p:blipFill>
        <p:spPr>
          <a:xfrm>
            <a:off x="2024744" y="1449977"/>
            <a:ext cx="6244045" cy="2467179"/>
          </a:xfrm>
          <a:prstGeom prst="rect">
            <a:avLst/>
          </a:prstGeom>
        </p:spPr>
      </p:pic>
    </p:spTree>
    <p:extLst>
      <p:ext uri="{BB962C8B-B14F-4D97-AF65-F5344CB8AC3E}">
        <p14:creationId xmlns:p14="http://schemas.microsoft.com/office/powerpoint/2010/main" val="100182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1058090" y="104653"/>
            <a:ext cx="10334897" cy="5772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37917" rIns="91440" bIns="93791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 success, the socket function returns a small non-negative integer value, similar to a file descriptor. We call this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socket descriptor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sockfd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obtain this socket descriptor, all we have specified is a protocol family (IPv4, IPv6, or Unix) and the socket type (stream, datagram, or raw). We have not yet specified either the local protocol address or the foreign protocol address.</a:t>
            </a:r>
            <a:endParaRPr kumimoji="0" lang="en-US" altLang="en-US" sz="1800" b="0" i="0" u="none" strike="noStrike" cap="none" normalizeH="0" baseline="0" dirty="0">
              <a:ln>
                <a:noFill/>
              </a:ln>
              <a:solidFill>
                <a:srgbClr val="F04C5C"/>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F04C5C"/>
                </a:solidFill>
                <a:effectLst/>
                <a:latin typeface="Times New Roman" panose="02020603050405020304" pitchFamily="18" charset="0"/>
                <a:cs typeface="Times New Roman" panose="02020603050405020304" pitchFamily="18" charset="0"/>
              </a:rPr>
              <a:t>AF_</a:t>
            </a:r>
            <a:r>
              <a:rPr kumimoji="0" lang="en-US" altLang="en-US" sz="1800" b="0" i="1" u="none" strike="noStrike" cap="none" normalizeH="0" baseline="0" dirty="0" err="1">
                <a:ln>
                  <a:noFill/>
                </a:ln>
                <a:solidFill>
                  <a:srgbClr val="F04C5C"/>
                </a:solidFill>
                <a:effectLst/>
                <a:latin typeface="Times New Roman" panose="02020603050405020304" pitchFamily="18" charset="0"/>
                <a:cs typeface="Times New Roman" panose="02020603050405020304" pitchFamily="18" charset="0"/>
              </a:rPr>
              <a:t>xxx</a:t>
            </a:r>
            <a:r>
              <a:rPr kumimoji="0" lang="en-US" altLang="en-US" sz="1800" b="0" i="0" u="none" strike="noStrike" cap="none" normalizeH="0" baseline="0" dirty="0">
                <a:ln>
                  <a:noFill/>
                </a:ln>
                <a:solidFill>
                  <a:srgbClr val="F04C5C"/>
                </a:solidFill>
                <a:effectLst/>
                <a:latin typeface="Times New Roman" panose="02020603050405020304" pitchFamily="18" charset="0"/>
                <a:cs typeface="Times New Roman" panose="02020603050405020304" pitchFamily="18" charset="0"/>
              </a:rPr>
              <a:t> Versus </a:t>
            </a:r>
            <a:r>
              <a:rPr kumimoji="0" lang="en-US" altLang="en-US" sz="1800" b="0" i="0" u="none" strike="noStrike" cap="none" normalizeH="0" baseline="0" dirty="0" err="1">
                <a:ln>
                  <a:noFill/>
                </a:ln>
                <a:solidFill>
                  <a:srgbClr val="F04C5C"/>
                </a:solidFill>
                <a:effectLst/>
                <a:latin typeface="Times New Roman" panose="02020603050405020304" pitchFamily="18" charset="0"/>
                <a:cs typeface="Times New Roman" panose="02020603050405020304" pitchFamily="18" charset="0"/>
              </a:rPr>
              <a:t>PF_</a:t>
            </a:r>
            <a:r>
              <a:rPr kumimoji="0" lang="en-US" altLang="en-US" sz="1800" b="0" i="1" u="none" strike="noStrike" cap="none" normalizeH="0" baseline="0" dirty="0" err="1">
                <a:ln>
                  <a:noFill/>
                </a:ln>
                <a:solidFill>
                  <a:srgbClr val="F04C5C"/>
                </a:solidFill>
                <a:effectLst/>
                <a:latin typeface="Times New Roman" panose="02020603050405020304" pitchFamily="18" charset="0"/>
                <a:cs typeface="Times New Roman" panose="02020603050405020304" pitchFamily="18" charset="0"/>
              </a:rPr>
              <a:t>xxx</a:t>
            </a:r>
            <a:endParaRPr kumimoji="0" lang="en-US" altLang="en-US" sz="1800" b="0" i="0" u="none" strike="noStrike" cap="none" normalizeH="0" baseline="0" dirty="0">
              <a:ln>
                <a:noFill/>
              </a:ln>
              <a:solidFill>
                <a:srgbClr val="F04C5C"/>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"AF_" prefix stands for "address family" and the "PF_" prefix stands for "protocol family." Historically, the intent was that a single protocol family might support multiple address families and that the PF_ value was used to create the socket and the AF_ value was used in socket address structures. But in actuality, a protocol family supporting multiple address families has never been supported and the &lt;sys/</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socket.h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header defines the PF_ value for a given protocol to be equal to the AF_ value for that protocol. While there is no guarantee that this equality between the two will always be true, should anyone change this for existing protocols, lots of existing code would break.</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conform to existing coding practice, we use only the AF_ constants in this text, although you may encounter the PF_ value, mainly in calls to socket.</a:t>
            </a:r>
          </a:p>
        </p:txBody>
      </p:sp>
    </p:spTree>
    <p:extLst>
      <p:ext uri="{BB962C8B-B14F-4D97-AF65-F5344CB8AC3E}">
        <p14:creationId xmlns:p14="http://schemas.microsoft.com/office/powerpoint/2010/main" val="1030048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548640"/>
            <a:ext cx="10515601" cy="5628323"/>
          </a:xfrm>
        </p:spPr>
        <p:txBody>
          <a:bodyPr/>
          <a:lstStyle/>
          <a:p>
            <a:endParaRPr lang="en-IN" dirty="0"/>
          </a:p>
        </p:txBody>
      </p:sp>
      <p:sp>
        <p:nvSpPr>
          <p:cNvPr id="4" name="Rectangle 1"/>
          <p:cNvSpPr>
            <a:spLocks noGrp="1" noChangeArrowheads="1"/>
          </p:cNvSpPr>
          <p:nvPr>
            <p:ph type="title"/>
          </p:nvPr>
        </p:nvSpPr>
        <p:spPr bwMode="auto">
          <a:xfrm>
            <a:off x="838199" y="-17073"/>
            <a:ext cx="4569823" cy="17152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87266" rIns="9144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419EDA"/>
                </a:solidFill>
                <a:effectLst/>
                <a:latin typeface="Menlo"/>
              </a:rPr>
              <a:t>connect</a:t>
            </a:r>
            <a:r>
              <a:rPr kumimoji="0" lang="en-US" altLang="en-US" sz="1900" b="0" i="0" u="none" strike="noStrike" cap="none" normalizeH="0" baseline="0" dirty="0">
                <a:ln>
                  <a:noFill/>
                </a:ln>
                <a:solidFill>
                  <a:srgbClr val="419EDA"/>
                </a:solidFill>
                <a:effectLst/>
                <a:latin typeface="Source Sans Pro"/>
              </a:rPr>
              <a:t>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199" y="394084"/>
            <a:ext cx="1135380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connect function is used by a TCP client to establish a connection with a TCP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6" name="Picture 5"/>
          <p:cNvPicPr>
            <a:picLocks noChangeAspect="1"/>
          </p:cNvPicPr>
          <p:nvPr/>
        </p:nvPicPr>
        <p:blipFill>
          <a:blip r:embed="rId2"/>
          <a:stretch>
            <a:fillRect/>
          </a:stretch>
        </p:blipFill>
        <p:spPr>
          <a:xfrm>
            <a:off x="953589" y="1178914"/>
            <a:ext cx="9744891" cy="2854923"/>
          </a:xfrm>
          <a:prstGeom prst="rect">
            <a:avLst/>
          </a:prstGeom>
        </p:spPr>
      </p:pic>
      <p:sp>
        <p:nvSpPr>
          <p:cNvPr id="7" name="Rectangle 3"/>
          <p:cNvSpPr>
            <a:spLocks noChangeArrowheads="1"/>
          </p:cNvSpPr>
          <p:nvPr/>
        </p:nvSpPr>
        <p:spPr bwMode="auto">
          <a:xfrm>
            <a:off x="838200" y="3469853"/>
            <a:ext cx="10515600" cy="37170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sockfd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socket descriptor returned by the socket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servaddr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addrlen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arguments are a pointer to a socket address structure (which contains the IP address and port number of the server) and its size. </a:t>
            </a:r>
          </a:p>
          <a:p>
            <a:pPr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 </a:t>
            </a:r>
            <a:r>
              <a:rPr lang="en-US" altLang="en-US" u="sng" dirty="0">
                <a:latin typeface="Times New Roman" panose="02020603050405020304" pitchFamily="18" charset="0"/>
                <a:cs typeface="Times New Roman" panose="02020603050405020304" pitchFamily="18" charset="0"/>
              </a:rPr>
              <a:t>The client does not have to call bind before calling connect: the kernel will choose both an ephemeral port and the source IP address if necessary.</a:t>
            </a:r>
            <a:r>
              <a:rPr lang="en-US"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case of a TCP socket, the connect function initiates TCP's three-way handshake (Section 2.6). The function returns only when the connection is established or an error occurs. There are several different error returns possible.</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641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577"/>
            <a:ext cx="10515600" cy="5641386"/>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1. If the client TCP receives no response to its SYN segment, ETIMEDOUT is returned. 4.4BSD, for example, sends one SYN when connect is called, another 6 seconds later, and another 24 seconds later (p. 828 of TCPv2). If no response is received after a total of 75 seconds, the error is returned.</a:t>
            </a:r>
          </a:p>
        </p:txBody>
      </p:sp>
      <p:sp>
        <p:nvSpPr>
          <p:cNvPr id="4" name="Rectangle 1"/>
          <p:cNvSpPr>
            <a:spLocks noChangeArrowheads="1"/>
          </p:cNvSpPr>
          <p:nvPr/>
        </p:nvSpPr>
        <p:spPr bwMode="auto">
          <a:xfrm>
            <a:off x="838199" y="468907"/>
            <a:ext cx="10970623"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If the server's response to the client's SYN is a reset (RST), this indicates that no process is waiting for connections on the server host at the port specified (the server process is probably not running). This is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 error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the error ECONNREFUSED is returned to the client as soon as the RST is received. An RST is a type of TCP segment that is sent by TCP when something is wrong. Three conditions that generate an RST are: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a SYN arrives for a port that has no listening server.</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TCP wants to abort an existing connection.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TCP receives a segment for a connection that does not exist.</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If the client's SYN elicits an ICMP "destination unreachable" from some intermediate router, this is considered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 error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client kernel saves the message but keeps sending SYNs with the same time between each SYN as in the first scenario. If no response is received after some fixed amount of time (75 seconds for 4.4BSD), the saved ICMP error is returned to the process as</a:t>
            </a:r>
            <a:r>
              <a:rPr kumimoji="0" lang="en-US" altLang="en-US"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either EHOSTUNREACH or ENETUNREACH. It is also possible that the remote system is not reachable by any route in the local system's forwarding table, or that the connect call returns without waiting at all. Note that network unreachables are considered obsolete, and applications should just treat ENETUNREACH and EHOSTUNREACH as the same error.</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88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ChangeArrowheads="1"/>
          </p:cNvSpPr>
          <p:nvPr/>
        </p:nvSpPr>
        <p:spPr bwMode="auto">
          <a:xfrm>
            <a:off x="1306285" y="114417"/>
            <a:ext cx="10241281" cy="510206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3791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04C5C"/>
                </a:solidFill>
                <a:effectLst/>
                <a:latin typeface="Source Sans Pro"/>
              </a:rPr>
              <a:t>E</a:t>
            </a:r>
            <a:r>
              <a:rPr kumimoji="0" lang="en-US" altLang="en-US" b="0" i="0" u="none" strike="noStrike" cap="none" normalizeH="0" baseline="0" dirty="0">
                <a:ln>
                  <a:noFill/>
                </a:ln>
                <a:solidFill>
                  <a:srgbClr val="F04C5C"/>
                </a:solidFill>
                <a:effectLst/>
                <a:latin typeface="Times New Roman" panose="02020603050405020304" pitchFamily="18" charset="0"/>
                <a:cs typeface="Times New Roman" panose="02020603050405020304" pitchFamily="18" charset="0"/>
              </a:rPr>
              <a:t>xample: nonexistent host on the local subnet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run the client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daytimetcpcli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specify an IP address that is on the local subnet (192.168.1/24) but the host ID (100) is nonexistent. When the client host sends out ARP requests (asking for that host to respond with its hardware address), it will never receive an ARP reply.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808080"/>
                </a:solidFill>
                <a:effectLst/>
                <a:latin typeface="Times New Roman" panose="02020603050405020304" pitchFamily="18" charset="0"/>
                <a:cs typeface="Times New Roman" panose="02020603050405020304" pitchFamily="18" charset="0"/>
              </a:rPr>
              <a:t>solaris</a:t>
            </a:r>
            <a:r>
              <a:rPr kumimoji="0" lang="en-US" altLang="en-US" b="0" i="0"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rgbClr val="808080"/>
                </a:solidFill>
                <a:effectLst/>
                <a:latin typeface="Times New Roman" panose="02020603050405020304" pitchFamily="18" charset="0"/>
                <a:cs typeface="Times New Roman" panose="02020603050405020304" pitchFamily="18" charset="0"/>
              </a:rPr>
              <a:t>daytimetcpcli</a:t>
            </a:r>
            <a:r>
              <a:rPr kumimoji="0" lang="en-US" altLang="en-US" b="0" i="0"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192.168.1.100</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connect error: Connection timed out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only get the error after the connect times out. Notice that our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err_sys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 prints the human-readable string associated with the ETIMEDOUT error.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F04C5C"/>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04C5C"/>
                </a:solidFill>
                <a:effectLst/>
                <a:latin typeface="Times New Roman" panose="02020603050405020304" pitchFamily="18" charset="0"/>
                <a:cs typeface="Times New Roman" panose="02020603050405020304" pitchFamily="18" charset="0"/>
              </a:rPr>
              <a:t>Example: no server process running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specify a host (a local router) that is not running a daytime server: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808080"/>
                </a:solidFill>
                <a:effectLst/>
                <a:latin typeface="Times New Roman" panose="02020603050405020304" pitchFamily="18" charset="0"/>
                <a:cs typeface="Times New Roman" panose="02020603050405020304" pitchFamily="18" charset="0"/>
              </a:rPr>
              <a:t>solaris</a:t>
            </a:r>
            <a:r>
              <a:rPr kumimoji="0" lang="en-US" altLang="en-US" b="0" i="0"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rgbClr val="808080"/>
                </a:solidFill>
                <a:effectLst/>
                <a:latin typeface="Times New Roman" panose="02020603050405020304" pitchFamily="18" charset="0"/>
                <a:cs typeface="Times New Roman" panose="02020603050405020304" pitchFamily="18" charset="0"/>
              </a:rPr>
              <a:t>daytimetcpcli</a:t>
            </a:r>
            <a:r>
              <a:rPr kumimoji="0" lang="en-US" altLang="en-US" b="0" i="0"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192.168.1.5</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connect error: Connection refused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server responds immediately with an RST.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9668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031967" y="783771"/>
            <a:ext cx="10267404" cy="5512526"/>
          </a:xfrm>
          <a:prstGeom prst="rect">
            <a:avLst/>
          </a:prstGeom>
        </p:spPr>
      </p:pic>
    </p:spTree>
    <p:extLst>
      <p:ext uri="{BB962C8B-B14F-4D97-AF65-F5344CB8AC3E}">
        <p14:creationId xmlns:p14="http://schemas.microsoft.com/office/powerpoint/2010/main" val="1664530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88274" y="574766"/>
            <a:ext cx="10463349" cy="4053590"/>
          </a:xfrm>
          <a:prstGeom prst="rect">
            <a:avLst/>
          </a:prstGeom>
        </p:spPr>
      </p:pic>
    </p:spTree>
    <p:extLst>
      <p:ext uri="{BB962C8B-B14F-4D97-AF65-F5344CB8AC3E}">
        <p14:creationId xmlns:p14="http://schemas.microsoft.com/office/powerpoint/2010/main" val="2470796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5"/>
          </a:xfrm>
        </p:spPr>
        <p:txBody>
          <a:bodyPr>
            <a:normAutofit fontScale="90000"/>
          </a:bodyPr>
          <a:lstStyle/>
          <a:p>
            <a:endParaRPr lang="en-IN" dirty="0"/>
          </a:p>
        </p:txBody>
      </p:sp>
      <p:sp>
        <p:nvSpPr>
          <p:cNvPr id="4" name="Rectangle 1"/>
          <p:cNvSpPr>
            <a:spLocks noGrp="1" noChangeArrowheads="1"/>
          </p:cNvSpPr>
          <p:nvPr>
            <p:ph idx="1"/>
          </p:nvPr>
        </p:nvSpPr>
        <p:spPr bwMode="auto">
          <a:xfrm>
            <a:off x="195943" y="159993"/>
            <a:ext cx="11157857"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Servers bind their well-known port when they start.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a TCP client or server does not do this, the kernel chooses an ephemeral port for the socket when either connect or listen is called.</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is normal for a TCP client to let the kernel choose an ephemeral port, unless the application requires a reserved port (</a:t>
            </a:r>
            <a:r>
              <a:rPr kumimoji="0" lang="en-US" altLang="en-US" sz="1800" b="0" i="0" u="none" strike="noStrike" cap="none" normalizeH="0" baseline="0" dirty="0">
                <a:ln>
                  <a:noFill/>
                </a:ln>
                <a:solidFill>
                  <a:srgbClr val="419EDA"/>
                </a:solidFill>
                <a:effectLst/>
                <a:latin typeface="Times New Roman" panose="02020603050405020304" pitchFamily="18" charset="0"/>
                <a:cs typeface="Times New Roman" panose="02020603050405020304" pitchFamily="18" charset="0"/>
                <a:hlinkClick r:id="rId2"/>
              </a:rPr>
              <a:t>Figure 2.10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However, it is rare for a TCP server to let the kernel choose an ephemeral port, since servers are known by their well-known port.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Exceptions to this rule are Remote Procedure Call (RPC) servers. They normally let the kernel choose an ephemeral port for their listening socket since this port is then registered with the RPC </a:t>
            </a:r>
            <a:r>
              <a:rPr kumimoji="0" lang="en-US" altLang="en-US" sz="1800" b="0" i="0" u="none" strike="noStrike" cap="none" normalizeH="0" baseline="0" dirty="0">
                <a:ln>
                  <a:noFill/>
                </a:ln>
                <a:solidFill>
                  <a:srgbClr val="419EDA"/>
                </a:solidFill>
                <a:effectLst/>
                <a:latin typeface="Times New Roman" panose="02020603050405020304" pitchFamily="18" charset="0"/>
                <a:cs typeface="Times New Roman" panose="02020603050405020304" pitchFamily="18" charset="0"/>
                <a:hlinkClick r:id="rId3"/>
              </a:rPr>
              <a:t>port mapper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Clients have to contact the port mapper to obtain the ephemeral port before they can connect to the server. This also applies to RPC servers using UDP.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process can bind a specific IP address to its socket.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IP address must belong to an interface on the host.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 TCP client, this assigns the source IP address that will be used for IP datagrams sent on the socket. Normally, a TCP client does not bind an IP address to its socket. The kernel chooses the source IP address when the socket is connected, based on the outgoing interface that is used, which in turn is based on the route required to reach the server</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 TCP server, this restricts the socket to receive incoming client connections destined only to that IP address. </a:t>
            </a:r>
            <a:r>
              <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 TCP server does not bind an IP address to its socket, the kernel uses the destination IP address of the client's SYN as the server's source IP address.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0221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77120" y="2207623"/>
            <a:ext cx="10476679" cy="2619966"/>
          </a:xfrm>
          <a:prstGeom prst="rect">
            <a:avLst/>
          </a:prstGeom>
        </p:spPr>
      </p:pic>
      <p:sp>
        <p:nvSpPr>
          <p:cNvPr id="4" name="Rectangle 1"/>
          <p:cNvSpPr>
            <a:spLocks noGrp="1" noChangeArrowheads="1"/>
          </p:cNvSpPr>
          <p:nvPr>
            <p:ph type="title"/>
          </p:nvPr>
        </p:nvSpPr>
        <p:spPr bwMode="auto">
          <a:xfrm>
            <a:off x="838200" y="927127"/>
            <a:ext cx="1051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Calling bind lets us specify the IP address, the port, both, or neither. The following table summarizes the values to which we set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sin_addr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sin_port, or sin6_addr and sin6_port, depending on the desired result. </a:t>
            </a:r>
          </a:p>
        </p:txBody>
      </p:sp>
    </p:spTree>
    <p:extLst>
      <p:ext uri="{BB962C8B-B14F-4D97-AF65-F5344CB8AC3E}">
        <p14:creationId xmlns:p14="http://schemas.microsoft.com/office/powerpoint/2010/main" val="2811294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886"/>
          </a:xfrm>
        </p:spPr>
        <p:txBody>
          <a:bodyPr>
            <a:normAutofit fontScale="90000"/>
          </a:bodyPr>
          <a:lstStyle/>
          <a:p>
            <a:endParaRPr lang="en-IN" dirty="0"/>
          </a:p>
        </p:txBody>
      </p:sp>
      <p:sp>
        <p:nvSpPr>
          <p:cNvPr id="3" name="Content Placeholder 2"/>
          <p:cNvSpPr>
            <a:spLocks noGrp="1"/>
          </p:cNvSpPr>
          <p:nvPr>
            <p:ph idx="1"/>
          </p:nvPr>
        </p:nvSpPr>
        <p:spPr>
          <a:xfrm>
            <a:off x="838200" y="548640"/>
            <a:ext cx="10515600" cy="5628323"/>
          </a:xfrm>
        </p:spPr>
        <p:txBody>
          <a:bodyPr>
            <a:normAutofit/>
          </a:bodyPr>
          <a:lstStyle/>
          <a:p>
            <a:pPr algn="just"/>
            <a:r>
              <a:rPr lang="en-US" sz="1800" dirty="0">
                <a:latin typeface="Times New Roman" panose="02020603050405020304" pitchFamily="18" charset="0"/>
                <a:cs typeface="Times New Roman" panose="02020603050405020304" pitchFamily="18" charset="0"/>
              </a:rPr>
              <a:t>If we specify a port number of 0, the kernel chooses an ephemeral port when bind is called. But if we specify a wildcard IP address, the kernel does not choose the local IP address until either the socket is connected (TCP) or a datagram is sent on the socket (UDP). </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838200" y="1495425"/>
            <a:ext cx="10957560" cy="4812166"/>
          </a:xfrm>
          <a:prstGeom prst="rect">
            <a:avLst/>
          </a:prstGeom>
        </p:spPr>
      </p:pic>
    </p:spTree>
    <p:extLst>
      <p:ext uri="{BB962C8B-B14F-4D97-AF65-F5344CB8AC3E}">
        <p14:creationId xmlns:p14="http://schemas.microsoft.com/office/powerpoint/2010/main" val="1694985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880"/>
            <a:ext cx="10515600" cy="6400800"/>
          </a:xfrm>
        </p:spPr>
      </p:pic>
    </p:spTree>
    <p:extLst>
      <p:ext uri="{BB962C8B-B14F-4D97-AF65-F5344CB8AC3E}">
        <p14:creationId xmlns:p14="http://schemas.microsoft.com/office/powerpoint/2010/main" val="95611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4224"/>
          </a:xfrm>
        </p:spPr>
        <p:txBody>
          <a:bodyPr>
            <a:normAutofit/>
          </a:bodyPr>
          <a:lstStyle/>
          <a:p>
            <a:r>
              <a:rPr lang="en-US" sz="2400" dirty="0">
                <a:latin typeface="Times New Roman" panose="02020603050405020304" pitchFamily="18" charset="0"/>
                <a:cs typeface="Times New Roman" panose="02020603050405020304" pitchFamily="18" charset="0"/>
              </a:rPr>
              <a:t>Binding a non-wildcard IP address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1005840"/>
            <a:ext cx="10515600" cy="5394960"/>
          </a:xfrm>
          <a:prstGeom prst="rect">
            <a:avLst/>
          </a:prstGeom>
        </p:spPr>
      </p:pic>
    </p:spTree>
    <p:extLst>
      <p:ext uri="{BB962C8B-B14F-4D97-AF65-F5344CB8AC3E}">
        <p14:creationId xmlns:p14="http://schemas.microsoft.com/office/powerpoint/2010/main" val="301444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83326" y="1573212"/>
            <a:ext cx="11390811" cy="5193347"/>
          </a:xfrm>
          <a:prstGeom prst="rect">
            <a:avLst/>
          </a:prstGeom>
        </p:spPr>
      </p:pic>
      <p:sp>
        <p:nvSpPr>
          <p:cNvPr id="4" name="Rectangle 1"/>
          <p:cNvSpPr>
            <a:spLocks noGrp="1" noChangeArrowheads="1"/>
          </p:cNvSpPr>
          <p:nvPr>
            <p:ph type="title"/>
          </p:nvPr>
        </p:nvSpPr>
        <p:spPr bwMode="auto">
          <a:xfrm>
            <a:off x="718458" y="-111197"/>
            <a:ext cx="8373292" cy="17825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87266" rIns="9144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9EDA"/>
                </a:solidFill>
                <a:effectLst/>
                <a:latin typeface="Times New Roman" panose="02020603050405020304" pitchFamily="18" charset="0"/>
                <a:cs typeface="Times New Roman" panose="02020603050405020304" pitchFamily="18" charset="0"/>
              </a:rPr>
              <a:t>listen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4436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57646" y="356120"/>
            <a:ext cx="10607040" cy="5126312"/>
          </a:xfrm>
          <a:prstGeom prst="rect">
            <a:avLst/>
          </a:prstGeom>
        </p:spPr>
      </p:pic>
    </p:spTree>
    <p:extLst>
      <p:ext uri="{BB962C8B-B14F-4D97-AF65-F5344CB8AC3E}">
        <p14:creationId xmlns:p14="http://schemas.microsoft.com/office/powerpoint/2010/main" val="2381253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88275" y="731520"/>
            <a:ext cx="10685416" cy="4767943"/>
          </a:xfrm>
          <a:prstGeom prst="rect">
            <a:avLst/>
          </a:prstGeom>
        </p:spPr>
      </p:pic>
    </p:spTree>
    <p:extLst>
      <p:ext uri="{BB962C8B-B14F-4D97-AF65-F5344CB8AC3E}">
        <p14:creationId xmlns:p14="http://schemas.microsoft.com/office/powerpoint/2010/main" val="3418252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821807"/>
            <a:ext cx="10617926" cy="6456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Fixed number of connections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Historically the reason for queuing a fixed number of connections is to handle the case of the server process being busy between successive calls to accept. This implies that of the two queues, the completed queue should normally have more entries than the incomplete queue. Again, busy Web servers have shown that this is false. The reason for specifying a large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backlog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because the incomplete connection queue can grow as client SYNs arrive, waiting for completion of the three-way handshake.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RST sent if queues are full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queues are full when a client SYN arrives, TCP ignores the arriving SYN; it does not send an RST. This is because the condition is considered temporary, and the client TCP will retransmit its SYN, hopefully finding room on the queue in the near future. If the server TCP immediately responded with an RST, the client's connect would return an error, forcing the application to handle this condition instead of letting TCP's normal retransmission take over. Also, the client could not differentiate between an RST in response to a SYN meaning "there is no server at this port" versus "there is a server at this port but its queues are full."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queued in the socket's receive buffer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that arrives after the three-way handshake completes, but before the server calls accept, should be queued by the server TCP, up to the size of the connected socket's receive buffer.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55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Autofit/>
          </a:bodyPr>
          <a:lstStyle/>
          <a:p>
            <a:r>
              <a:rPr lang="en-US" sz="2400" dirty="0">
                <a:latin typeface="Times New Roman" panose="02020603050405020304" pitchFamily="18" charset="0"/>
                <a:cs typeface="Times New Roman" panose="02020603050405020304" pitchFamily="18" charset="0"/>
              </a:rPr>
              <a:t>The following figure shows actual number of queued connections for values of </a:t>
            </a:r>
            <a:r>
              <a:rPr lang="en-US" sz="2400" i="1" dirty="0">
                <a:latin typeface="Times New Roman" panose="02020603050405020304" pitchFamily="18" charset="0"/>
                <a:cs typeface="Times New Roman" panose="02020603050405020304" pitchFamily="18" charset="0"/>
              </a:rPr>
              <a:t>backlog</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4098" name="Picture 2" descr="https://notes.shichao.io/unp/figure_4.1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5473" y="1058091"/>
            <a:ext cx="9091749"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917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75211" y="482461"/>
            <a:ext cx="10202092" cy="54436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3791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9EDA"/>
                </a:solidFill>
                <a:effectLst/>
                <a:latin typeface="Times New Roman" panose="02020603050405020304" pitchFamily="18" charset="0"/>
                <a:cs typeface="Times New Roman" panose="02020603050405020304" pitchFamily="18" charset="0"/>
              </a:rPr>
              <a:t>accept Function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accept is called by a TCP server to return the next completed connection from the front of the completed connection queue (</a:t>
            </a:r>
            <a:r>
              <a:rPr kumimoji="0" lang="en-US" altLang="en-US" sz="1800" b="0" i="0" u="none" strike="noStrike" cap="none" normalizeH="0" baseline="0" dirty="0">
                <a:ln>
                  <a:noFill/>
                </a:ln>
                <a:solidFill>
                  <a:srgbClr val="419EDA"/>
                </a:solidFill>
                <a:effectLst/>
                <a:latin typeface="Times New Roman" panose="02020603050405020304" pitchFamily="18" charset="0"/>
                <a:cs typeface="Times New Roman" panose="02020603050405020304" pitchFamily="18" charset="0"/>
                <a:hlinkClick r:id="rId2"/>
              </a:rPr>
              <a:t>Figure 4.7</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completed connection queue is empty, the process is put to sleep (assuming the default of a blocking socket).</a:t>
            </a:r>
          </a:p>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#include</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&lt;sys/</a:t>
            </a:r>
            <a:r>
              <a:rPr kumimoji="0" lang="en-US" altLang="en-US" sz="1800" b="0" i="0" u="none" strike="noStrike" cap="none" normalizeH="0" baseline="0" dirty="0" err="1">
                <a:ln>
                  <a:noFill/>
                </a:ln>
                <a:solidFill>
                  <a:srgbClr val="7B8A8B"/>
                </a:solidFill>
                <a:effectLst/>
                <a:latin typeface="Times New Roman" panose="02020603050405020304" pitchFamily="18" charset="0"/>
                <a:cs typeface="Times New Roman" panose="02020603050405020304" pitchFamily="18" charset="0"/>
              </a:rPr>
              <a:t>socket.h</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&gt;</a:t>
            </a:r>
          </a:p>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int</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6287E"/>
                </a:solidFill>
                <a:effectLst/>
                <a:latin typeface="Times New Roman" panose="02020603050405020304" pitchFamily="18" charset="0"/>
                <a:cs typeface="Times New Roman" panose="02020603050405020304" pitchFamily="18" charset="0"/>
              </a:rPr>
              <a:t>accept</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int</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sockfd</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7020"/>
                </a:solidFill>
                <a:effectLst/>
                <a:latin typeface="Times New Roman" panose="02020603050405020304" pitchFamily="18" charset="0"/>
                <a:cs typeface="Times New Roman" panose="02020603050405020304" pitchFamily="18" charset="0"/>
              </a:rPr>
              <a:t>struct</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sockaddr</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cliaddr</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socklen_t</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addrlen</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Returns: non-negative descriptor if OK, -1 on error */</a:t>
            </a:r>
            <a:r>
              <a:rPr kumimoji="0" lang="en-US" altLang="en-US" sz="18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cliaddr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addrlen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arguments are used to return the protocol address of the connected peer process (the client).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addrlen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value-result argument (</a:t>
            </a:r>
            <a:r>
              <a:rPr kumimoji="0" lang="en-US" altLang="en-US" sz="1800" b="0" i="0" u="none" strike="noStrike" cap="none" normalizeH="0" baseline="0" dirty="0">
                <a:ln>
                  <a:noFill/>
                </a:ln>
                <a:solidFill>
                  <a:srgbClr val="419EDA"/>
                </a:solidFill>
                <a:effectLst/>
                <a:latin typeface="Times New Roman" panose="02020603050405020304" pitchFamily="18" charset="0"/>
                <a:cs typeface="Times New Roman" panose="02020603050405020304" pitchFamily="18" charset="0"/>
                <a:hlinkClick r:id="rId3"/>
              </a:rPr>
              <a:t>Section 3.3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Before the call, we set the integer value referenced by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addrlen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the size of the socket address structure pointed to by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cliaddr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 return, this integer value contains the actual number of bytes stored by the kernel in the socket address structure.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382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04949" y="349798"/>
            <a:ext cx="11168741" cy="6487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3791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successful, accept returns a new descriptor automatically created by the kernel. This new descriptor refers to the TCP connection with the client.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listening socket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the first argument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sockfd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accept (the descriptor created by socket and used as the first argument to both bind and listen).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connected socket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the return value from accept the connected socket.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important to differentiate between these two sockets: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given server normally creates only one listening socket, which then exists for the lifetime of the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kernel creates one connected socket for each client connection that is accepted (for which the TCP three-way handshake completes).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the server is finished serving a given client, the connected socket is closed.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function returns up to three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integer return code that is either a new socket descriptor or an error indication,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protocol address of the client process (through the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cliaddr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pointer),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size of this address (through the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addrlen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pointer).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we are not interested in having the protocol address of the client returned, we set both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cliaddr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addrlen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null pointers. See </a:t>
            </a:r>
            <a:r>
              <a:rPr kumimoji="0" lang="en-US" altLang="en-US" sz="1800" b="0" i="0" u="none" strike="noStrike" cap="none" normalizeH="0" baseline="0" dirty="0">
                <a:ln>
                  <a:noFill/>
                </a:ln>
                <a:solidFill>
                  <a:srgbClr val="419EDA"/>
                </a:solidFill>
                <a:effectLst/>
                <a:latin typeface="Times New Roman" panose="02020603050405020304" pitchFamily="18" charset="0"/>
                <a:cs typeface="Times New Roman" panose="02020603050405020304" pitchFamily="18" charset="0"/>
                <a:hlinkClick r:id="rId2"/>
              </a:rPr>
              <a:t>intro/</a:t>
            </a:r>
            <a:r>
              <a:rPr kumimoji="0" lang="en-US" altLang="en-US" sz="1800" b="0" i="0" u="none" strike="noStrike" cap="none" normalizeH="0" baseline="0" dirty="0" err="1">
                <a:ln>
                  <a:noFill/>
                </a:ln>
                <a:solidFill>
                  <a:srgbClr val="419EDA"/>
                </a:solidFill>
                <a:effectLst/>
                <a:latin typeface="Times New Roman" panose="02020603050405020304" pitchFamily="18" charset="0"/>
                <a:cs typeface="Times New Roman" panose="02020603050405020304" pitchFamily="18" charset="0"/>
                <a:hlinkClick r:id="rId2"/>
              </a:rPr>
              <a:t>daytimetcpsrv.c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490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2514"/>
            <a:ext cx="10515600" cy="5654449"/>
          </a:xfrm>
        </p:spPr>
        <p:txBody>
          <a:bodyPr/>
          <a:lstStyle/>
          <a:p>
            <a:pPr marL="0" indent="0">
              <a:buNone/>
            </a:pPr>
            <a:r>
              <a:rPr lang="en-US" dirty="0"/>
              <a:t>fork and exec Functions </a:t>
            </a:r>
          </a:p>
          <a:p>
            <a:pPr algn="just"/>
            <a:r>
              <a:rPr lang="en-US" sz="1800" dirty="0">
                <a:latin typeface="Times New Roman" panose="02020603050405020304" pitchFamily="18" charset="0"/>
                <a:cs typeface="Times New Roman" panose="02020603050405020304" pitchFamily="18" charset="0"/>
              </a:rPr>
              <a:t>Before describing how to write a concurrent server in the next section, we must describe the Unix </a:t>
            </a:r>
            <a:r>
              <a:rPr lang="en-US" sz="2000" b="1" dirty="0">
                <a:latin typeface="Times New Roman" panose="02020603050405020304" pitchFamily="18" charset="0"/>
                <a:cs typeface="Times New Roman" panose="02020603050405020304" pitchFamily="18" charset="0"/>
              </a:rPr>
              <a:t>fork</a:t>
            </a:r>
            <a:r>
              <a:rPr lang="en-US" sz="1800" dirty="0">
                <a:latin typeface="Times New Roman" panose="02020603050405020304" pitchFamily="18" charset="0"/>
                <a:cs typeface="Times New Roman" panose="02020603050405020304" pitchFamily="18" charset="0"/>
              </a:rPr>
              <a:t> function. </a:t>
            </a:r>
          </a:p>
          <a:p>
            <a:pPr algn="just"/>
            <a:r>
              <a:rPr lang="en-US" sz="1800" dirty="0">
                <a:latin typeface="Times New Roman" panose="02020603050405020304" pitchFamily="18" charset="0"/>
                <a:cs typeface="Times New Roman" panose="02020603050405020304" pitchFamily="18" charset="0"/>
              </a:rPr>
              <a:t>This function (including the variants of it provided by some systems) is the only way in Unix to create a new process.</a:t>
            </a:r>
          </a:p>
          <a:p>
            <a:pPr algn="just"/>
            <a:r>
              <a:rPr lang="en-US" sz="1800" dirty="0">
                <a:latin typeface="Times New Roman" panose="02020603050405020304" pitchFamily="18" charset="0"/>
                <a:cs typeface="Times New Roman" panose="02020603050405020304" pitchFamily="18" charset="0"/>
              </a:rPr>
              <a:t>#include &lt;unistd.h&gt;</a:t>
            </a:r>
          </a:p>
          <a:p>
            <a:pPr algn="just"/>
            <a:r>
              <a:rPr lang="en-US" sz="1800" dirty="0">
                <a:latin typeface="Times New Roman" panose="02020603050405020304" pitchFamily="18" charset="0"/>
                <a:cs typeface="Times New Roman" panose="02020603050405020304" pitchFamily="18" charset="0"/>
              </a:rPr>
              <a:t>pid_t fork(void); Returns: 0 in child, process ID of child in parent, -1 on error.</a:t>
            </a:r>
          </a:p>
          <a:p>
            <a:pPr algn="just"/>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fork </a:t>
            </a:r>
            <a:r>
              <a:rPr lang="en-IN"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t returns values twice. It returns once in the calling process (called the parent) with a return value that is the </a:t>
            </a:r>
            <a:r>
              <a:rPr lang="en-US" sz="1800" b="1" dirty="0">
                <a:latin typeface="Times New Roman" panose="02020603050405020304" pitchFamily="18" charset="0"/>
                <a:cs typeface="Times New Roman" panose="02020603050405020304" pitchFamily="18" charset="0"/>
              </a:rPr>
              <a:t>process ID </a:t>
            </a:r>
            <a:r>
              <a:rPr lang="en-US" sz="1800" dirty="0">
                <a:latin typeface="Times New Roman" panose="02020603050405020304" pitchFamily="18" charset="0"/>
                <a:cs typeface="Times New Roman" panose="02020603050405020304" pitchFamily="18" charset="0"/>
              </a:rPr>
              <a:t>of the newly created process (the child). It also returns once in the child, with a return </a:t>
            </a:r>
            <a:r>
              <a:rPr lang="en-US" sz="1800" b="1" dirty="0">
                <a:latin typeface="Times New Roman" panose="02020603050405020304" pitchFamily="18" charset="0"/>
                <a:cs typeface="Times New Roman" panose="02020603050405020304" pitchFamily="18" charset="0"/>
              </a:rPr>
              <a:t>value of 0</a:t>
            </a:r>
            <a:r>
              <a:rPr lang="en-US" sz="1800" dirty="0">
                <a:latin typeface="Times New Roman" panose="02020603050405020304" pitchFamily="18" charset="0"/>
                <a:cs typeface="Times New Roman" panose="02020603050405020304" pitchFamily="18" charset="0"/>
              </a:rPr>
              <a:t>. Hence, the return value tells the process whether it is the parent or the child.</a:t>
            </a:r>
          </a:p>
          <a:p>
            <a:pPr algn="just"/>
            <a:r>
              <a:rPr lang="en-US" sz="1800" dirty="0"/>
              <a:t>The reason fork returns 0 in the child, instead of the parent's process ID, is because a child has only one parent and it can always obtain the parent's process ID by calling </a:t>
            </a:r>
            <a:r>
              <a:rPr lang="en-US" sz="1800" dirty="0" err="1"/>
              <a:t>getppid</a:t>
            </a:r>
            <a:r>
              <a:rPr lang="en-US" sz="1800" dirty="0"/>
              <a:t>. A parent, on the other hand, can have any number of children, and there is no way to obtain the process IDs of its children. If a parent wants to keep track of the process IDs of all its children, it must record the return values from fork.</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987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36470" y="666205"/>
            <a:ext cx="10515599" cy="5603965"/>
          </a:xfrm>
          <a:prstGeom prst="rect">
            <a:avLst/>
          </a:prstGeom>
        </p:spPr>
      </p:pic>
    </p:spTree>
    <p:extLst>
      <p:ext uri="{BB962C8B-B14F-4D97-AF65-F5344CB8AC3E}">
        <p14:creationId xmlns:p14="http://schemas.microsoft.com/office/powerpoint/2010/main" val="365750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811838"/>
          </a:xfrm>
        </p:spPr>
      </p:pic>
    </p:spTree>
    <p:extLst>
      <p:ext uri="{BB962C8B-B14F-4D97-AF65-F5344CB8AC3E}">
        <p14:creationId xmlns:p14="http://schemas.microsoft.com/office/powerpoint/2010/main" val="24506475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#include &lt;unistd.h&gt;</a:t>
            </a:r>
          </a:p>
          <a:p>
            <a:pPr marL="0" indent="0">
              <a:buNone/>
            </a:pPr>
            <a:r>
              <a:rPr lang="en-US" sz="2400" dirty="0">
                <a:latin typeface="Times New Roman" panose="02020603050405020304" pitchFamily="18" charset="0"/>
                <a:cs typeface="Times New Roman" panose="02020603050405020304" pitchFamily="18" charset="0"/>
              </a:rPr>
              <a:t>Int execl (const char *pathname, const char *arg0, ... /* (char *) 0 */ ); </a:t>
            </a:r>
          </a:p>
          <a:p>
            <a:pPr marL="0" indent="0">
              <a:buNone/>
            </a:pPr>
            <a:r>
              <a:rPr lang="en-US" sz="2400" dirty="0">
                <a:latin typeface="Times New Roman" panose="02020603050405020304" pitchFamily="18" charset="0"/>
                <a:cs typeface="Times New Roman" panose="02020603050405020304" pitchFamily="18" charset="0"/>
              </a:rPr>
              <a:t>int execv (const char *pathname, char *constargv[]); </a:t>
            </a:r>
          </a:p>
          <a:p>
            <a:pPr marL="0" indent="0">
              <a:buNone/>
            </a:pPr>
            <a:r>
              <a:rPr lang="en-US" sz="2400" dirty="0">
                <a:latin typeface="Times New Roman" panose="02020603050405020304" pitchFamily="18" charset="0"/>
                <a:cs typeface="Times New Roman" panose="02020603050405020304" pitchFamily="18" charset="0"/>
              </a:rPr>
              <a:t>int execle (const char *pathname, const char *arg0, ... /* (char *) 0, char *constenvp[] */ ); </a:t>
            </a:r>
          </a:p>
          <a:p>
            <a:pPr marL="0" indent="0">
              <a:buNone/>
            </a:pPr>
            <a:r>
              <a:rPr lang="en-US" sz="2400" dirty="0">
                <a:latin typeface="Times New Roman" panose="02020603050405020304" pitchFamily="18" charset="0"/>
                <a:cs typeface="Times New Roman" panose="02020603050405020304" pitchFamily="18" charset="0"/>
              </a:rPr>
              <a:t>int execve (const char *pathname, char *constargv[], char *constenvp[]); int execlp (const char *filename, const char *arg0, ... /* (char *) 0 */ ); </a:t>
            </a:r>
          </a:p>
          <a:p>
            <a:pPr marL="0" indent="0">
              <a:buNone/>
            </a:pPr>
            <a:r>
              <a:rPr lang="en-US" sz="2400" dirty="0">
                <a:latin typeface="Times New Roman" panose="02020603050405020304" pitchFamily="18" charset="0"/>
                <a:cs typeface="Times New Roman" panose="02020603050405020304" pitchFamily="18" charset="0"/>
              </a:rPr>
              <a:t> int execvp (const char *filename, char *constargv[]); </a:t>
            </a:r>
          </a:p>
          <a:p>
            <a:pPr marL="0" indent="0">
              <a:buNone/>
            </a:pPr>
            <a:r>
              <a:rPr lang="en-US" sz="2400" dirty="0">
                <a:latin typeface="Times New Roman" panose="02020603050405020304" pitchFamily="18" charset="0"/>
                <a:cs typeface="Times New Roman" panose="02020603050405020304" pitchFamily="18" charset="0"/>
              </a:rPr>
              <a:t>All six return: -1 on error, no return on success .</a:t>
            </a:r>
          </a:p>
          <a:p>
            <a:pPr marL="0" indent="0">
              <a:buNone/>
            </a:pPr>
            <a:r>
              <a:rPr lang="en-US" sz="2400" dirty="0">
                <a:latin typeface="Times New Roman" panose="02020603050405020304" pitchFamily="18" charset="0"/>
                <a:cs typeface="Times New Roman" panose="02020603050405020304" pitchFamily="18" charset="0"/>
              </a:rPr>
              <a:t>These functions return to the caller only if an error occurs. Otherwise, control passes to the start of the new program, normally the main function.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052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6389"/>
            <a:ext cx="10515600" cy="5680574"/>
          </a:xfrm>
        </p:spPr>
        <p:txBody>
          <a:bodyPr>
            <a:normAutofit/>
          </a:bodyPr>
          <a:lstStyle/>
          <a:p>
            <a:r>
              <a:rPr lang="en-US" sz="2000" dirty="0">
                <a:latin typeface="Times New Roman" panose="02020603050405020304" pitchFamily="18" charset="0"/>
                <a:cs typeface="Times New Roman" panose="02020603050405020304" pitchFamily="18" charset="0"/>
              </a:rPr>
              <a:t>The relationship among these six functions is shown in Figure 4.12. Normally, only execve is a system call within the kernel and the other five are library functions that call execve.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93669" y="1463040"/>
            <a:ext cx="8817427" cy="3931920"/>
          </a:xfrm>
          <a:prstGeom prst="rect">
            <a:avLst/>
          </a:prstGeom>
        </p:spPr>
      </p:pic>
    </p:spTree>
    <p:extLst>
      <p:ext uri="{BB962C8B-B14F-4D97-AF65-F5344CB8AC3E}">
        <p14:creationId xmlns:p14="http://schemas.microsoft.com/office/powerpoint/2010/main" val="820983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9269" y="535577"/>
            <a:ext cx="10672353" cy="5107577"/>
          </a:xfrm>
          <a:prstGeom prst="rect">
            <a:avLst/>
          </a:prstGeom>
        </p:spPr>
      </p:pic>
    </p:spTree>
    <p:extLst>
      <p:ext uri="{BB962C8B-B14F-4D97-AF65-F5344CB8AC3E}">
        <p14:creationId xmlns:p14="http://schemas.microsoft.com/office/powerpoint/2010/main" val="2523938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1"/>
            <a:ext cx="10515600" cy="587828"/>
          </a:xfrm>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Concurrent Servers</a:t>
            </a:r>
            <a:br>
              <a:rPr lang="en-IN" dirty="0">
                <a:latin typeface="Times New Roman" panose="02020603050405020304" pitchFamily="18" charset="0"/>
                <a:cs typeface="Times New Roman" panose="02020603050405020304" pitchFamily="18" charset="0"/>
              </a:rPr>
            </a:br>
            <a:endParaRPr lang="en-IN" dirty="0"/>
          </a:p>
        </p:txBody>
      </p:sp>
      <p:sp>
        <p:nvSpPr>
          <p:cNvPr id="7" name="Rectangle 4"/>
          <p:cNvSpPr>
            <a:spLocks noChangeArrowheads="1"/>
          </p:cNvSpPr>
          <p:nvPr/>
        </p:nvSpPr>
        <p:spPr bwMode="auto">
          <a:xfrm>
            <a:off x="966650" y="996147"/>
            <a:ext cx="10387149"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server described in </a:t>
            </a:r>
            <a:r>
              <a:rPr kumimoji="0" lang="en-US" altLang="en-US" b="0" i="0" u="none" strike="noStrike" cap="none" normalizeH="0" baseline="0" dirty="0">
                <a:ln>
                  <a:noFill/>
                </a:ln>
                <a:solidFill>
                  <a:srgbClr val="419EDA"/>
                </a:solidFill>
                <a:effectLst/>
                <a:latin typeface="Times New Roman" panose="02020603050405020304" pitchFamily="18" charset="0"/>
                <a:cs typeface="Times New Roman" panose="02020603050405020304" pitchFamily="18" charset="0"/>
                <a:hlinkClick r:id="rId2"/>
              </a:rPr>
              <a:t>intro/daytimetcpsrv1.c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an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iterative server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 when a client request can take longer to service, we do not want to tie up a single server with one client; we want to handle multiple clients at the same time. The simplest way to write a concurrent server under Unix is to fork a child process to handle each client.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following code shows the outline for a typical concurrent server: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1841863" y="2533588"/>
            <a:ext cx="9392194" cy="5083593"/>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pid_t</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listenfd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connfd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listenfd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Socket</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fill in </a:t>
            </a:r>
            <a:r>
              <a:rPr kumimoji="0" lang="en-US" altLang="en-US" sz="1400" b="0" i="0" u="none" strike="noStrike" cap="none" normalizeH="0" baseline="0" dirty="0" err="1">
                <a:ln>
                  <a:noFill/>
                </a:ln>
                <a:solidFill>
                  <a:srgbClr val="60A0B0"/>
                </a:solidFill>
                <a:effectLst/>
                <a:latin typeface="Times New Roman" panose="02020603050405020304" pitchFamily="18" charset="0"/>
                <a:cs typeface="Times New Roman" panose="02020603050405020304" pitchFamily="18" charset="0"/>
              </a:rPr>
              <a:t>sockaddr_in</a:t>
            </a:r>
            <a:r>
              <a:rPr kumimoji="0" lang="en-US" altLang="en-US" sz="1400"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with server's well-known port */</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Bind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listenfd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Listen</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listenfd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LISTENQ</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for</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 ; ;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connfd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Accept</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listenfd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 ); </a:t>
            </a:r>
            <a:r>
              <a:rPr kumimoji="0" lang="en-US" altLang="en-US" sz="1400"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probably blocks */</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if</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Fork</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40A070"/>
                </a:solidFill>
                <a:effectLst/>
                <a:latin typeface="Times New Roman" panose="02020603050405020304" pitchFamily="18" charset="0"/>
                <a:cs typeface="Times New Roman" panose="02020603050405020304" pitchFamily="18" charset="0"/>
              </a:rPr>
              <a:t>0</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Close</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listenfd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child closes listening socket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doit</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connfd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process the request */</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Close</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connfd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done with this client */</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exit</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40A070"/>
                </a:solidFill>
                <a:effectLst/>
                <a:latin typeface="Times New Roman" panose="02020603050405020304" pitchFamily="18" charset="0"/>
                <a:cs typeface="Times New Roman" panose="02020603050405020304" pitchFamily="18" charset="0"/>
              </a:rPr>
              <a:t>0</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child terminates */</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Close</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connfd</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parent closes connected socket */</a:t>
            </a: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176764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1696485"/>
            <a:ext cx="10069286" cy="46096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a connection is established, accept returns, the server calls fork, and the child process services the client (on connfd, the connected socket) and the parent process waits for another connection (on listenfd, the listening socket). The parent closes the connected socket since the child handles the new client.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assume that the function doit does whatever is required to service the client. When this function returns, we explicitly close the connected socket in the child. This is not required since the next statement calls exit, and part of process termination is to close all open descriptors by the kernel. Whether to include this explicit call to close or not is a matter of personal programming taste.</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8682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509"/>
            <a:ext cx="10515600" cy="5863454"/>
          </a:xfrm>
        </p:spPr>
        <p:txBody>
          <a:bodyPr/>
          <a:lstStyle/>
          <a:p>
            <a:pPr marL="0" lvl="0" indent="0" eaLnBrk="0" fontAlgn="base" hangingPunct="0">
              <a:lnSpc>
                <a:spcPct val="100000"/>
              </a:lnSpc>
              <a:spcBef>
                <a:spcPct val="0"/>
              </a:spcBef>
              <a:spcAft>
                <a:spcPct val="0"/>
              </a:spcAft>
              <a:buNone/>
            </a:pPr>
            <a:r>
              <a:rPr lang="en-US" altLang="en-US" sz="2400" dirty="0">
                <a:solidFill>
                  <a:srgbClr val="F04C5C"/>
                </a:solidFill>
                <a:latin typeface="Times New Roman" panose="02020603050405020304" pitchFamily="18" charset="0"/>
                <a:cs typeface="Times New Roman" panose="02020603050405020304" pitchFamily="18" charset="0"/>
              </a:rPr>
              <a:t>Visualizing the sockets and connection</a:t>
            </a:r>
            <a:r>
              <a:rPr lang="en-US" altLang="en-US" sz="3600" dirty="0">
                <a:solidFill>
                  <a:srgbClr val="F04C5C"/>
                </a:solidFill>
                <a:latin typeface="Source Sans Pro"/>
              </a:rPr>
              <a:t> </a:t>
            </a:r>
          </a:p>
          <a:p>
            <a:pPr marL="0" lvl="0"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The following figures visualize the sockets and connection in the code above:</a:t>
            </a:r>
          </a:p>
          <a:p>
            <a:pPr marL="0" lvl="0"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Before call to accept returns, the server is blocked in the call to accept and the connection request arrives from the client:</a:t>
            </a:r>
          </a:p>
          <a:p>
            <a:pPr marL="0" lvl="0" indent="0" eaLnBrk="0" fontAlgn="base" hangingPunct="0">
              <a:lnSpc>
                <a:spcPct val="100000"/>
              </a:lnSpc>
              <a:spcBef>
                <a:spcPct val="0"/>
              </a:spcBef>
              <a:spcAft>
                <a:spcPct val="0"/>
              </a:spcAft>
              <a:buNone/>
            </a:pPr>
            <a:br>
              <a:rPr lang="en-US" alt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a:p>
            <a:endParaRPr lang="en-IN" dirty="0"/>
          </a:p>
        </p:txBody>
      </p:sp>
      <p:pic>
        <p:nvPicPr>
          <p:cNvPr id="5" name="Picture 4"/>
          <p:cNvPicPr>
            <a:picLocks noChangeAspect="1"/>
          </p:cNvPicPr>
          <p:nvPr/>
        </p:nvPicPr>
        <p:blipFill>
          <a:blip r:embed="rId2"/>
          <a:stretch>
            <a:fillRect/>
          </a:stretch>
        </p:blipFill>
        <p:spPr>
          <a:xfrm>
            <a:off x="838199" y="1815737"/>
            <a:ext cx="10395857" cy="2265725"/>
          </a:xfrm>
          <a:prstGeom prst="rect">
            <a:avLst/>
          </a:prstGeom>
        </p:spPr>
      </p:pic>
      <p:pic>
        <p:nvPicPr>
          <p:cNvPr id="6" name="Picture 5"/>
          <p:cNvPicPr>
            <a:picLocks noChangeAspect="1"/>
          </p:cNvPicPr>
          <p:nvPr/>
        </p:nvPicPr>
        <p:blipFill>
          <a:blip r:embed="rId3"/>
          <a:stretch>
            <a:fillRect/>
          </a:stretch>
        </p:blipFill>
        <p:spPr>
          <a:xfrm>
            <a:off x="838201" y="4258490"/>
            <a:ext cx="10696302" cy="2168435"/>
          </a:xfrm>
          <a:prstGeom prst="rect">
            <a:avLst/>
          </a:prstGeom>
        </p:spPr>
      </p:pic>
    </p:spTree>
    <p:extLst>
      <p:ext uri="{BB962C8B-B14F-4D97-AF65-F5344CB8AC3E}">
        <p14:creationId xmlns:p14="http://schemas.microsoft.com/office/powerpoint/2010/main" val="1958565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731520" y="692331"/>
            <a:ext cx="10267406" cy="4071757"/>
          </a:xfrm>
          <a:prstGeom prst="rect">
            <a:avLst/>
          </a:prstGeom>
        </p:spPr>
      </p:pic>
    </p:spTree>
    <p:extLst>
      <p:ext uri="{BB962C8B-B14F-4D97-AF65-F5344CB8AC3E}">
        <p14:creationId xmlns:p14="http://schemas.microsoft.com/office/powerpoint/2010/main" val="11185262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70289" y="718457"/>
            <a:ext cx="11120968" cy="5146766"/>
          </a:xfrm>
          <a:prstGeom prst="rect">
            <a:avLst/>
          </a:prstGeom>
        </p:spPr>
      </p:pic>
    </p:spTree>
    <p:extLst>
      <p:ext uri="{BB962C8B-B14F-4D97-AF65-F5344CB8AC3E}">
        <p14:creationId xmlns:p14="http://schemas.microsoft.com/office/powerpoint/2010/main" val="23965785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199" y="573"/>
            <a:ext cx="10487298" cy="26090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19EDA"/>
                </a:solidFill>
                <a:effectLst/>
                <a:latin typeface="Times New Roman" panose="02020603050405020304" pitchFamily="18" charset="0"/>
                <a:cs typeface="Times New Roman" panose="02020603050405020304" pitchFamily="18" charset="0"/>
              </a:rPr>
              <a:t>getsockname</a:t>
            </a:r>
            <a:r>
              <a:rPr kumimoji="0" lang="en-US" altLang="en-US" sz="1800" b="0" i="0" u="none" strike="noStrike" cap="none" normalizeH="0" baseline="0" dirty="0">
                <a:ln>
                  <a:noFill/>
                </a:ln>
                <a:solidFill>
                  <a:srgbClr val="419EDA"/>
                </a:solidFill>
                <a:effectLst/>
                <a:latin typeface="Times New Roman" panose="02020603050405020304" pitchFamily="18" charset="0"/>
                <a:cs typeface="Times New Roman" panose="02020603050405020304" pitchFamily="18" charset="0"/>
              </a:rPr>
              <a:t> and getpeername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getsockname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returns the local protocol address associated with a socket.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getpeername returns the foreign protocol address associated with a socket.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718457" y="906974"/>
            <a:ext cx="10607040" cy="416026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3791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#include</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&lt;sys/</a:t>
            </a:r>
            <a:r>
              <a:rPr kumimoji="0" lang="en-US" altLang="en-US" b="0" i="0" u="none" strike="noStrike" cap="none" normalizeH="0" baseline="0" dirty="0" err="1">
                <a:ln>
                  <a:noFill/>
                </a:ln>
                <a:solidFill>
                  <a:srgbClr val="7B8A8B"/>
                </a:solidFill>
                <a:effectLst/>
                <a:latin typeface="Times New Roman" panose="02020603050405020304" pitchFamily="18" charset="0"/>
                <a:cs typeface="Times New Roman" panose="02020603050405020304" pitchFamily="18" charset="0"/>
              </a:rPr>
              <a:t>socket.h</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&gt;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6287E"/>
                </a:solidFill>
                <a:effectLst/>
                <a:latin typeface="Times New Roman" panose="02020603050405020304" pitchFamily="18" charset="0"/>
                <a:cs typeface="Times New Roman" panose="02020603050405020304" pitchFamily="18" charset="0"/>
              </a:rPr>
              <a:t>getsockname</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sockfd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7020"/>
                </a:solidFill>
                <a:effectLst/>
                <a:latin typeface="Times New Roman" panose="02020603050405020304" pitchFamily="18" charset="0"/>
                <a:cs typeface="Times New Roman" panose="02020603050405020304" pitchFamily="18" charset="0"/>
              </a:rPr>
              <a:t>struct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sockaddr</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localaddr</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socklen_t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addrlen</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6287E"/>
                </a:solidFill>
                <a:effectLst/>
                <a:latin typeface="Times New Roman" panose="02020603050405020304" pitchFamily="18" charset="0"/>
                <a:cs typeface="Times New Roman" panose="02020603050405020304" pitchFamily="18" charset="0"/>
              </a:rPr>
              <a:t>getpeername</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sockfd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7020"/>
                </a:solidFill>
                <a:effectLst/>
                <a:latin typeface="Times New Roman" panose="02020603050405020304" pitchFamily="18" charset="0"/>
                <a:cs typeface="Times New Roman" panose="02020603050405020304" pitchFamily="18" charset="0"/>
              </a:rPr>
              <a:t>struct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sockaddr</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peeraddr</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socklen_t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addrlen</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Both return: 0 if OK, -1 on error */</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addrlen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argument for both functions is value-result argument: both functions fill in the socket address structure pointed to by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localaddr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peeraddr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term "name" in the function name is misleading. </a:t>
            </a:r>
            <a:r>
              <a:rPr kumimoji="0" lang="en-US" altLang="en-US"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two functions return the protocol address associated with one of the two ends of a network connection, which for IPV4 and IPV6 is the combination of an IP address and port number. These functions have nothing to do with domain names.</a:t>
            </a:r>
          </a:p>
          <a:p>
            <a:pPr lvl="0"/>
            <a:r>
              <a:rPr lang="en-US" altLang="en-US" dirty="0">
                <a:latin typeface="Times New Roman" panose="02020603050405020304" pitchFamily="18" charset="0"/>
                <a:cs typeface="Times New Roman" panose="02020603050405020304" pitchFamily="18" charset="0"/>
              </a:rPr>
              <a:t>These two functions are required for the following reasons:</a:t>
            </a:r>
          </a:p>
          <a:p>
            <a:pPr lvl="0"/>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924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891"/>
            <a:ext cx="10515600" cy="5576072"/>
          </a:xfrm>
        </p:spPr>
        <p:txBody>
          <a:bodyPr/>
          <a:lstStyle/>
          <a:p>
            <a:r>
              <a:rPr lang="en-US" dirty="0"/>
              <a:t>These two functions are required for the following reasons: </a:t>
            </a:r>
          </a:p>
          <a:p>
            <a:endParaRPr lang="en-IN" dirty="0"/>
          </a:p>
        </p:txBody>
      </p:sp>
      <p:pic>
        <p:nvPicPr>
          <p:cNvPr id="4" name="Picture 3"/>
          <p:cNvPicPr>
            <a:picLocks noChangeAspect="1"/>
          </p:cNvPicPr>
          <p:nvPr/>
        </p:nvPicPr>
        <p:blipFill>
          <a:blip r:embed="rId2"/>
          <a:stretch>
            <a:fillRect/>
          </a:stretch>
        </p:blipFill>
        <p:spPr>
          <a:xfrm>
            <a:off x="1005840" y="1149531"/>
            <a:ext cx="10347959" cy="4781006"/>
          </a:xfrm>
          <a:prstGeom prst="rect">
            <a:avLst/>
          </a:prstGeom>
        </p:spPr>
      </p:pic>
    </p:spTree>
    <p:extLst>
      <p:ext uri="{BB962C8B-B14F-4D97-AF65-F5344CB8AC3E}">
        <p14:creationId xmlns:p14="http://schemas.microsoft.com/office/powerpoint/2010/main" val="60219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567160"/>
            <a:ext cx="10515601" cy="56560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POSIX specifications requires only three members in the structure: </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sin_family,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sin_addr, and </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sin_port. </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Almost all implementations add the sin_zero member so that all socket address structures are at least 16 bytes in size.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in_addr_t datatype must be an unsigned integer type of at least 32 bits.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in_port_t must be an unsigned integer type of at least 16 bits, and </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sa_family_t can be any unsigned integer type. (8-bit unsigned integer</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an unsigned 16-bit integer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sin_zero member is unused.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08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1" y="1"/>
            <a:ext cx="10713719" cy="1031966"/>
          </a:xfrm>
        </p:spPr>
        <p:txBody>
          <a:bodyPr>
            <a:normAutofit/>
          </a:bodyPr>
          <a:lstStyle/>
          <a:p>
            <a:r>
              <a:rPr lang="en-IN" sz="2000" dirty="0">
                <a:latin typeface="Times New Roman" panose="02020603050405020304" pitchFamily="18" charset="0"/>
                <a:cs typeface="Times New Roman" panose="02020603050405020304" pitchFamily="18" charset="0"/>
              </a:rPr>
              <a:t>Generic Socket Address Structure</a:t>
            </a:r>
          </a:p>
        </p:txBody>
      </p:sp>
      <p:sp>
        <p:nvSpPr>
          <p:cNvPr id="4" name="Rectangle 1"/>
          <p:cNvSpPr>
            <a:spLocks noGrp="1" noChangeArrowheads="1"/>
          </p:cNvSpPr>
          <p:nvPr>
            <p:ph idx="1"/>
          </p:nvPr>
        </p:nvSpPr>
        <p:spPr bwMode="auto">
          <a:xfrm>
            <a:off x="822959" y="804810"/>
            <a:ext cx="10530841"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socket address structures is always passed by reference when passed as an argument to any socket functions. But any socket function that takes one of these pointers as an argument must deal with socket address structures from any of the supported protocol families.</a:t>
            </a:r>
          </a:p>
          <a:p>
            <a:pPr marL="0" lvl="0" indent="0" algn="just">
              <a:lnSpc>
                <a:spcPct val="100000"/>
              </a:lnSpc>
              <a:buNone/>
            </a:pPr>
            <a:r>
              <a:rPr lang="en-US" sz="1800" dirty="0"/>
              <a:t>use of these generic socket address structures :</a:t>
            </a:r>
          </a:p>
          <a:p>
            <a:pPr marL="342900" lvl="0" indent="-342900" algn="just">
              <a:lnSpc>
                <a:spcPct val="100000"/>
              </a:lnSpc>
              <a:buAutoNum type="arabicPeriod"/>
            </a:pPr>
            <a:r>
              <a:rPr lang="en-US" sz="1800" b="1" dirty="0"/>
              <a:t>cast pointers to protocol-specific structures</a:t>
            </a:r>
            <a:r>
              <a:rPr lang="en-US" sz="1800" dirty="0"/>
              <a:t>. (Application programmer’s view)</a:t>
            </a:r>
          </a:p>
          <a:p>
            <a:pPr marL="342900" lvl="0" indent="-342900" algn="just">
              <a:lnSpc>
                <a:spcPct val="100000"/>
              </a:lnSpc>
              <a:buAutoNum type="arabicPeriod"/>
            </a:pPr>
            <a:r>
              <a:rPr lang="en-US" sz="1800" b="1" dirty="0"/>
              <a:t>kernel must take the caller's pointer, cast it to a </a:t>
            </a:r>
            <a:r>
              <a:rPr lang="en-US" sz="1800" b="1" dirty="0" err="1"/>
              <a:t>struct</a:t>
            </a:r>
            <a:r>
              <a:rPr lang="en-US" sz="1800" b="1" dirty="0"/>
              <a:t> </a:t>
            </a:r>
            <a:r>
              <a:rPr lang="en-US" sz="1800" b="1" dirty="0" err="1"/>
              <a:t>sockaddr</a:t>
            </a:r>
            <a:r>
              <a:rPr lang="en-US" sz="1800" b="1" dirty="0"/>
              <a:t> *, and then look at the value of sa_family to determine the type of the structure(</a:t>
            </a:r>
            <a:r>
              <a:rPr lang="en-US" sz="1800" b="1" dirty="0" err="1"/>
              <a:t>Kernel;s</a:t>
            </a:r>
            <a:r>
              <a:rPr lang="en-US" sz="1800" b="1" dirty="0"/>
              <a:t> view)</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generic socket address structure in the &lt;sys/</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socket.h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header: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927463" y="3643495"/>
            <a:ext cx="7824651" cy="374476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struct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sockaddr</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uint8_t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sa_len</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sa_family_t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sa_family</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address family: </a:t>
            </a:r>
            <a:r>
              <a:rPr kumimoji="0" lang="en-US" altLang="en-US" b="0" i="0" u="none" strike="noStrike" cap="none" normalizeH="0" baseline="0" dirty="0" err="1">
                <a:ln>
                  <a:noFill/>
                </a:ln>
                <a:solidFill>
                  <a:srgbClr val="60A0B0"/>
                </a:solidFill>
                <a:effectLst/>
                <a:latin typeface="Times New Roman" panose="02020603050405020304" pitchFamily="18" charset="0"/>
                <a:cs typeface="Times New Roman" panose="02020603050405020304" pitchFamily="18" charset="0"/>
              </a:rPr>
              <a:t>AF_xxx</a:t>
            </a:r>
            <a:r>
              <a:rPr kumimoji="0" lang="en-US" altLang="en-US"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value */</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char</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sa_data</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40A070"/>
                </a:solidFill>
                <a:effectLst/>
                <a:latin typeface="Times New Roman" panose="02020603050405020304" pitchFamily="18" charset="0"/>
                <a:cs typeface="Times New Roman" panose="02020603050405020304" pitchFamily="18" charset="0"/>
              </a:rPr>
              <a:t>14</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protocol-specific address */</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63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8720" y="966650"/>
            <a:ext cx="10165079" cy="1528355"/>
          </a:xfrm>
        </p:spPr>
        <p:txBody>
          <a:bodyPr/>
          <a:lstStyle/>
          <a:p>
            <a:endParaRPr lang="en-IN" dirty="0"/>
          </a:p>
        </p:txBody>
      </p:sp>
      <p:sp>
        <p:nvSpPr>
          <p:cNvPr id="4" name="Rectangle 1"/>
          <p:cNvSpPr>
            <a:spLocks noGrp="1" noChangeArrowheads="1"/>
          </p:cNvSpPr>
          <p:nvPr>
            <p:ph type="title"/>
          </p:nvPr>
        </p:nvSpPr>
        <p:spPr bwMode="auto">
          <a:xfrm>
            <a:off x="1188721" y="231526"/>
            <a:ext cx="100192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socket functions are then defined as taking a pointer to the generic socket address structure, as shown here in the ANSI C function prototype for the bind function: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1397725" y="3342715"/>
            <a:ext cx="10794273" cy="194427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struct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sockaddr_in</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serv</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IPv4 socket address structure */</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fill in </a:t>
            </a:r>
            <a:r>
              <a:rPr kumimoji="0" lang="en-US" altLang="en-US" b="0" i="0" u="none" strike="noStrike" cap="none" normalizeH="0" baseline="0" dirty="0" err="1">
                <a:ln>
                  <a:noFill/>
                </a:ln>
                <a:solidFill>
                  <a:srgbClr val="60A0B0"/>
                </a:solidFill>
                <a:effectLst/>
                <a:latin typeface="Times New Roman" panose="02020603050405020304" pitchFamily="18" charset="0"/>
                <a:cs typeface="Times New Roman" panose="02020603050405020304" pitchFamily="18" charset="0"/>
              </a:rPr>
              <a:t>serv</a:t>
            </a:r>
            <a:r>
              <a:rPr kumimoji="0" lang="en-US" altLang="en-US" b="0" i="0" u="none" strike="noStrike" cap="none" normalizeH="0" baseline="0" dirty="0">
                <a:ln>
                  <a:noFill/>
                </a:ln>
                <a:solidFill>
                  <a:srgbClr val="60A0B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bind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sockfd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struct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sockaddr</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&amp;</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serv</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7020"/>
                </a:solidFill>
                <a:effectLst/>
                <a:latin typeface="Times New Roman" panose="02020603050405020304" pitchFamily="18" charset="0"/>
                <a:cs typeface="Times New Roman" panose="02020603050405020304" pitchFamily="18" charset="0"/>
              </a:rPr>
              <a:t>sizeof</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serv</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 name="Rectangle 7"/>
          <p:cNvSpPr>
            <a:spLocks noChangeArrowheads="1"/>
          </p:cNvSpPr>
          <p:nvPr/>
        </p:nvSpPr>
        <p:spPr bwMode="auto">
          <a:xfrm>
            <a:off x="1593669" y="1756829"/>
            <a:ext cx="9760129" cy="165496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3791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02000"/>
                </a:solidFill>
                <a:effectLst/>
                <a:latin typeface="Menlo"/>
              </a:rPr>
              <a:t>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6287E"/>
                </a:solidFill>
                <a:effectLst/>
                <a:latin typeface="Times New Roman" panose="02020603050405020304" pitchFamily="18" charset="0"/>
                <a:cs typeface="Times New Roman" panose="02020603050405020304" pitchFamily="18" charset="0"/>
              </a:rPr>
              <a:t>bind</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7020"/>
                </a:solidFill>
                <a:effectLst/>
                <a:latin typeface="Times New Roman" panose="02020603050405020304" pitchFamily="18" charset="0"/>
                <a:cs typeface="Times New Roman" panose="02020603050405020304" pitchFamily="18" charset="0"/>
              </a:rPr>
              <a:t>struct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sockaddr</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902000"/>
                </a:solidFill>
                <a:effectLst/>
                <a:latin typeface="Times New Roman" panose="02020603050405020304" pitchFamily="18" charset="0"/>
                <a:cs typeface="Times New Roman" panose="02020603050405020304" pitchFamily="18" charset="0"/>
              </a:rPr>
              <a:t>socklen_t</a:t>
            </a:r>
            <a:r>
              <a:rPr kumimoji="0" lang="en-US" altLang="en-US" b="0" i="0" u="none" strike="noStrike" cap="none" normalizeH="0" baseline="0" dirty="0">
                <a:ln>
                  <a:noFill/>
                </a:ln>
                <a:solidFill>
                  <a:srgbClr val="7B8A8B"/>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FF0000"/>
                </a:solidFill>
                <a:latin typeface="Times New Roman" panose="02020603050405020304" pitchFamily="18" charset="0"/>
                <a:cs typeface="Times New Roman" panose="02020603050405020304" pitchFamily="18" charset="0"/>
              </a:rPr>
              <a:t>Example:</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6099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For example:</a:t>
            </a:r>
          </a:p>
        </p:txBody>
      </p:sp>
      <p:sp>
        <p:nvSpPr>
          <p:cNvPr id="6" name="Rectangle 3"/>
          <p:cNvSpPr>
            <a:spLocks noChangeArrowheads="1"/>
          </p:cNvSpPr>
          <p:nvPr/>
        </p:nvSpPr>
        <p:spPr bwMode="auto">
          <a:xfrm>
            <a:off x="679270" y="303882"/>
            <a:ext cx="10946674" cy="27559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37917" rIns="91440" bIns="93791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04C5C"/>
                </a:solidFill>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rgbClr val="F04C5C"/>
                </a:solidFill>
                <a:effectLst/>
                <a:latin typeface="Times New Roman" panose="02020603050405020304" pitchFamily="18" charset="0"/>
                <a:cs typeface="Times New Roman" panose="02020603050405020304" pitchFamily="18" charset="0"/>
              </a:rPr>
              <a:t>Pv6 Socket Address Structure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IPv6 socket address is defined by including the &lt;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netinet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header: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838200" y="1892181"/>
            <a:ext cx="10408921" cy="34932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SIN6_LEN constant must be defined if the system supports the length member for socket address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IPv6 family is AF_INET6, whereas the IPv4 family is AF_INET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members in this structure are ordered so that if the sockaddr_in6 structure is 64-bit aligned, so is the 128-bit sin6_addr member.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sin6_flowinfo member is divided into two fields: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low-order 20 bits are the flow label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high-order 12 bits are reserved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sin6_scope_id identifies the scope zone in which a scoped address is meaningful, most commonly an interface index for a link-local address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4752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3859</TotalTime>
  <Words>2408</Words>
  <Application>Microsoft Office PowerPoint</Application>
  <PresentationFormat>Widescreen</PresentationFormat>
  <Paragraphs>330</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PowerPoint Presentation</vt:lpstr>
      <vt:lpstr>PowerPoint Presentation</vt:lpstr>
      <vt:lpstr>Introduction:</vt:lpstr>
      <vt:lpstr>PowerPoint Presentation</vt:lpstr>
      <vt:lpstr>PowerPoint Presentation</vt:lpstr>
      <vt:lpstr>PowerPoint Presentation</vt:lpstr>
      <vt:lpstr>Generic Socket Address Structure</vt:lpstr>
      <vt:lpstr>The socket functions are then defined as taking a pointer to the generic socket address structure, as shown here in the ANSI C function prototype for the bind function:          </vt:lpstr>
      <vt:lpstr>For example:</vt:lpstr>
      <vt:lpstr>PowerPoint Presentation</vt:lpstr>
      <vt:lpstr>New Generic Socket Address Structure A new generic socket address structure was defined as part of the IPv6 sockets API, to overcome some of the shortcomings of the existing struct sockaddr.  Unlike the struct sockaddr, the new struct sockaddr_storage is large enough to hold any socket address type supported by the system. The sockaddr_storage structure is defined by including the &lt;netinet/in.h&gt; header:</vt:lpstr>
      <vt:lpstr>PowerPoint Presentation</vt:lpstr>
      <vt:lpstr>From the process to the kernel</vt:lpstr>
      <vt:lpstr>From kernel to process </vt:lpstr>
      <vt:lpstr>From kernel to process </vt:lpstr>
      <vt:lpstr>PowerPoint Presentation</vt:lpstr>
      <vt:lpstr>  For a 16-bit integer that is made up of 2 bytes, there are two ways to store the two bytes in memory: Little-endian order: low-order byte is at the starting address. Big-endian order: high-order byte is at the starting address. </vt:lpstr>
      <vt:lpstr> Host byte order refer to the byte ordering used by a given system. The program below prints the host byte order: </vt:lpstr>
      <vt:lpstr>PowerPoint Presentation</vt:lpstr>
      <vt:lpstr>PowerPoint Presentation</vt:lpstr>
      <vt:lpstr>Byte Manipulation Functions </vt:lpstr>
      <vt:lpstr>PowerPoint Presentation</vt:lpstr>
      <vt:lpstr>PowerPoint Presentation</vt:lpstr>
      <vt:lpstr>Elementary TCP Sockets </vt:lpstr>
      <vt:lpstr>Socket functions for elementary TCP client/server.</vt:lpstr>
      <vt:lpstr>Socket Functions</vt:lpstr>
      <vt:lpstr>Protocol family constants for socket function.</vt:lpstr>
      <vt:lpstr>Type of socket fot socket functions</vt:lpstr>
      <vt:lpstr>Protocol of sockets for AF_INET or AF_INET6</vt:lpstr>
      <vt:lpstr>Combinations of family and type for the socket function.</vt:lpstr>
      <vt:lpstr>PowerPoint Presentation</vt:lpstr>
      <vt:lpstr>connect Function </vt:lpstr>
      <vt:lpstr>PowerPoint Presentation</vt:lpstr>
      <vt:lpstr>PowerPoint Presentation</vt:lpstr>
      <vt:lpstr>PowerPoint Presentation</vt:lpstr>
      <vt:lpstr>PowerPoint Presentation</vt:lpstr>
      <vt:lpstr>PowerPoint Presentation</vt:lpstr>
      <vt:lpstr>Calling bind lets us specify the IP address, the port, both, or neither. The following table summarizes the values to which we set sin_addr and sin_port, or sin6_addr and sin6_port, depending on the desired result. </vt:lpstr>
      <vt:lpstr>PowerPoint Presentation</vt:lpstr>
      <vt:lpstr>Binding a non-wildcard IP address  </vt:lpstr>
      <vt:lpstr>listen Function </vt:lpstr>
      <vt:lpstr>PowerPoint Presentation</vt:lpstr>
      <vt:lpstr>PowerPoint Presentation</vt:lpstr>
      <vt:lpstr>PowerPoint Presentation</vt:lpstr>
      <vt:lpstr>The following figure shows actual number of queued connections for values of backlog: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Shashank Shetty</cp:lastModifiedBy>
  <cp:revision>252</cp:revision>
  <dcterms:created xsi:type="dcterms:W3CDTF">2021-09-18T05:14:36Z</dcterms:created>
  <dcterms:modified xsi:type="dcterms:W3CDTF">2022-11-18T08:07:56Z</dcterms:modified>
</cp:coreProperties>
</file>