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76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268" r:id="rId14"/>
    <p:sldId id="282" r:id="rId15"/>
    <p:sldId id="265" r:id="rId16"/>
    <p:sldId id="266" r:id="rId17"/>
    <p:sldId id="283" r:id="rId18"/>
    <p:sldId id="267" r:id="rId19"/>
    <p:sldId id="284" r:id="rId20"/>
    <p:sldId id="285" r:id="rId21"/>
    <p:sldId id="269" r:id="rId22"/>
    <p:sldId id="286" r:id="rId23"/>
    <p:sldId id="270" r:id="rId24"/>
    <p:sldId id="287" r:id="rId25"/>
    <p:sldId id="288" r:id="rId26"/>
    <p:sldId id="271" r:id="rId27"/>
    <p:sldId id="289" r:id="rId28"/>
    <p:sldId id="290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298" r:id="rId41"/>
    <p:sldId id="303" r:id="rId42"/>
    <p:sldId id="299" r:id="rId43"/>
    <p:sldId id="300" r:id="rId44"/>
    <p:sldId id="301" r:id="rId45"/>
    <p:sldId id="302" r:id="rId46"/>
    <p:sldId id="304" r:id="rId47"/>
    <p:sldId id="305" r:id="rId48"/>
    <p:sldId id="307" r:id="rId49"/>
    <p:sldId id="308" r:id="rId50"/>
    <p:sldId id="309" r:id="rId51"/>
    <p:sldId id="313" r:id="rId52"/>
    <p:sldId id="310" r:id="rId53"/>
    <p:sldId id="311" r:id="rId54"/>
    <p:sldId id="312" r:id="rId55"/>
    <p:sldId id="293" r:id="rId56"/>
    <p:sldId id="294" r:id="rId57"/>
    <p:sldId id="295" r:id="rId58"/>
    <p:sldId id="343" r:id="rId59"/>
    <p:sldId id="344" r:id="rId60"/>
    <p:sldId id="345" r:id="rId61"/>
    <p:sldId id="34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344529"/>
    <a:srgbClr val="2B3922"/>
    <a:srgbClr val="2E3722"/>
    <a:srgbClr val="FCF7F1"/>
    <a:srgbClr val="B8D233"/>
    <a:srgbClr val="5CC6D6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UDP -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S.F.Rodd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Professor, Dept. of CSE, GIT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42861"/>
          </a:xfrm>
        </p:spPr>
        <p:txBody>
          <a:bodyPr/>
          <a:lstStyle/>
          <a:p>
            <a:pPr algn="ctr"/>
            <a:r>
              <a:rPr lang="en-US" dirty="0"/>
              <a:t>TCP client/server with two clients.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27" y="1874982"/>
            <a:ext cx="11268364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4461"/>
          </a:xfrm>
        </p:spPr>
        <p:txBody>
          <a:bodyPr/>
          <a:lstStyle/>
          <a:p>
            <a:pPr algn="ctr"/>
            <a:r>
              <a:rPr lang="en-US" dirty="0"/>
              <a:t>UDP client/server with two clients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83" y="1893455"/>
            <a:ext cx="10715299" cy="38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6679"/>
          </a:xfrm>
        </p:spPr>
        <p:txBody>
          <a:bodyPr/>
          <a:lstStyle/>
          <a:p>
            <a:pPr algn="ctr"/>
            <a:r>
              <a:rPr lang="en-US" dirty="0" smtClean="0"/>
              <a:t>Lost Datagrams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35" y="1339273"/>
            <a:ext cx="10621819" cy="493221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client datagram arrives at the server but server’s reply is lost, the client will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block forever in its call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way to prevent this is to place a timeout on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48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91079"/>
            <a:ext cx="75627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Verifying received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3E453-F517-4F7A-92AC-3B181A42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6" y="0"/>
            <a:ext cx="11256647" cy="63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91079"/>
            <a:ext cx="75627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Verifying received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ED01B-D076-4645-87DD-6E601759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7" y="176449"/>
            <a:ext cx="10250374" cy="6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Server Not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CA113-A465-4967-B76D-DCCE0FFA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5" y="188686"/>
            <a:ext cx="10777676" cy="68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Function with UDP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5C7DD-8C79-42E9-B56D-16A22E06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9" y="-76201"/>
            <a:ext cx="11163122" cy="65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Function with UDP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13AC49-DE83-43E6-B3AD-D60788DB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354013"/>
            <a:ext cx="10329334" cy="681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Lack of flow control with UDP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4B171-7306-4BC7-B209-2375148D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39" y="-74714"/>
            <a:ext cx="11198590" cy="66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Lack of flow control with UDP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EA1F33-D6A2-43FB-8A12-5FBEED7D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3" y="-119743"/>
            <a:ext cx="10211618" cy="66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Sendto</a:t>
            </a:r>
            <a:r>
              <a:rPr lang="en-US" dirty="0"/>
              <a:t> and </a:t>
            </a:r>
            <a:r>
              <a:rPr lang="en-US" dirty="0" err="1"/>
              <a:t>Recivefrom</a:t>
            </a:r>
            <a:r>
              <a:rPr lang="en-US" dirty="0"/>
              <a:t> function used in UDP</a:t>
            </a:r>
          </a:p>
        </p:txBody>
      </p:sp>
      <p:pic>
        <p:nvPicPr>
          <p:cNvPr id="1026" name="Picture 2" descr="Datagram Sockets - Oracle® Solaris 11.4 Programming Interfaces Guide">
            <a:extLst>
              <a:ext uri="{FF2B5EF4-FFF2-40B4-BE49-F238E27FC236}">
                <a16:creationId xmlns:a16="http://schemas.microsoft.com/office/drawing/2014/main" id="{6F1C19F4-4548-46C2-BCFD-BDC4B05D5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10" y="1161142"/>
            <a:ext cx="5629275" cy="53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9" y="591079"/>
            <a:ext cx="4509752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Lack of flow control with UDP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A59F95-C5F7-403C-93E1-9B460963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8" y="176580"/>
            <a:ext cx="10392229" cy="63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Determining outgoing interface with UDP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11947B-4C4E-478C-84CC-0BCF1B22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8" y="-239487"/>
            <a:ext cx="11271161" cy="69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Determining outgoing interface with UDP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CB1EE-CA74-4690-997E-56AAA954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0" y="354013"/>
            <a:ext cx="10746228" cy="73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TCP and UDP Echo server with select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582C51-A752-4AF1-BDE4-91794420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3" y="-293915"/>
            <a:ext cx="10406743" cy="74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TCP and UDP Echo server with select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5B0FD7A-F9AE-4E67-83DE-CD313B6C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1" y="-123372"/>
            <a:ext cx="10334171" cy="69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9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TCP and UDP Echo server with select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E9D3FB8-8975-4B75-98B5-6D0085996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4" y="354013"/>
            <a:ext cx="10459963" cy="64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0149606-7D30-42B1-B797-4B95BCE2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421822"/>
            <a:ext cx="9869714" cy="643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.4 str_cli Function (Revisited) | Unix Network Programming, Volume 1: The  Sockets Networking API (3rd Edition)">
            <a:extLst>
              <a:ext uri="{FF2B5EF4-FFF2-40B4-BE49-F238E27FC236}">
                <a16:creationId xmlns:a16="http://schemas.microsoft.com/office/drawing/2014/main" id="{AF3F0727-CF4F-46D5-A0A0-ACDB95C9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64" y="1226524"/>
            <a:ext cx="7135318" cy="46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F2949-8617-459C-8523-6EC14C45B70D}"/>
              </a:ext>
            </a:extLst>
          </p:cNvPr>
          <p:cNvSpPr txBox="1"/>
          <p:nvPr/>
        </p:nvSpPr>
        <p:spPr>
          <a:xfrm>
            <a:off x="3312826" y="1154243"/>
            <a:ext cx="6246810" cy="4031873"/>
          </a:xfrm>
          <a:prstGeom prst="rect">
            <a:avLst/>
          </a:prstGeom>
          <a:noFill/>
          <a:ln w="25400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Server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       </a:t>
            </a:r>
            <a:r>
              <a:rPr lang="en-US" sz="3200" b="1" dirty="0">
                <a:solidFill>
                  <a:srgbClr val="FF0000"/>
                </a:solidFill>
              </a:rPr>
              <a:t>UDP Socket    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TCP Socket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B2E371E1-0602-41F8-B550-8D0112FB1149}"/>
              </a:ext>
            </a:extLst>
          </p:cNvPr>
          <p:cNvSpPr/>
          <p:nvPr/>
        </p:nvSpPr>
        <p:spPr>
          <a:xfrm rot="16200000">
            <a:off x="7191309" y="5285895"/>
            <a:ext cx="1101436" cy="768928"/>
          </a:xfrm>
          <a:prstGeom prst="stripedRightArrow">
            <a:avLst/>
          </a:prstGeom>
          <a:gradFill>
            <a:gsLst>
              <a:gs pos="0">
                <a:schemeClr val="accent4">
                  <a:satMod val="100000"/>
                  <a:lumMod val="100000"/>
                </a:schemeClr>
              </a:gs>
              <a:gs pos="17000">
                <a:schemeClr val="accent4">
                  <a:shade val="99000"/>
                  <a:satMod val="105000"/>
                  <a:lumMod val="10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D1B92E2A-6B5F-4DC5-97EC-F2936EE08B75}"/>
              </a:ext>
            </a:extLst>
          </p:cNvPr>
          <p:cNvSpPr/>
          <p:nvPr/>
        </p:nvSpPr>
        <p:spPr>
          <a:xfrm rot="16200000">
            <a:off x="4751031" y="5321592"/>
            <a:ext cx="1101436" cy="768928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FFFD6-B64D-4DF3-BF7B-280FCB7DC3C0}"/>
              </a:ext>
            </a:extLst>
          </p:cNvPr>
          <p:cNvSpPr txBox="1"/>
          <p:nvPr/>
        </p:nvSpPr>
        <p:spPr>
          <a:xfrm>
            <a:off x="3312826" y="2923958"/>
            <a:ext cx="6246810" cy="69207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F4E6B-401D-4259-BA48-495B1DB5DD03}"/>
              </a:ext>
            </a:extLst>
          </p:cNvPr>
          <p:cNvCxnSpPr>
            <a:cxnSpLocks/>
          </p:cNvCxnSpPr>
          <p:nvPr/>
        </p:nvCxnSpPr>
        <p:spPr>
          <a:xfrm>
            <a:off x="4384964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A720F1-B496-43E1-A8AF-C7191A2630E1}"/>
              </a:ext>
            </a:extLst>
          </p:cNvPr>
          <p:cNvCxnSpPr>
            <a:cxnSpLocks/>
          </p:cNvCxnSpPr>
          <p:nvPr/>
        </p:nvCxnSpPr>
        <p:spPr>
          <a:xfrm>
            <a:off x="5399809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A0653C-E3B1-40B1-8FEA-DAF977EEB9F4}"/>
              </a:ext>
            </a:extLst>
          </p:cNvPr>
          <p:cNvCxnSpPr>
            <a:cxnSpLocks/>
          </p:cNvCxnSpPr>
          <p:nvPr/>
        </p:nvCxnSpPr>
        <p:spPr>
          <a:xfrm>
            <a:off x="6401595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EA741-80CB-4A63-B976-DEBEFE0A026A}"/>
              </a:ext>
            </a:extLst>
          </p:cNvPr>
          <p:cNvCxnSpPr>
            <a:cxnSpLocks/>
          </p:cNvCxnSpPr>
          <p:nvPr/>
        </p:nvCxnSpPr>
        <p:spPr>
          <a:xfrm>
            <a:off x="7439891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7957D6-EA60-4E0F-B0C2-AD67AFCD483D}"/>
              </a:ext>
            </a:extLst>
          </p:cNvPr>
          <p:cNvCxnSpPr>
            <a:cxnSpLocks/>
          </p:cNvCxnSpPr>
          <p:nvPr/>
        </p:nvCxnSpPr>
        <p:spPr>
          <a:xfrm>
            <a:off x="8444346" y="2923958"/>
            <a:ext cx="0" cy="69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12F91-EB66-4773-9B15-6E8ABCC85E90}"/>
              </a:ext>
            </a:extLst>
          </p:cNvPr>
          <p:cNvSpPr txBox="1"/>
          <p:nvPr/>
        </p:nvSpPr>
        <p:spPr>
          <a:xfrm>
            <a:off x="401242" y="3059668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FD_SET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6AE16C-1D4D-4BC1-BB74-F72F189914BD}"/>
              </a:ext>
            </a:extLst>
          </p:cNvPr>
          <p:cNvCxnSpPr>
            <a:endCxn id="5" idx="1"/>
          </p:cNvCxnSpPr>
          <p:nvPr/>
        </p:nvCxnSpPr>
        <p:spPr>
          <a:xfrm>
            <a:off x="2036618" y="3269997"/>
            <a:ext cx="127620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5D31B-53C7-4C02-8C28-3738F96287CD}"/>
              </a:ext>
            </a:extLst>
          </p:cNvPr>
          <p:cNvSpPr txBox="1"/>
          <p:nvPr/>
        </p:nvSpPr>
        <p:spPr>
          <a:xfrm>
            <a:off x="4384963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23F87-F4E4-4320-869C-1E3AC41016B1}"/>
              </a:ext>
            </a:extLst>
          </p:cNvPr>
          <p:cNvSpPr txBox="1"/>
          <p:nvPr/>
        </p:nvSpPr>
        <p:spPr>
          <a:xfrm>
            <a:off x="7357563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83752-6971-4CBB-AA09-842453317966}"/>
              </a:ext>
            </a:extLst>
          </p:cNvPr>
          <p:cNvSpPr txBox="1"/>
          <p:nvPr/>
        </p:nvSpPr>
        <p:spPr>
          <a:xfrm>
            <a:off x="3312825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2C3A6-910B-4D4E-B9B0-B049E8C967FE}"/>
              </a:ext>
            </a:extLst>
          </p:cNvPr>
          <p:cNvSpPr txBox="1"/>
          <p:nvPr/>
        </p:nvSpPr>
        <p:spPr>
          <a:xfrm>
            <a:off x="5437369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D7129-FA0F-4E93-8E16-750EA2AF8FAB}"/>
              </a:ext>
            </a:extLst>
          </p:cNvPr>
          <p:cNvSpPr txBox="1"/>
          <p:nvPr/>
        </p:nvSpPr>
        <p:spPr>
          <a:xfrm>
            <a:off x="6497897" y="3085331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D3E7B-57A2-4E00-8C7E-BFFC9243EAA8}"/>
              </a:ext>
            </a:extLst>
          </p:cNvPr>
          <p:cNvSpPr txBox="1"/>
          <p:nvPr/>
        </p:nvSpPr>
        <p:spPr>
          <a:xfrm>
            <a:off x="8581299" y="3059668"/>
            <a:ext cx="97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7B070-B506-4EC1-B274-BDFC7F0B23B3}"/>
              </a:ext>
            </a:extLst>
          </p:cNvPr>
          <p:cNvSpPr txBox="1"/>
          <p:nvPr/>
        </p:nvSpPr>
        <p:spPr>
          <a:xfrm>
            <a:off x="5441430" y="2036325"/>
            <a:ext cx="2112934" cy="461665"/>
          </a:xfrm>
          <a:prstGeom prst="rect">
            <a:avLst/>
          </a:prstGeom>
          <a:noFill/>
          <a:ln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SELECT    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97660D-61CE-459F-8CB7-B5D5D74E6930}"/>
              </a:ext>
            </a:extLst>
          </p:cNvPr>
          <p:cNvCxnSpPr>
            <a:cxnSpLocks/>
          </p:cNvCxnSpPr>
          <p:nvPr/>
        </p:nvCxnSpPr>
        <p:spPr>
          <a:xfrm flipV="1">
            <a:off x="4874131" y="2497990"/>
            <a:ext cx="1221869" cy="42596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6B6A68-6B13-465F-AAD5-FCCBB28CDFAF}"/>
              </a:ext>
            </a:extLst>
          </p:cNvPr>
          <p:cNvCxnSpPr>
            <a:cxnSpLocks/>
          </p:cNvCxnSpPr>
          <p:nvPr/>
        </p:nvCxnSpPr>
        <p:spPr>
          <a:xfrm flipH="1" flipV="1">
            <a:off x="6785395" y="2514598"/>
            <a:ext cx="1155260" cy="38369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59578982-46B0-4661-BA3A-93055CEE4484}"/>
              </a:ext>
            </a:extLst>
          </p:cNvPr>
          <p:cNvSpPr/>
          <p:nvPr/>
        </p:nvSpPr>
        <p:spPr>
          <a:xfrm>
            <a:off x="2199021" y="3923093"/>
            <a:ext cx="1101436" cy="768928"/>
          </a:xfrm>
          <a:prstGeom prst="stripedRightArrow">
            <a:avLst/>
          </a:prstGeom>
          <a:gradFill>
            <a:gsLst>
              <a:gs pos="0">
                <a:srgbClr val="3488A0"/>
              </a:gs>
              <a:gs pos="75000">
                <a:schemeClr val="accent5">
                  <a:lumMod val="60000"/>
                  <a:lumOff val="40000"/>
                </a:schemeClr>
              </a:gs>
              <a:gs pos="100000">
                <a:schemeClr val="accent4">
                  <a:shade val="98000"/>
                  <a:satMod val="105000"/>
                  <a:lumMod val="10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2BF07-1637-40F8-BDC6-266531D8C8BF}"/>
              </a:ext>
            </a:extLst>
          </p:cNvPr>
          <p:cNvSpPr txBox="1"/>
          <p:nvPr/>
        </p:nvSpPr>
        <p:spPr>
          <a:xfrm rot="16200000">
            <a:off x="3269927" y="4076725"/>
            <a:ext cx="105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STDIN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9B9B8F-CCC1-4421-85CB-3BEBDD95729E}"/>
              </a:ext>
            </a:extLst>
          </p:cNvPr>
          <p:cNvCxnSpPr>
            <a:cxnSpLocks/>
          </p:cNvCxnSpPr>
          <p:nvPr/>
        </p:nvCxnSpPr>
        <p:spPr>
          <a:xfrm flipV="1">
            <a:off x="3680226" y="2267157"/>
            <a:ext cx="1719583" cy="6311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9A82BC-5221-47E7-AD97-231B98831B56}"/>
              </a:ext>
            </a:extLst>
          </p:cNvPr>
          <p:cNvCxnSpPr/>
          <p:nvPr/>
        </p:nvCxnSpPr>
        <p:spPr>
          <a:xfrm flipV="1">
            <a:off x="6415705" y="1738360"/>
            <a:ext cx="0" cy="297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91C97E-59C0-4DDD-9B04-B042ACF5D3C9}"/>
              </a:ext>
            </a:extLst>
          </p:cNvPr>
          <p:cNvSpPr txBox="1"/>
          <p:nvPr/>
        </p:nvSpPr>
        <p:spPr>
          <a:xfrm>
            <a:off x="5441435" y="1326798"/>
            <a:ext cx="211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    </a:t>
            </a:r>
            <a:r>
              <a:rPr lang="en-US" sz="2000" dirty="0" err="1">
                <a:highlight>
                  <a:srgbClr val="FFFF00"/>
                </a:highlight>
              </a:rPr>
              <a:t>readfrom</a:t>
            </a:r>
            <a:r>
              <a:rPr lang="en-US" sz="2000" dirty="0">
                <a:highlight>
                  <a:srgbClr val="FFFF00"/>
                </a:highlight>
              </a:rPr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42300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450971-844C-471D-830F-CFD5C8EB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602673"/>
            <a:ext cx="10723419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Sendto</a:t>
            </a:r>
            <a:r>
              <a:rPr lang="en-US" dirty="0"/>
              <a:t> and </a:t>
            </a:r>
            <a:r>
              <a:rPr lang="en-US" dirty="0" err="1"/>
              <a:t>Recivefrom</a:t>
            </a:r>
            <a:r>
              <a:rPr lang="en-US" dirty="0"/>
              <a:t> function used in UDP</a:t>
            </a:r>
          </a:p>
        </p:txBody>
      </p:sp>
      <p:pic>
        <p:nvPicPr>
          <p:cNvPr id="2050" name="Picture 2" descr="5. Sockets I.pptx">
            <a:extLst>
              <a:ext uri="{FF2B5EF4-FFF2-40B4-BE49-F238E27FC236}">
                <a16:creationId xmlns:a16="http://schemas.microsoft.com/office/drawing/2014/main" id="{DB347805-1119-4312-9AC9-76055231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1277257"/>
            <a:ext cx="4064117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558 Sylabus">
            <a:extLst>
              <a:ext uri="{FF2B5EF4-FFF2-40B4-BE49-F238E27FC236}">
                <a16:creationId xmlns:a16="http://schemas.microsoft.com/office/drawing/2014/main" id="{1FA95666-8766-4D2A-9236-4286F831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8" y="1706109"/>
            <a:ext cx="6243981" cy="250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821425-EB85-4C84-BF27-2BDD94B4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3" y="405859"/>
            <a:ext cx="10266218" cy="62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© Peter R. Egli 2016&#10;7/45&#10;Rev. 2.02&#10;SCTP – Stream Control Transmission Protocol indigoo.com&#10;4. The SCTP model (1/4)&#10;Concep...">
            <a:extLst>
              <a:ext uri="{FF2B5EF4-FFF2-40B4-BE49-F238E27FC236}">
                <a16:creationId xmlns:a16="http://schemas.microsoft.com/office/drawing/2014/main" id="{C377873A-40D3-49DC-A4CF-437B1A00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4" y="227970"/>
            <a:ext cx="11741727" cy="634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AC51A1-A5AB-46AD-B02F-39694671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343150"/>
            <a:ext cx="10952017" cy="63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© Peter R. Egli 2016&#10;9/45&#10;Rev. 2.02&#10;SCTP – Stream Control Transmission Protocol indigoo.com&#10;4. The SCTP model (3/4)&#10;SCTP p...">
            <a:extLst>
              <a:ext uri="{FF2B5EF4-FFF2-40B4-BE49-F238E27FC236}">
                <a16:creationId xmlns:a16="http://schemas.microsoft.com/office/drawing/2014/main" id="{FAE94573-CE5D-49E7-9D38-FB92B160C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443932"/>
            <a:ext cx="11471563" cy="60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© Peter R. Egli 2016&#10;10/45&#10;Rev. 2.02&#10;SCTP – Stream Control Transmission Protocol indigoo.com&#10;4. The SCTP model (4/4)&#10;Entit...">
            <a:extLst>
              <a:ext uri="{FF2B5EF4-FFF2-40B4-BE49-F238E27FC236}">
                <a16:creationId xmlns:a16="http://schemas.microsoft.com/office/drawing/2014/main" id="{05EA702C-F5D6-48E9-AEBC-860E310C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386342"/>
            <a:ext cx="11367654" cy="62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64F86-C006-4CCA-8C57-610776EF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956"/>
            <a:ext cx="11824855" cy="65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D7E8C5-8CA5-4634-AF04-11A98793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7" y="322107"/>
            <a:ext cx="11471565" cy="62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© Peter R. Egli 2016&#10;20/45&#10;Rev. 2.02&#10;SCTP – Stream Control Transmission Protocol indigoo.com&#10;IP 1&#10;IP 2&#10;8. Multihoming with...">
            <a:extLst>
              <a:ext uri="{FF2B5EF4-FFF2-40B4-BE49-F238E27FC236}">
                <a16:creationId xmlns:a16="http://schemas.microsoft.com/office/drawing/2014/main" id="{ED017344-BCAD-4F0D-9887-FCCEA900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" y="429535"/>
            <a:ext cx="11471563" cy="62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P Multi-homing&#10;• The following figure depicts a typical multi-homed&#10;host. Keep this picture in mind when we discuss&#10;multi...">
            <a:extLst>
              <a:ext uri="{FF2B5EF4-FFF2-40B4-BE49-F238E27FC236}">
                <a16:creationId xmlns:a16="http://schemas.microsoft.com/office/drawing/2014/main" id="{E202A5E1-4A2C-4981-82C7-A6F92948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381283"/>
            <a:ext cx="11471563" cy="622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© Peter R. Egli 2016&#10;22/45&#10;Rev. 2.02&#10;SCTP – Stream Control Transmission Protocol indigoo.com&#10;SCTP User&#10;Application&#10;‘Z’ (UL...">
            <a:extLst>
              <a:ext uri="{FF2B5EF4-FFF2-40B4-BE49-F238E27FC236}">
                <a16:creationId xmlns:a16="http://schemas.microsoft.com/office/drawing/2014/main" id="{D0AB41D9-8BFC-4ACF-BC4C-9B0BC82F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415636"/>
            <a:ext cx="11409218" cy="61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09" y="614885"/>
            <a:ext cx="10857346" cy="1371600"/>
          </a:xfrm>
        </p:spPr>
        <p:txBody>
          <a:bodyPr>
            <a:normAutofit/>
          </a:bodyPr>
          <a:lstStyle/>
          <a:p>
            <a:r>
              <a:rPr lang="en-US" sz="3800" dirty="0" err="1"/>
              <a:t>Sendto</a:t>
            </a:r>
            <a:r>
              <a:rPr lang="en-US" sz="3800" dirty="0"/>
              <a:t> and </a:t>
            </a:r>
            <a:r>
              <a:rPr lang="en-US" sz="3800" dirty="0" err="1"/>
              <a:t>Recivefrom</a:t>
            </a:r>
            <a:r>
              <a:rPr lang="en-US" sz="3800" dirty="0"/>
              <a:t> </a:t>
            </a:r>
            <a:r>
              <a:rPr lang="en-US" sz="3800" dirty="0" smtClean="0"/>
              <a:t>functions </a:t>
            </a:r>
            <a:r>
              <a:rPr lang="en-US" sz="3800" dirty="0"/>
              <a:t>used in </a:t>
            </a:r>
            <a:r>
              <a:rPr lang="en-US" sz="3800" dirty="0" smtClean="0"/>
              <a:t>UDP</a:t>
            </a:r>
            <a:endParaRPr lang="en-IN" sz="3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54" y="2134267"/>
            <a:ext cx="11337637" cy="28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9D7CBB2C-0E22-48CD-A5E9-AF4946EF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17" y="344883"/>
            <a:ext cx="8589819" cy="61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2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DEC6EDE-8338-41D9-9A56-B34EDBC6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2198"/>
            <a:ext cx="8525164" cy="60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D772612-E266-43DD-BD08-AAA1D549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54" y="406400"/>
            <a:ext cx="8303491" cy="60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AE08BD3-4ACF-418E-B25C-6F6D18098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91" y="422563"/>
            <a:ext cx="8405091" cy="60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D095E99-D330-4A6A-9406-D65BB6BC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3" y="259773"/>
            <a:ext cx="8478981" cy="63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1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AF43D70-54BF-4520-89E1-4EED2B6F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1" y="320387"/>
            <a:ext cx="8756073" cy="61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9D51F529-5079-4739-99A3-5D61F789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6" y="326280"/>
            <a:ext cx="8478982" cy="61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6F4C2CEE-F3ED-4B33-99D4-50BD5F83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67" y="406400"/>
            <a:ext cx="8066424" cy="60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3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7AD4B753-FE9B-4F27-968F-61347C3C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21" y="378691"/>
            <a:ext cx="8103370" cy="60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FE84D78E-5DE6-4FEB-AA77-58694B2F1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61" y="341745"/>
            <a:ext cx="8217284" cy="61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UDP Echo… Server, Client main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818251"/>
            <a:ext cx="10058400" cy="3849624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err="1"/>
              <a:t>s</a:t>
            </a:r>
            <a:r>
              <a:rPr lang="en-US" b="1" dirty="0" err="1" smtClean="0"/>
              <a:t>tdin</a:t>
            </a:r>
            <a:r>
              <a:rPr lang="en-US" dirty="0" smtClean="0"/>
              <a:t>           </a:t>
            </a:r>
            <a:r>
              <a:rPr lang="en-US" b="1" dirty="0" err="1" smtClean="0"/>
              <a:t>fgets</a:t>
            </a:r>
            <a:r>
              <a:rPr lang="en-US" dirty="0" smtClean="0"/>
              <a:t>                                             </a:t>
            </a:r>
            <a:r>
              <a:rPr lang="en-US" b="1" dirty="0" err="1"/>
              <a:t>s</a:t>
            </a:r>
            <a:r>
              <a:rPr lang="en-US" b="1" dirty="0" err="1" smtClean="0"/>
              <a:t>endto</a:t>
            </a:r>
            <a:r>
              <a:rPr lang="en-US" dirty="0" smtClean="0"/>
              <a:t>                      </a:t>
            </a:r>
            <a:r>
              <a:rPr lang="en-US" b="1" dirty="0" err="1" smtClean="0"/>
              <a:t>recvfrom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s</a:t>
            </a:r>
            <a:r>
              <a:rPr lang="en-US" b="1" dirty="0" err="1" smtClean="0"/>
              <a:t>tdout</a:t>
            </a:r>
            <a:r>
              <a:rPr lang="en-US" dirty="0" smtClean="0"/>
              <a:t>         </a:t>
            </a:r>
            <a:r>
              <a:rPr lang="en-US" b="1" dirty="0" err="1" smtClean="0"/>
              <a:t>fputs</a:t>
            </a:r>
            <a:r>
              <a:rPr lang="en-US" dirty="0" smtClean="0"/>
              <a:t>                                            </a:t>
            </a:r>
            <a:r>
              <a:rPr lang="en-US" b="1" dirty="0" err="1" smtClean="0"/>
              <a:t>recvfrom</a:t>
            </a:r>
            <a:r>
              <a:rPr lang="en-US" dirty="0" smtClean="0"/>
              <a:t>                      </a:t>
            </a:r>
            <a:r>
              <a:rPr lang="en-US" b="1" dirty="0" err="1" smtClean="0"/>
              <a:t>sendto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pic>
        <p:nvPicPr>
          <p:cNvPr id="8" name="Content Placeholder 40" title="se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28" y="2223292"/>
            <a:ext cx="7901101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7B274171-9342-430A-A7B1-7E546440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9" y="348096"/>
            <a:ext cx="8107218" cy="608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>
            <a:extLst>
              <a:ext uri="{FF2B5EF4-FFF2-40B4-BE49-F238E27FC236}">
                <a16:creationId xmlns:a16="http://schemas.microsoft.com/office/drawing/2014/main" id="{BCE37161-5E3B-459D-901C-A5F64CED9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51" y="397165"/>
            <a:ext cx="8017163" cy="601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>
            <a:extLst>
              <a:ext uri="{FF2B5EF4-FFF2-40B4-BE49-F238E27FC236}">
                <a16:creationId xmlns:a16="http://schemas.microsoft.com/office/drawing/2014/main" id="{E409C081-D1A5-4CA3-B34E-C88D02AD3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07" y="369455"/>
            <a:ext cx="8103369" cy="60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316E8440-FE99-4299-8B09-98C254C2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>
            <a:extLst>
              <a:ext uri="{FF2B5EF4-FFF2-40B4-BE49-F238E27FC236}">
                <a16:creationId xmlns:a16="http://schemas.microsoft.com/office/drawing/2014/main" id="{07DCEF0F-5715-4200-B701-86CBF3C3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81" y="339436"/>
            <a:ext cx="8204971" cy="61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28200-1661-462E-AEB6-B35FA314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35" y="348259"/>
            <a:ext cx="8562109" cy="61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7A1FD2-274A-4F87-A2E3-720F892A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366568"/>
            <a:ext cx="8672946" cy="61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3D2C4B-B984-4D12-A079-BBBC5ECF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55" y="389659"/>
            <a:ext cx="8012545" cy="60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037" y="476340"/>
            <a:ext cx="10058400" cy="61355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56145"/>
            <a:ext cx="11194472" cy="52370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SCTP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one-to-one socket corresponds to exactly one SCTP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– similar to TCP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en-US" sz="2400" dirty="0" smtClean="0"/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SCTP associations can be active on a given socket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 – similar to UDP.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the socket type depends 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type of server is being written, iterative or concurrent?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socket descriptors does the server wish to manage?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important to optimize the association setup to enable data on the third (and possibly fourth) packet of the four-way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connection state does the application wish to maintain?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273" y="365503"/>
            <a:ext cx="10058400" cy="53042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 Model</a:t>
            </a:r>
            <a:endParaRPr lang="en-IN" dirty="0"/>
          </a:p>
        </p:txBody>
      </p:sp>
      <p:pic>
        <p:nvPicPr>
          <p:cNvPr id="1028" name="Picture 4" descr="graphics/09fig0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" y="1035275"/>
            <a:ext cx="5495637" cy="523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99200" y="1035275"/>
            <a:ext cx="5486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server is started, it opens a socket, binds to an address, and waits for a client connection with the accept system call. Sometime later, the client is started, it opens a socket, and initiates an association with the server. We assume the client sends a request to the server, the server processes the request, and the server sends back a reply to the client. This cycle continues until the client initiates a shutdown of the association. This action closes the association, whereupon the server either exits or waits for a new association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one-to-one-style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SCTP socket is an IP socket (family AF_INET or AF_INET6), with type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SOCK_STREAM, protocol IPPROTO_SCTP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6349"/>
          </a:xfrm>
        </p:spPr>
        <p:txBody>
          <a:bodyPr/>
          <a:lstStyle/>
          <a:p>
            <a:pPr algn="ctr"/>
            <a:r>
              <a:rPr lang="en-US" dirty="0" smtClean="0"/>
              <a:t>UDP echo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545771"/>
            <a:ext cx="10461171" cy="482237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1700" dirty="0"/>
              <a:t>#include "</a:t>
            </a:r>
            <a:r>
              <a:rPr lang="en-IN" sz="1700" dirty="0" err="1"/>
              <a:t>unp.h</a:t>
            </a:r>
            <a:r>
              <a:rPr lang="en-IN" sz="1700" dirty="0"/>
              <a:t>"</a:t>
            </a:r>
          </a:p>
          <a:p>
            <a:r>
              <a:rPr lang="en-IN" sz="1700" dirty="0" err="1"/>
              <a:t>i</a:t>
            </a:r>
            <a:r>
              <a:rPr lang="en-IN" sz="1700" dirty="0" err="1" smtClean="0"/>
              <a:t>nt</a:t>
            </a:r>
            <a:r>
              <a:rPr lang="en-IN" sz="1700" dirty="0" smtClean="0"/>
              <a:t> main(</a:t>
            </a:r>
            <a:r>
              <a:rPr lang="en-IN" sz="1700" dirty="0" err="1" smtClean="0"/>
              <a:t>int</a:t>
            </a:r>
            <a:r>
              <a:rPr lang="en-IN" sz="1700" dirty="0" smtClean="0"/>
              <a:t> </a:t>
            </a:r>
            <a:r>
              <a:rPr lang="en-IN" sz="1700" dirty="0" err="1"/>
              <a:t>argc</a:t>
            </a:r>
            <a:r>
              <a:rPr lang="en-IN" sz="1700" dirty="0"/>
              <a:t>, char **</a:t>
            </a:r>
            <a:r>
              <a:rPr lang="en-IN" sz="1700" dirty="0" err="1"/>
              <a:t>argv</a:t>
            </a:r>
            <a:r>
              <a:rPr lang="en-IN" sz="1700" dirty="0" smtClean="0"/>
              <a:t>) </a:t>
            </a:r>
            <a:r>
              <a:rPr lang="en-IN" sz="1700" dirty="0"/>
              <a:t>{</a:t>
            </a:r>
          </a:p>
          <a:p>
            <a:r>
              <a:rPr lang="en-IN" sz="1700" dirty="0" err="1" smtClean="0"/>
              <a:t>int</a:t>
            </a:r>
            <a:r>
              <a:rPr lang="en-IN" sz="1700" dirty="0" smtClean="0"/>
              <a:t> </a:t>
            </a:r>
            <a:r>
              <a:rPr lang="en-IN" sz="1700" dirty="0" err="1"/>
              <a:t>sockfd</a:t>
            </a:r>
            <a:r>
              <a:rPr lang="en-IN" sz="1700" dirty="0"/>
              <a:t>;</a:t>
            </a:r>
          </a:p>
          <a:p>
            <a:r>
              <a:rPr lang="en-IN" sz="1700" dirty="0" err="1" smtClean="0"/>
              <a:t>struct</a:t>
            </a:r>
            <a:r>
              <a:rPr lang="en-IN" sz="1700" dirty="0" smtClean="0"/>
              <a:t> </a:t>
            </a:r>
            <a:r>
              <a:rPr lang="en-IN" sz="1700" dirty="0" err="1"/>
              <a:t>sockaddr_in</a:t>
            </a:r>
            <a:r>
              <a:rPr lang="en-IN" sz="1700" dirty="0"/>
              <a:t> </a:t>
            </a:r>
            <a:r>
              <a:rPr lang="en-IN" sz="1700" dirty="0" err="1"/>
              <a:t>servaddr</a:t>
            </a:r>
            <a:r>
              <a:rPr lang="en-IN" sz="1700" dirty="0"/>
              <a:t>, </a:t>
            </a:r>
            <a:r>
              <a:rPr lang="en-IN" sz="1700" dirty="0" err="1"/>
              <a:t>cliaddr</a:t>
            </a:r>
            <a:r>
              <a:rPr lang="en-IN" sz="1700" dirty="0"/>
              <a:t>;</a:t>
            </a:r>
          </a:p>
          <a:p>
            <a:r>
              <a:rPr lang="en-IN" sz="1700" dirty="0" err="1" smtClean="0"/>
              <a:t>sockfd</a:t>
            </a:r>
            <a:r>
              <a:rPr lang="en-IN" sz="1700" dirty="0" smtClean="0"/>
              <a:t> </a:t>
            </a:r>
            <a:r>
              <a:rPr lang="en-IN" sz="1700" dirty="0"/>
              <a:t>= </a:t>
            </a:r>
            <a:r>
              <a:rPr lang="en-IN" sz="1700" dirty="0" smtClean="0"/>
              <a:t>socket(AF_INET</a:t>
            </a:r>
            <a:r>
              <a:rPr lang="en-IN" sz="1700" dirty="0"/>
              <a:t>, SOCK_DGRAM, 0);</a:t>
            </a:r>
          </a:p>
          <a:p>
            <a:r>
              <a:rPr lang="en-IN" sz="1700" dirty="0" err="1" smtClean="0"/>
              <a:t>bzero</a:t>
            </a:r>
            <a:r>
              <a:rPr lang="en-IN" sz="1700" dirty="0"/>
              <a:t>(&amp;</a:t>
            </a:r>
            <a:r>
              <a:rPr lang="en-IN" sz="1700" dirty="0" err="1"/>
              <a:t>servaddr</a:t>
            </a:r>
            <a:r>
              <a:rPr lang="en-IN" sz="1700" dirty="0"/>
              <a:t>, </a:t>
            </a:r>
            <a:r>
              <a:rPr lang="en-IN" sz="1700" dirty="0" err="1"/>
              <a:t>sizeof</a:t>
            </a:r>
            <a:r>
              <a:rPr lang="en-IN" sz="1700" dirty="0"/>
              <a:t>(</a:t>
            </a:r>
            <a:r>
              <a:rPr lang="en-IN" sz="1700" dirty="0" err="1"/>
              <a:t>servaddr</a:t>
            </a:r>
            <a:r>
              <a:rPr lang="en-IN" sz="1700" dirty="0"/>
              <a:t>));</a:t>
            </a:r>
          </a:p>
          <a:p>
            <a:r>
              <a:rPr lang="en-IN" sz="1700" dirty="0" err="1" smtClean="0"/>
              <a:t>servaddr.sin_family</a:t>
            </a:r>
            <a:r>
              <a:rPr lang="en-IN" sz="1700" dirty="0" smtClean="0"/>
              <a:t> </a:t>
            </a:r>
            <a:r>
              <a:rPr lang="en-IN" sz="1700" dirty="0"/>
              <a:t>= AF_INET;</a:t>
            </a:r>
          </a:p>
          <a:p>
            <a:r>
              <a:rPr lang="en-IN" sz="1700" dirty="0" err="1" smtClean="0"/>
              <a:t>servaddr.sin_addr.s_addr</a:t>
            </a:r>
            <a:r>
              <a:rPr lang="en-IN" sz="1700" dirty="0" smtClean="0"/>
              <a:t> </a:t>
            </a:r>
            <a:r>
              <a:rPr lang="en-IN" sz="1700" dirty="0"/>
              <a:t>= </a:t>
            </a:r>
            <a:r>
              <a:rPr lang="en-IN" sz="1700" dirty="0" err="1"/>
              <a:t>htonl</a:t>
            </a:r>
            <a:r>
              <a:rPr lang="en-IN" sz="1700" dirty="0"/>
              <a:t>(INADDR_ANY);</a:t>
            </a:r>
          </a:p>
          <a:p>
            <a:r>
              <a:rPr lang="en-IN" sz="1700" dirty="0" err="1" smtClean="0"/>
              <a:t>servaddr.sin_port</a:t>
            </a:r>
            <a:r>
              <a:rPr lang="en-IN" sz="1700" dirty="0" smtClean="0"/>
              <a:t> </a:t>
            </a:r>
            <a:r>
              <a:rPr lang="en-IN" sz="1700" dirty="0"/>
              <a:t>= </a:t>
            </a:r>
            <a:r>
              <a:rPr lang="en-IN" sz="1700" dirty="0" err="1"/>
              <a:t>htons</a:t>
            </a:r>
            <a:r>
              <a:rPr lang="en-IN" sz="1700" dirty="0"/>
              <a:t>(SERV_PORT);</a:t>
            </a:r>
          </a:p>
          <a:p>
            <a:r>
              <a:rPr lang="en-IN" sz="1700" dirty="0" smtClean="0"/>
              <a:t>Bind(</a:t>
            </a:r>
            <a:r>
              <a:rPr lang="en-IN" sz="1700" dirty="0" err="1" smtClean="0"/>
              <a:t>sockfd</a:t>
            </a:r>
            <a:r>
              <a:rPr lang="en-IN" sz="1700" dirty="0"/>
              <a:t>, (SA *) &amp;</a:t>
            </a:r>
            <a:r>
              <a:rPr lang="en-IN" sz="1700" dirty="0" err="1"/>
              <a:t>servaddr</a:t>
            </a:r>
            <a:r>
              <a:rPr lang="en-IN" sz="1700" dirty="0"/>
              <a:t>, </a:t>
            </a:r>
            <a:r>
              <a:rPr lang="en-IN" sz="1700" dirty="0" err="1"/>
              <a:t>sizeof</a:t>
            </a:r>
            <a:r>
              <a:rPr lang="en-IN" sz="1700" dirty="0"/>
              <a:t>(</a:t>
            </a:r>
            <a:r>
              <a:rPr lang="en-IN" sz="1700" dirty="0" err="1"/>
              <a:t>servaddr</a:t>
            </a:r>
            <a:r>
              <a:rPr lang="en-IN" sz="1700" dirty="0" smtClean="0"/>
              <a:t>));</a:t>
            </a:r>
          </a:p>
          <a:p>
            <a:r>
              <a:rPr lang="en-IN" sz="1800" dirty="0" err="1"/>
              <a:t>dg_echo</a:t>
            </a:r>
            <a:r>
              <a:rPr lang="en-IN" sz="1800" dirty="0"/>
              <a:t>(</a:t>
            </a:r>
            <a:r>
              <a:rPr lang="en-IN" sz="1800" dirty="0" err="1"/>
              <a:t>sockfd</a:t>
            </a:r>
            <a:r>
              <a:rPr lang="en-IN" sz="1800" dirty="0"/>
              <a:t>, (SA *) &amp;</a:t>
            </a:r>
            <a:r>
              <a:rPr lang="en-IN" sz="1800" dirty="0" err="1"/>
              <a:t>cliaddr</a:t>
            </a:r>
            <a:r>
              <a:rPr lang="en-IN" sz="1800" dirty="0"/>
              <a:t>, </a:t>
            </a:r>
            <a:r>
              <a:rPr lang="en-IN" sz="1800" dirty="0" err="1"/>
              <a:t>sizeof</a:t>
            </a:r>
            <a:r>
              <a:rPr lang="en-IN" sz="1800" dirty="0"/>
              <a:t>(</a:t>
            </a:r>
            <a:r>
              <a:rPr lang="en-IN" sz="1800" dirty="0" err="1"/>
              <a:t>cliaddr</a:t>
            </a:r>
            <a:r>
              <a:rPr lang="en-IN" sz="1800" dirty="0"/>
              <a:t>)); </a:t>
            </a:r>
            <a:r>
              <a:rPr lang="en-IN" sz="1800" dirty="0" smtClean="0"/>
              <a:t> </a:t>
            </a:r>
            <a:r>
              <a:rPr lang="en-IN" sz="1800" dirty="0"/>
              <a:t>}</a:t>
            </a:r>
            <a:endParaRPr lang="en-IN" sz="1700" dirty="0" smtClean="0"/>
          </a:p>
          <a:p>
            <a:endParaRPr lang="en-IN" sz="1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4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20921"/>
            <a:ext cx="10058400" cy="678206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from TCP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99127"/>
            <a:ext cx="11406909" cy="53755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The one-to-one style was developed to ease the porting of existing TCP applications to </a:t>
            </a:r>
            <a:r>
              <a:rPr lang="en-US" sz="2800" dirty="0" smtClean="0"/>
              <a:t>SCTP.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Any socket options must be converted to the SCTP equivalent. Two commonly found options are TCP_NODELAY and TCP_MAXSEG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SCTP preserves message boundaries; thus, application-layer message boundaries are not required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Some TCP applications use a half-close to signal the end of input to the other side. To port such applications to SCTP, the application-layer protocol will need to be rewritten so that the application signals the end of input in the application data </a:t>
            </a:r>
            <a:r>
              <a:rPr lang="en-US" sz="2800" dirty="0" smtClean="0"/>
              <a:t>stream.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send function can be used in the normal fashion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02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09" y="476340"/>
            <a:ext cx="10058400" cy="51195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dirty="0"/>
          </a:p>
        </p:txBody>
      </p:sp>
      <p:pic>
        <p:nvPicPr>
          <p:cNvPr id="3074" name="Picture 2" descr="graphics/09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8" y="1107596"/>
            <a:ext cx="5689600" cy="523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10036" y="1107595"/>
            <a:ext cx="53478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server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creates a socket, binds to an address, calls listen to enable client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calls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sctp_recvmsg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blocks waiting for the first message to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arrive. A client opens a socket and calls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sctp_sendto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implicitly sets up the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and piggybacks the data request to the server on the third packet of the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four-way handshake. The server receives the request, and processes and sends back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reply. The client receives the reply and closes the socket, thus closing the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association. The server loops back to receive the next message.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55577"/>
          </a:xfrm>
        </p:spPr>
        <p:txBody>
          <a:bodyPr/>
          <a:lstStyle/>
          <a:p>
            <a:pPr algn="ctr"/>
            <a:r>
              <a:rPr lang="en-IN" dirty="0"/>
              <a:t>UDP Echo Server: '</a:t>
            </a:r>
            <a:r>
              <a:rPr lang="en-IN" dirty="0" err="1"/>
              <a:t>dg_echo</a:t>
            </a:r>
            <a:r>
              <a:rPr lang="en-IN" dirty="0"/>
              <a:t>'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98171"/>
            <a:ext cx="10058400" cy="4254573"/>
          </a:xfrm>
        </p:spPr>
        <p:txBody>
          <a:bodyPr>
            <a:normAutofit fontScale="92500" lnSpcReduction="20000"/>
          </a:bodyPr>
          <a:lstStyle/>
          <a:p>
            <a:r>
              <a:rPr lang="en-IN" sz="1700" dirty="0" smtClean="0"/>
              <a:t>#</a:t>
            </a:r>
            <a:r>
              <a:rPr lang="en-IN" sz="1700" dirty="0"/>
              <a:t>include "</a:t>
            </a:r>
            <a:r>
              <a:rPr lang="en-IN" sz="1700" dirty="0" err="1"/>
              <a:t>unp.h</a:t>
            </a:r>
            <a:r>
              <a:rPr lang="en-IN" sz="1700" dirty="0"/>
              <a:t>"</a:t>
            </a:r>
          </a:p>
          <a:p>
            <a:r>
              <a:rPr lang="en-IN" sz="1700" dirty="0" smtClean="0"/>
              <a:t>void</a:t>
            </a:r>
            <a:endParaRPr lang="en-IN" sz="1700" dirty="0"/>
          </a:p>
          <a:p>
            <a:r>
              <a:rPr lang="en-IN" sz="1700" dirty="0" err="1" smtClean="0"/>
              <a:t>dg_echo</a:t>
            </a:r>
            <a:r>
              <a:rPr lang="en-IN" sz="1700" dirty="0" smtClean="0"/>
              <a:t>(</a:t>
            </a:r>
            <a:r>
              <a:rPr lang="en-IN" sz="1700" dirty="0" err="1" smtClean="0"/>
              <a:t>int</a:t>
            </a:r>
            <a:r>
              <a:rPr lang="en-IN" sz="1700" dirty="0" smtClean="0"/>
              <a:t> </a:t>
            </a:r>
            <a:r>
              <a:rPr lang="en-IN" sz="1700" dirty="0" err="1"/>
              <a:t>sockfd</a:t>
            </a:r>
            <a:r>
              <a:rPr lang="en-IN" sz="1700" dirty="0"/>
              <a:t>, SA *</a:t>
            </a:r>
            <a:r>
              <a:rPr lang="en-IN" sz="1700" dirty="0" err="1"/>
              <a:t>pcliaddr</a:t>
            </a:r>
            <a:r>
              <a:rPr lang="en-IN" sz="1700" dirty="0"/>
              <a:t>, </a:t>
            </a:r>
            <a:r>
              <a:rPr lang="en-IN" sz="1700" dirty="0" err="1"/>
              <a:t>socklen_t</a:t>
            </a:r>
            <a:r>
              <a:rPr lang="en-IN" sz="1700" dirty="0"/>
              <a:t> </a:t>
            </a:r>
            <a:r>
              <a:rPr lang="en-IN" sz="1700" dirty="0" err="1"/>
              <a:t>clilen</a:t>
            </a:r>
            <a:r>
              <a:rPr lang="en-IN" sz="1700" dirty="0" smtClean="0"/>
              <a:t>)  {</a:t>
            </a:r>
            <a:endParaRPr lang="en-IN" sz="1700" dirty="0"/>
          </a:p>
          <a:p>
            <a:r>
              <a:rPr lang="en-IN" sz="1700" dirty="0" err="1" smtClean="0"/>
              <a:t>int</a:t>
            </a:r>
            <a:r>
              <a:rPr lang="en-IN" sz="1700" dirty="0" smtClean="0"/>
              <a:t> </a:t>
            </a:r>
            <a:r>
              <a:rPr lang="en-IN" sz="1700" dirty="0"/>
              <a:t>n;</a:t>
            </a:r>
          </a:p>
          <a:p>
            <a:r>
              <a:rPr lang="en-IN" sz="1700" dirty="0" err="1" smtClean="0"/>
              <a:t>socklen_t</a:t>
            </a:r>
            <a:r>
              <a:rPr lang="en-IN" sz="1700" dirty="0" smtClean="0"/>
              <a:t> </a:t>
            </a:r>
            <a:r>
              <a:rPr lang="en-IN" sz="1700" dirty="0" err="1"/>
              <a:t>len</a:t>
            </a:r>
            <a:r>
              <a:rPr lang="en-IN" sz="1700" dirty="0"/>
              <a:t>;</a:t>
            </a:r>
          </a:p>
          <a:p>
            <a:r>
              <a:rPr lang="en-IN" sz="1700" dirty="0" smtClean="0"/>
              <a:t>char </a:t>
            </a:r>
            <a:r>
              <a:rPr lang="en-IN" sz="1700" dirty="0" err="1"/>
              <a:t>mesg</a:t>
            </a:r>
            <a:r>
              <a:rPr lang="en-IN" sz="1700" dirty="0"/>
              <a:t>[MAXLINE];</a:t>
            </a:r>
          </a:p>
          <a:p>
            <a:r>
              <a:rPr lang="en-IN" sz="1700" dirty="0" smtClean="0"/>
              <a:t>for </a:t>
            </a:r>
            <a:r>
              <a:rPr lang="en-IN" sz="1700" dirty="0"/>
              <a:t>( ; ; ) {</a:t>
            </a:r>
          </a:p>
          <a:p>
            <a:r>
              <a:rPr lang="en-IN" sz="1700" dirty="0" smtClean="0"/>
              <a:t>     </a:t>
            </a:r>
            <a:r>
              <a:rPr lang="en-IN" sz="1700" dirty="0" err="1" smtClean="0"/>
              <a:t>len</a:t>
            </a:r>
            <a:r>
              <a:rPr lang="en-IN" sz="1700" dirty="0" smtClean="0"/>
              <a:t> </a:t>
            </a:r>
            <a:r>
              <a:rPr lang="en-IN" sz="1700" dirty="0"/>
              <a:t>= </a:t>
            </a:r>
            <a:r>
              <a:rPr lang="en-IN" sz="1700" dirty="0" err="1"/>
              <a:t>clilen</a:t>
            </a:r>
            <a:r>
              <a:rPr lang="en-IN" sz="1700" dirty="0"/>
              <a:t>;</a:t>
            </a:r>
          </a:p>
          <a:p>
            <a:r>
              <a:rPr lang="en-IN" sz="1700" dirty="0" smtClean="0"/>
              <a:t>     n </a:t>
            </a:r>
            <a:r>
              <a:rPr lang="en-IN" sz="1700" dirty="0"/>
              <a:t>= </a:t>
            </a:r>
            <a:r>
              <a:rPr lang="en-IN" sz="1700" dirty="0" err="1"/>
              <a:t>Recvfrom</a:t>
            </a:r>
            <a:r>
              <a:rPr lang="en-IN" sz="1700" dirty="0"/>
              <a:t>(</a:t>
            </a:r>
            <a:r>
              <a:rPr lang="en-IN" sz="1700" dirty="0" err="1"/>
              <a:t>sockfd</a:t>
            </a:r>
            <a:r>
              <a:rPr lang="en-IN" sz="1700" dirty="0"/>
              <a:t>, </a:t>
            </a:r>
            <a:r>
              <a:rPr lang="en-IN" sz="1700" dirty="0" err="1"/>
              <a:t>mesg</a:t>
            </a:r>
            <a:r>
              <a:rPr lang="en-IN" sz="1700" dirty="0"/>
              <a:t>, MAXLINE, 0, </a:t>
            </a:r>
            <a:r>
              <a:rPr lang="en-IN" sz="1700" dirty="0" err="1"/>
              <a:t>pcliaddr</a:t>
            </a:r>
            <a:r>
              <a:rPr lang="en-IN" sz="1700" dirty="0"/>
              <a:t>, &amp;</a:t>
            </a:r>
            <a:r>
              <a:rPr lang="en-IN" sz="1700" dirty="0" err="1"/>
              <a:t>len</a:t>
            </a:r>
            <a:r>
              <a:rPr lang="en-IN" sz="1700" dirty="0"/>
              <a:t>);</a:t>
            </a:r>
          </a:p>
          <a:p>
            <a:r>
              <a:rPr lang="en-IN" sz="1700" dirty="0" smtClean="0"/>
              <a:t>     </a:t>
            </a:r>
            <a:r>
              <a:rPr lang="en-IN" sz="1700" dirty="0" err="1" smtClean="0"/>
              <a:t>Sendto</a:t>
            </a:r>
            <a:r>
              <a:rPr lang="en-IN" sz="1700" dirty="0" smtClean="0"/>
              <a:t>(</a:t>
            </a:r>
            <a:r>
              <a:rPr lang="en-IN" sz="1700" dirty="0" err="1" smtClean="0"/>
              <a:t>sockfd</a:t>
            </a:r>
            <a:r>
              <a:rPr lang="en-IN" sz="1700" dirty="0"/>
              <a:t>, </a:t>
            </a:r>
            <a:r>
              <a:rPr lang="en-IN" sz="1700" dirty="0" err="1"/>
              <a:t>mesg</a:t>
            </a:r>
            <a:r>
              <a:rPr lang="en-IN" sz="1700" dirty="0"/>
              <a:t>, n, 0, </a:t>
            </a:r>
            <a:r>
              <a:rPr lang="en-IN" sz="1700" dirty="0" err="1"/>
              <a:t>pcliaddr</a:t>
            </a:r>
            <a:r>
              <a:rPr lang="en-IN" sz="1700" dirty="0"/>
              <a:t>, </a:t>
            </a:r>
            <a:r>
              <a:rPr lang="en-IN" sz="1700" dirty="0" err="1"/>
              <a:t>len</a:t>
            </a:r>
            <a:r>
              <a:rPr lang="en-IN" sz="1700" dirty="0" smtClean="0"/>
              <a:t>);</a:t>
            </a:r>
          </a:p>
          <a:p>
            <a:r>
              <a:rPr lang="en-IN" sz="1700" dirty="0"/>
              <a:t> </a:t>
            </a:r>
            <a:r>
              <a:rPr lang="en-IN" sz="1700" dirty="0" smtClean="0"/>
              <a:t>    } </a:t>
            </a:r>
          </a:p>
          <a:p>
            <a:r>
              <a:rPr lang="en-IN" sz="1700" dirty="0" smtClean="0"/>
              <a:t>}</a:t>
            </a:r>
            <a:endParaRPr lang="en-IN" sz="1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7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0520"/>
          </a:xfrm>
        </p:spPr>
        <p:txBody>
          <a:bodyPr/>
          <a:lstStyle/>
          <a:p>
            <a:pPr algn="ctr"/>
            <a:r>
              <a:rPr lang="en-IN" dirty="0"/>
              <a:t>UDP Echo Client: 'main'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589314"/>
            <a:ext cx="10417629" cy="469174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#</a:t>
            </a:r>
            <a:r>
              <a:rPr lang="en-IN" dirty="0"/>
              <a:t>include "</a:t>
            </a:r>
            <a:r>
              <a:rPr lang="en-IN" dirty="0" err="1"/>
              <a:t>unp.h</a:t>
            </a:r>
            <a:r>
              <a:rPr lang="en-IN" dirty="0"/>
              <a:t>"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argc</a:t>
            </a:r>
            <a:r>
              <a:rPr lang="en-IN" dirty="0"/>
              <a:t>, char **</a:t>
            </a:r>
            <a:r>
              <a:rPr lang="en-IN" dirty="0" err="1"/>
              <a:t>argv</a:t>
            </a:r>
            <a:r>
              <a:rPr lang="en-IN" dirty="0" smtClean="0"/>
              <a:t>)  </a:t>
            </a:r>
            <a:r>
              <a:rPr lang="en-IN" dirty="0"/>
              <a:t>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sockfd</a:t>
            </a:r>
            <a:r>
              <a:rPr lang="en-IN" dirty="0"/>
              <a:t>;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sockaddr_in</a:t>
            </a:r>
            <a:r>
              <a:rPr lang="en-IN" dirty="0"/>
              <a:t> </a:t>
            </a:r>
            <a:r>
              <a:rPr lang="en-IN" dirty="0" err="1"/>
              <a:t>servaddr</a:t>
            </a:r>
            <a:r>
              <a:rPr lang="en-IN" dirty="0"/>
              <a:t>;</a:t>
            </a:r>
          </a:p>
          <a:p>
            <a:r>
              <a:rPr lang="en-IN" dirty="0" smtClean="0"/>
              <a:t>If (</a:t>
            </a:r>
            <a:r>
              <a:rPr lang="en-IN" dirty="0" err="1" smtClean="0"/>
              <a:t>argc</a:t>
            </a:r>
            <a:r>
              <a:rPr lang="en-IN" dirty="0" smtClean="0"/>
              <a:t> </a:t>
            </a:r>
            <a:r>
              <a:rPr lang="en-IN" dirty="0"/>
              <a:t>!= 2)</a:t>
            </a:r>
          </a:p>
          <a:p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err_quit</a:t>
            </a:r>
            <a:r>
              <a:rPr lang="en-IN" dirty="0"/>
              <a:t>("usage: </a:t>
            </a:r>
            <a:r>
              <a:rPr lang="en-IN" dirty="0" err="1"/>
              <a:t>udpcli</a:t>
            </a:r>
            <a:r>
              <a:rPr lang="en-IN" dirty="0"/>
              <a:t> &lt;</a:t>
            </a:r>
            <a:r>
              <a:rPr lang="en-IN" dirty="0" err="1"/>
              <a:t>IPaddress</a:t>
            </a:r>
            <a:r>
              <a:rPr lang="en-IN" dirty="0"/>
              <a:t>&gt;");</a:t>
            </a:r>
          </a:p>
          <a:p>
            <a:r>
              <a:rPr lang="en-IN" dirty="0" err="1" smtClean="0"/>
              <a:t>bzero</a:t>
            </a:r>
            <a:r>
              <a:rPr lang="en-IN" dirty="0"/>
              <a:t>(&amp;</a:t>
            </a:r>
            <a:r>
              <a:rPr lang="en-IN" dirty="0" err="1"/>
              <a:t>servaddr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servaddr</a:t>
            </a:r>
            <a:r>
              <a:rPr lang="en-IN" dirty="0"/>
              <a:t>));</a:t>
            </a:r>
          </a:p>
          <a:p>
            <a:r>
              <a:rPr lang="en-IN" dirty="0" err="1" smtClean="0"/>
              <a:t>servaddr.sin_family</a:t>
            </a:r>
            <a:r>
              <a:rPr lang="en-IN" dirty="0" smtClean="0"/>
              <a:t> </a:t>
            </a:r>
            <a:r>
              <a:rPr lang="en-IN" dirty="0"/>
              <a:t>= AF_INET;</a:t>
            </a:r>
          </a:p>
          <a:p>
            <a:r>
              <a:rPr lang="en-IN" dirty="0" err="1" smtClean="0"/>
              <a:t>servaddr.sin_port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htons</a:t>
            </a:r>
            <a:r>
              <a:rPr lang="en-IN" dirty="0"/>
              <a:t>(SERV_PORT);</a:t>
            </a:r>
          </a:p>
          <a:p>
            <a:r>
              <a:rPr lang="en-IN" dirty="0" err="1" smtClean="0"/>
              <a:t>Inet_pton</a:t>
            </a:r>
            <a:r>
              <a:rPr lang="en-IN" dirty="0" smtClean="0"/>
              <a:t>(AF_INET</a:t>
            </a:r>
            <a:r>
              <a:rPr lang="en-IN" dirty="0"/>
              <a:t>, </a:t>
            </a:r>
            <a:r>
              <a:rPr lang="en-IN" dirty="0" err="1"/>
              <a:t>argv</a:t>
            </a:r>
            <a:r>
              <a:rPr lang="en-IN" dirty="0"/>
              <a:t>[1], &amp;</a:t>
            </a:r>
            <a:r>
              <a:rPr lang="en-IN" dirty="0" err="1"/>
              <a:t>servaddr.sin_addr</a:t>
            </a:r>
            <a:r>
              <a:rPr lang="en-IN" dirty="0"/>
              <a:t>);</a:t>
            </a:r>
          </a:p>
          <a:p>
            <a:r>
              <a:rPr lang="en-IN" dirty="0" err="1" smtClean="0"/>
              <a:t>sockfd</a:t>
            </a:r>
            <a:r>
              <a:rPr lang="en-IN" dirty="0" smtClean="0"/>
              <a:t> </a:t>
            </a:r>
            <a:r>
              <a:rPr lang="en-IN" dirty="0"/>
              <a:t>= Socket(AF_INET, SOCK_DGRAM, 0</a:t>
            </a:r>
            <a:r>
              <a:rPr lang="en-IN" dirty="0" smtClean="0"/>
              <a:t>);</a:t>
            </a:r>
          </a:p>
          <a:p>
            <a:r>
              <a:rPr lang="en-IN" dirty="0" err="1"/>
              <a:t>dg_cli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, </a:t>
            </a:r>
            <a:r>
              <a:rPr lang="en-IN" dirty="0" err="1"/>
              <a:t>sockfd</a:t>
            </a:r>
            <a:r>
              <a:rPr lang="en-IN" dirty="0"/>
              <a:t>, (SA *) &amp;</a:t>
            </a:r>
            <a:r>
              <a:rPr lang="en-IN" dirty="0" err="1"/>
              <a:t>servaddr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servaddr</a:t>
            </a:r>
            <a:r>
              <a:rPr lang="en-IN" dirty="0"/>
              <a:t>)); </a:t>
            </a:r>
          </a:p>
          <a:p>
            <a:r>
              <a:rPr lang="en-IN" dirty="0" smtClean="0"/>
              <a:t>exit(0</a:t>
            </a:r>
            <a:r>
              <a:rPr lang="en-IN" dirty="0"/>
              <a:t>); </a:t>
            </a:r>
            <a:r>
              <a:rPr lang="en-IN" dirty="0" smtClean="0"/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6349"/>
          </a:xfrm>
        </p:spPr>
        <p:txBody>
          <a:bodyPr/>
          <a:lstStyle/>
          <a:p>
            <a:pPr algn="ctr"/>
            <a:r>
              <a:rPr lang="en-US" dirty="0"/>
              <a:t>UDP Echo Client: '</a:t>
            </a:r>
            <a:r>
              <a:rPr lang="en-US" dirty="0" err="1"/>
              <a:t>dg_cli</a:t>
            </a:r>
            <a:r>
              <a:rPr lang="en-US" dirty="0"/>
              <a:t>'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6" y="1926772"/>
            <a:ext cx="10602687" cy="3918858"/>
          </a:xfrm>
        </p:spPr>
        <p:txBody>
          <a:bodyPr>
            <a:normAutofit fontScale="92500" lnSpcReduction="10000"/>
          </a:bodyPr>
          <a:lstStyle/>
          <a:p>
            <a:r>
              <a:rPr lang="en-IN" sz="1700" dirty="0" smtClean="0"/>
              <a:t>#</a:t>
            </a:r>
            <a:r>
              <a:rPr lang="en-IN" sz="1700" dirty="0"/>
              <a:t>include "</a:t>
            </a:r>
            <a:r>
              <a:rPr lang="en-IN" sz="1700" dirty="0" err="1"/>
              <a:t>unp.h</a:t>
            </a:r>
            <a:r>
              <a:rPr lang="en-IN" sz="1700" dirty="0"/>
              <a:t>"</a:t>
            </a:r>
          </a:p>
          <a:p>
            <a:r>
              <a:rPr lang="en-IN" sz="1700" dirty="0"/>
              <a:t>v</a:t>
            </a:r>
            <a:r>
              <a:rPr lang="en-IN" sz="1700" dirty="0" smtClean="0"/>
              <a:t>oid  </a:t>
            </a:r>
            <a:r>
              <a:rPr lang="en-IN" sz="1700" dirty="0" err="1"/>
              <a:t>dg_cli</a:t>
            </a:r>
            <a:r>
              <a:rPr lang="en-IN" sz="1700" dirty="0"/>
              <a:t>(FILE *</a:t>
            </a:r>
            <a:r>
              <a:rPr lang="en-IN" sz="1700" dirty="0" err="1"/>
              <a:t>fp</a:t>
            </a:r>
            <a:r>
              <a:rPr lang="en-IN" sz="1700" dirty="0"/>
              <a:t>, 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err="1"/>
              <a:t>sockfd</a:t>
            </a:r>
            <a:r>
              <a:rPr lang="en-IN" sz="1700" dirty="0"/>
              <a:t>, </a:t>
            </a:r>
            <a:r>
              <a:rPr lang="en-IN" sz="1700" dirty="0" err="1"/>
              <a:t>const</a:t>
            </a:r>
            <a:r>
              <a:rPr lang="en-IN" sz="1700" dirty="0"/>
              <a:t> SA *</a:t>
            </a:r>
            <a:r>
              <a:rPr lang="en-IN" sz="1700" dirty="0" err="1"/>
              <a:t>pservaddr</a:t>
            </a:r>
            <a:r>
              <a:rPr lang="en-IN" sz="1700" dirty="0"/>
              <a:t>, </a:t>
            </a:r>
            <a:r>
              <a:rPr lang="en-IN" sz="1700" dirty="0" err="1"/>
              <a:t>socklen_t</a:t>
            </a:r>
            <a:r>
              <a:rPr lang="en-IN" sz="1700" dirty="0"/>
              <a:t> </a:t>
            </a:r>
            <a:r>
              <a:rPr lang="en-IN" sz="1700" dirty="0" err="1"/>
              <a:t>servlen</a:t>
            </a:r>
            <a:r>
              <a:rPr lang="en-IN" sz="1700" dirty="0" smtClean="0"/>
              <a:t>)  </a:t>
            </a:r>
            <a:r>
              <a:rPr lang="en-IN" sz="1700" dirty="0"/>
              <a:t>{</a:t>
            </a:r>
          </a:p>
          <a:p>
            <a:r>
              <a:rPr lang="en-IN" sz="1700" dirty="0" err="1" smtClean="0"/>
              <a:t>int</a:t>
            </a:r>
            <a:r>
              <a:rPr lang="en-IN" sz="1700" dirty="0" smtClean="0"/>
              <a:t> </a:t>
            </a:r>
            <a:r>
              <a:rPr lang="en-IN" sz="1700" dirty="0"/>
              <a:t>n;</a:t>
            </a:r>
          </a:p>
          <a:p>
            <a:r>
              <a:rPr lang="en-IN" sz="1700" dirty="0" smtClean="0"/>
              <a:t>char </a:t>
            </a:r>
            <a:r>
              <a:rPr lang="en-IN" sz="1700" dirty="0" err="1"/>
              <a:t>sendline</a:t>
            </a:r>
            <a:r>
              <a:rPr lang="en-IN" sz="1700" dirty="0"/>
              <a:t>[MAXLINE], </a:t>
            </a:r>
            <a:r>
              <a:rPr lang="en-IN" sz="1700" dirty="0" err="1"/>
              <a:t>recvline</a:t>
            </a:r>
            <a:r>
              <a:rPr lang="en-IN" sz="1700" dirty="0"/>
              <a:t>[MAXLINE + 1];</a:t>
            </a:r>
          </a:p>
          <a:p>
            <a:r>
              <a:rPr lang="en-IN" sz="1700" dirty="0" smtClean="0"/>
              <a:t>while </a:t>
            </a:r>
            <a:r>
              <a:rPr lang="en-IN" sz="1700" dirty="0"/>
              <a:t>(</a:t>
            </a:r>
            <a:r>
              <a:rPr lang="en-IN" sz="1700" dirty="0" err="1"/>
              <a:t>Fgets</a:t>
            </a:r>
            <a:r>
              <a:rPr lang="en-IN" sz="1700" dirty="0"/>
              <a:t>(</a:t>
            </a:r>
            <a:r>
              <a:rPr lang="en-IN" sz="1700" dirty="0" err="1"/>
              <a:t>sendline</a:t>
            </a:r>
            <a:r>
              <a:rPr lang="en-IN" sz="1700" dirty="0"/>
              <a:t>, MAXLINE, </a:t>
            </a:r>
            <a:r>
              <a:rPr lang="en-IN" sz="1700" dirty="0" err="1"/>
              <a:t>fp</a:t>
            </a:r>
            <a:r>
              <a:rPr lang="en-IN" sz="1700" dirty="0"/>
              <a:t>) != NULL) {</a:t>
            </a:r>
          </a:p>
          <a:p>
            <a:r>
              <a:rPr lang="en-IN" sz="1700" dirty="0" smtClean="0"/>
              <a:t>         </a:t>
            </a:r>
            <a:r>
              <a:rPr lang="en-IN" sz="1700" dirty="0" err="1" smtClean="0"/>
              <a:t>Sendto</a:t>
            </a:r>
            <a:r>
              <a:rPr lang="en-IN" sz="1700" dirty="0" smtClean="0"/>
              <a:t>(</a:t>
            </a:r>
            <a:r>
              <a:rPr lang="en-IN" sz="1700" dirty="0" err="1" smtClean="0"/>
              <a:t>sockfd</a:t>
            </a:r>
            <a:r>
              <a:rPr lang="en-IN" sz="1700" dirty="0"/>
              <a:t>, </a:t>
            </a:r>
            <a:r>
              <a:rPr lang="en-IN" sz="1700" dirty="0" err="1"/>
              <a:t>sendline</a:t>
            </a:r>
            <a:r>
              <a:rPr lang="en-IN" sz="1700" dirty="0"/>
              <a:t>, </a:t>
            </a:r>
            <a:r>
              <a:rPr lang="en-IN" sz="1700" dirty="0" err="1"/>
              <a:t>strlen</a:t>
            </a:r>
            <a:r>
              <a:rPr lang="en-IN" sz="1700" dirty="0"/>
              <a:t>(</a:t>
            </a:r>
            <a:r>
              <a:rPr lang="en-IN" sz="1700" dirty="0" err="1"/>
              <a:t>sendline</a:t>
            </a:r>
            <a:r>
              <a:rPr lang="en-IN" sz="1700" dirty="0"/>
              <a:t>), 0, </a:t>
            </a:r>
            <a:r>
              <a:rPr lang="en-IN" sz="1700" dirty="0" err="1"/>
              <a:t>pservaddr</a:t>
            </a:r>
            <a:r>
              <a:rPr lang="en-IN" sz="1700" dirty="0" smtClean="0"/>
              <a:t>, </a:t>
            </a:r>
            <a:r>
              <a:rPr lang="en-IN" sz="1700" dirty="0" err="1" smtClean="0"/>
              <a:t>servlen</a:t>
            </a:r>
            <a:r>
              <a:rPr lang="en-IN" sz="1700" dirty="0"/>
              <a:t>);</a:t>
            </a:r>
          </a:p>
          <a:p>
            <a:r>
              <a:rPr lang="en-IN" sz="1700" dirty="0" smtClean="0"/>
              <a:t>         n </a:t>
            </a:r>
            <a:r>
              <a:rPr lang="en-IN" sz="1700" dirty="0"/>
              <a:t>= </a:t>
            </a:r>
            <a:r>
              <a:rPr lang="en-IN" sz="1700" dirty="0" err="1"/>
              <a:t>Recvfrom</a:t>
            </a:r>
            <a:r>
              <a:rPr lang="en-IN" sz="1700" dirty="0"/>
              <a:t>(</a:t>
            </a:r>
            <a:r>
              <a:rPr lang="en-IN" sz="1700" dirty="0" err="1"/>
              <a:t>sockfd</a:t>
            </a:r>
            <a:r>
              <a:rPr lang="en-IN" sz="1700" dirty="0"/>
              <a:t>, </a:t>
            </a:r>
            <a:r>
              <a:rPr lang="en-IN" sz="1700" dirty="0" err="1"/>
              <a:t>recvline</a:t>
            </a:r>
            <a:r>
              <a:rPr lang="en-IN" sz="1700" dirty="0"/>
              <a:t>, MAXLINE, 0, NULL, NULL);</a:t>
            </a:r>
          </a:p>
          <a:p>
            <a:r>
              <a:rPr lang="en-IN" sz="1700" dirty="0" smtClean="0"/>
              <a:t>         </a:t>
            </a:r>
            <a:r>
              <a:rPr lang="en-IN" sz="1700" dirty="0" err="1" smtClean="0"/>
              <a:t>recvline</a:t>
            </a:r>
            <a:r>
              <a:rPr lang="en-IN" sz="1700" dirty="0" smtClean="0"/>
              <a:t>[n</a:t>
            </a:r>
            <a:r>
              <a:rPr lang="en-IN" sz="1700" dirty="0"/>
              <a:t>] = 0; /* null terminate */</a:t>
            </a:r>
          </a:p>
          <a:p>
            <a:r>
              <a:rPr lang="en-IN" sz="1700" dirty="0" smtClean="0"/>
              <a:t>         </a:t>
            </a:r>
            <a:r>
              <a:rPr lang="en-IN" sz="1700" dirty="0" err="1" smtClean="0"/>
              <a:t>fputs</a:t>
            </a:r>
            <a:r>
              <a:rPr lang="en-IN" sz="1700" dirty="0" smtClean="0"/>
              <a:t>(</a:t>
            </a:r>
            <a:r>
              <a:rPr lang="en-IN" sz="1700" dirty="0" err="1" smtClean="0"/>
              <a:t>recvline</a:t>
            </a:r>
            <a:r>
              <a:rPr lang="en-IN" sz="1700" dirty="0"/>
              <a:t>, </a:t>
            </a:r>
            <a:r>
              <a:rPr lang="en-IN" sz="1700" dirty="0" err="1"/>
              <a:t>stdout</a:t>
            </a:r>
            <a:r>
              <a:rPr lang="en-IN" sz="1700" dirty="0" smtClean="0"/>
              <a:t>); </a:t>
            </a:r>
          </a:p>
          <a:p>
            <a:r>
              <a:rPr lang="en-IN" sz="1700" dirty="0" smtClean="0"/>
              <a:t>         } </a:t>
            </a:r>
          </a:p>
          <a:p>
            <a:r>
              <a:rPr lang="en-IN" sz="1700" dirty="0" smtClean="0"/>
              <a:t>} 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8311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1004</Words>
  <Application>Microsoft Office PowerPoint</Application>
  <PresentationFormat>Widescreen</PresentationFormat>
  <Paragraphs>125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Century Gothic</vt:lpstr>
      <vt:lpstr>Garamond</vt:lpstr>
      <vt:lpstr>Times New Roman</vt:lpstr>
      <vt:lpstr>Wingdings</vt:lpstr>
      <vt:lpstr>SavonVTI</vt:lpstr>
      <vt:lpstr>UDP - Sockets</vt:lpstr>
      <vt:lpstr>Sendto and Recivefrom function used in UDP</vt:lpstr>
      <vt:lpstr>Sendto and Recivefrom function used in UDP</vt:lpstr>
      <vt:lpstr>Sendto and Recivefrom functions used in UDP</vt:lpstr>
      <vt:lpstr>UDP Echo… Server, Client main </vt:lpstr>
      <vt:lpstr>UDP echo Server</vt:lpstr>
      <vt:lpstr>UDP Echo Server: 'dg_echo' Function </vt:lpstr>
      <vt:lpstr>UDP Echo Client: 'main' Function</vt:lpstr>
      <vt:lpstr>UDP Echo Client: 'dg_cli' Function </vt:lpstr>
      <vt:lpstr>TCP client/server with two clients.</vt:lpstr>
      <vt:lpstr>UDP client/server with two clients</vt:lpstr>
      <vt:lpstr>Lost Datagrams</vt:lpstr>
      <vt:lpstr>Verifying received responses</vt:lpstr>
      <vt:lpstr>Verifying received responses</vt:lpstr>
      <vt:lpstr>Server Not Running</vt:lpstr>
      <vt:lpstr>Connect Function with UDP</vt:lpstr>
      <vt:lpstr>Connect Function with UDP</vt:lpstr>
      <vt:lpstr>Lack of flow control with UDP</vt:lpstr>
      <vt:lpstr>Lack of flow control with UDP</vt:lpstr>
      <vt:lpstr>Lack of flow control with UDP</vt:lpstr>
      <vt:lpstr>Determining outgoing interface with UDP</vt:lpstr>
      <vt:lpstr>Determining outgoing interface with UDP</vt:lpstr>
      <vt:lpstr>TCP and UDP Echo server with select</vt:lpstr>
      <vt:lpstr>TCP and UDP Echo server with select</vt:lpstr>
      <vt:lpstr>TCP and UDP Echo server with 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 Models</vt:lpstr>
      <vt:lpstr>One-to-One Model</vt:lpstr>
      <vt:lpstr>Key Differences from TCP model</vt:lpstr>
      <vt:lpstr>One-to-Many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2021-11-02T08:44:00Z</dcterms:created>
  <dcterms:modified xsi:type="dcterms:W3CDTF">2021-12-13T15:19:29Z</dcterms:modified>
</cp:coreProperties>
</file>