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7" r:id="rId2"/>
    <p:sldId id="293" r:id="rId3"/>
    <p:sldId id="294" r:id="rId4"/>
    <p:sldId id="295" r:id="rId5"/>
    <p:sldId id="276" r:id="rId6"/>
    <p:sldId id="261" r:id="rId7"/>
    <p:sldId id="263" r:id="rId8"/>
    <p:sldId id="278" r:id="rId9"/>
    <p:sldId id="280" r:id="rId10"/>
    <p:sldId id="292" r:id="rId11"/>
    <p:sldId id="281" r:id="rId12"/>
    <p:sldId id="268" r:id="rId13"/>
    <p:sldId id="266" r:id="rId14"/>
    <p:sldId id="296" r:id="rId15"/>
    <p:sldId id="283" r:id="rId16"/>
    <p:sldId id="297" r:id="rId17"/>
    <p:sldId id="298" r:id="rId18"/>
    <p:sldId id="267" r:id="rId19"/>
    <p:sldId id="284" r:id="rId20"/>
    <p:sldId id="269" r:id="rId21"/>
    <p:sldId id="285" r:id="rId22"/>
    <p:sldId id="287" r:id="rId23"/>
    <p:sldId id="299" r:id="rId24"/>
    <p:sldId id="286" r:id="rId25"/>
    <p:sldId id="288" r:id="rId26"/>
    <p:sldId id="289" r:id="rId27"/>
    <p:sldId id="290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5CC6D6"/>
    <a:srgbClr val="3488A0"/>
    <a:srgbClr val="57903F"/>
    <a:srgbClr val="344529"/>
    <a:srgbClr val="2B3922"/>
    <a:srgbClr val="2E3722"/>
    <a:srgbClr val="FCF7F1"/>
    <a:srgbClr val="B8D233"/>
    <a:srgbClr val="F8D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IPV4 and IPV6 - Sockets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Dr. </a:t>
            </a:r>
            <a:r>
              <a:rPr lang="en-US" dirty="0" err="1">
                <a:solidFill>
                  <a:schemeClr val="tx1"/>
                </a:solidFill>
              </a:rPr>
              <a:t>S.F.Rodd</a:t>
            </a:r>
            <a:endParaRPr lang="en-US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Professor, Dept. of CSE, GIT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31467" cy="948267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IPV6 Client – IPV4 Server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1" y="1775936"/>
            <a:ext cx="10481733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kernel detects the mapped address and automatically sends an IPv4 SYN to the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server responds with an IPv4 SYN/ACK, and the connection is established using IPv4 datagrams.</a:t>
            </a:r>
          </a:p>
        </p:txBody>
      </p:sp>
    </p:spTree>
    <p:extLst>
      <p:ext uri="{BB962C8B-B14F-4D97-AF65-F5344CB8AC3E}">
        <p14:creationId xmlns:p14="http://schemas.microsoft.com/office/powerpoint/2010/main" val="283291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012267" cy="862015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</a:rPr>
              <a:t>IPV6 Client – IPV4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19067" y="1744133"/>
            <a:ext cx="128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IPV4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30" y="431007"/>
            <a:ext cx="7541406" cy="58648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45952" y="1608666"/>
            <a:ext cx="1286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IPV4 Server</a:t>
            </a:r>
          </a:p>
        </p:txBody>
      </p:sp>
    </p:spTree>
    <p:extLst>
      <p:ext uri="{BB962C8B-B14F-4D97-AF65-F5344CB8AC3E}">
        <p14:creationId xmlns:p14="http://schemas.microsoft.com/office/powerpoint/2010/main" val="37709121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774"/>
            <a:ext cx="6146800" cy="778933"/>
          </a:xfrm>
          <a:solidFill>
            <a:srgbClr val="C00000"/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IPV4 Client - IPV6 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16038" y="2010275"/>
            <a:ext cx="10717874" cy="31700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When the server host sends to the IPv4-mapped IPv6 address, its IP stack generates IPv4 datagrams to the IPv4 address. Therefore, all communication between this client and server takes place using IPv4 datagrams.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Unless the server explicitly checks whether this IPv6 address is an IPv4-mapped IPv6 address (using the IN6_IS_ADDR_V4MAPPED macro described in Section 12.4), the server never knows that it is communicating with an IPv4 client.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The dual-protocol stack handles this detail. Similarly, the IPv4 client has no idea that it is communicating with an IPv6 server.</a:t>
            </a:r>
          </a:p>
        </p:txBody>
      </p:sp>
    </p:spTree>
    <p:extLst>
      <p:ext uri="{BB962C8B-B14F-4D97-AF65-F5344CB8AC3E}">
        <p14:creationId xmlns:p14="http://schemas.microsoft.com/office/powerpoint/2010/main" val="328558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21200" cy="948267"/>
          </a:xfrm>
          <a:solidFill>
            <a:srgbClr val="C00000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 Address Testing Macros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EA4EAF-A0C3-4569-930D-A648E273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776" y="948267"/>
            <a:ext cx="8724100" cy="533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21200" cy="948267"/>
          </a:xfrm>
          <a:solidFill>
            <a:srgbClr val="C00000"/>
          </a:solidFill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 Address Testing Macros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5200" y="1896533"/>
            <a:ext cx="9059333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There are a small class of IPV6 Applications, that must know whether they are communicating with IPV4 peers.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These applications need to know whether the peer is using IPV4 mapped IPV6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There are twelve macros that help in this requirement</a:t>
            </a:r>
          </a:p>
        </p:txBody>
      </p:sp>
    </p:spTree>
    <p:extLst>
      <p:ext uri="{BB962C8B-B14F-4D97-AF65-F5344CB8AC3E}">
        <p14:creationId xmlns:p14="http://schemas.microsoft.com/office/powerpoint/2010/main" val="13409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IPV6 Address Testing Macros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08706" y="2419403"/>
            <a:ext cx="10221295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IN6_IS_ADDR_V4MAPPED(</a:t>
            </a:r>
            <a:r>
              <a:rPr lang="en-US" sz="2800" b="1" dirty="0" err="1">
                <a:solidFill>
                  <a:srgbClr val="FFFF00"/>
                </a:solidFill>
              </a:rPr>
              <a:t>const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struct</a:t>
            </a:r>
            <a:r>
              <a:rPr lang="en-US" sz="2800" b="1" dirty="0">
                <a:solidFill>
                  <a:srgbClr val="FFFF00"/>
                </a:solidFill>
              </a:rPr>
              <a:t> in6_addr *</a:t>
            </a:r>
            <a:r>
              <a:rPr lang="en-US" sz="2800" b="1" dirty="0" err="1">
                <a:solidFill>
                  <a:srgbClr val="FFFF00"/>
                </a:solidFill>
              </a:rPr>
              <a:t>aptr</a:t>
            </a:r>
            <a:r>
              <a:rPr lang="en-US" sz="2800" b="1" dirty="0">
                <a:solidFill>
                  <a:srgbClr val="FFFF00"/>
                </a:solidFill>
              </a:rPr>
              <a:t>);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 err="1">
                <a:solidFill>
                  <a:srgbClr val="FFFF00"/>
                </a:solidFill>
              </a:rPr>
              <a:t>int</a:t>
            </a:r>
            <a:r>
              <a:rPr lang="en-US" sz="2800" b="1" dirty="0">
                <a:solidFill>
                  <a:srgbClr val="FFFF00"/>
                </a:solidFill>
              </a:rPr>
              <a:t> IN6_IS_ADDR_V4COMPAT(</a:t>
            </a:r>
            <a:r>
              <a:rPr lang="en-US" sz="2800" b="1" dirty="0" err="1">
                <a:solidFill>
                  <a:srgbClr val="FFFF00"/>
                </a:solidFill>
              </a:rPr>
              <a:t>const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 err="1">
                <a:solidFill>
                  <a:srgbClr val="FFFF00"/>
                </a:solidFill>
              </a:rPr>
              <a:t>struct</a:t>
            </a:r>
            <a:r>
              <a:rPr lang="en-US" sz="2800" b="1" dirty="0">
                <a:solidFill>
                  <a:srgbClr val="FFFF00"/>
                </a:solidFill>
              </a:rPr>
              <a:t> in6_addr *</a:t>
            </a:r>
            <a:r>
              <a:rPr lang="en-US" sz="2800" b="1" dirty="0" err="1">
                <a:solidFill>
                  <a:srgbClr val="FFFF00"/>
                </a:solidFill>
              </a:rPr>
              <a:t>aptr</a:t>
            </a:r>
            <a:r>
              <a:rPr lang="en-US" sz="2800" b="1" dirty="0">
                <a:solidFill>
                  <a:srgbClr val="FFFF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2984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Code Portability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10773" y="1411430"/>
            <a:ext cx="10746227" cy="4832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IPV4 Applications can be converted to IPV6 with minor modifications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But we need to check if the recipient host has support for IPV6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We may do this using #</a:t>
            </a:r>
            <a:r>
              <a:rPr lang="en-US" sz="2800" b="1" dirty="0" err="1">
                <a:solidFill>
                  <a:srgbClr val="FFFF00"/>
                </a:solidFill>
              </a:rPr>
              <a:t>ifdefs</a:t>
            </a:r>
            <a:r>
              <a:rPr lang="en-US" sz="2800" b="1" dirty="0">
                <a:solidFill>
                  <a:srgbClr val="FFFF00"/>
                </a:solidFill>
              </a:rPr>
              <a:t> in the code.. But code will have too many of these #</a:t>
            </a:r>
            <a:r>
              <a:rPr lang="en-US" sz="2800" b="1" dirty="0" err="1">
                <a:solidFill>
                  <a:srgbClr val="FFFF00"/>
                </a:solidFill>
              </a:rPr>
              <a:t>ifdefs</a:t>
            </a:r>
            <a:endParaRPr lang="en-US" sz="2800" b="1" dirty="0">
              <a:solidFill>
                <a:srgbClr val="FFFF00"/>
              </a:solidFill>
            </a:endParaRP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Better way is to make the program protocol independent</a:t>
            </a:r>
          </a:p>
          <a:p>
            <a:endParaRPr 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2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39" y="354013"/>
            <a:ext cx="10746228" cy="105741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Source Code Portability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6905" y="2139563"/>
            <a:ext cx="10221295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</a:rPr>
              <a:t>The first step is… remove all </a:t>
            </a:r>
            <a:r>
              <a:rPr lang="en-US" sz="3200" b="1" dirty="0" err="1">
                <a:solidFill>
                  <a:srgbClr val="C00000"/>
                </a:solidFill>
              </a:rPr>
              <a:t>gethostbyname</a:t>
            </a:r>
            <a:r>
              <a:rPr lang="en-US" sz="3200" b="1" dirty="0">
                <a:solidFill>
                  <a:srgbClr val="C00000"/>
                </a:solidFill>
              </a:rPr>
              <a:t> and </a:t>
            </a:r>
            <a:r>
              <a:rPr lang="en-US" sz="3200" b="1" dirty="0" err="1">
                <a:solidFill>
                  <a:srgbClr val="C00000"/>
                </a:solidFill>
              </a:rPr>
              <a:t>gethostbyaddr</a:t>
            </a:r>
            <a:r>
              <a:rPr lang="en-US" sz="3200" b="1" dirty="0">
                <a:solidFill>
                  <a:srgbClr val="C00000"/>
                </a:solidFill>
              </a:rPr>
              <a:t> and use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3200" b="1" dirty="0" err="1">
                <a:solidFill>
                  <a:srgbClr val="C00000"/>
                </a:solidFill>
              </a:rPr>
              <a:t>getaddrinfo</a:t>
            </a:r>
            <a:r>
              <a:rPr lang="en-US" sz="3200" b="1" dirty="0">
                <a:solidFill>
                  <a:srgbClr val="C00000"/>
                </a:solidFill>
              </a:rPr>
              <a:t> and </a:t>
            </a:r>
            <a:r>
              <a:rPr lang="en-US" sz="3200" b="1" dirty="0" err="1">
                <a:solidFill>
                  <a:srgbClr val="C00000"/>
                </a:solidFill>
              </a:rPr>
              <a:t>getnameinfo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FFFF00"/>
                </a:solidFill>
              </a:rPr>
              <a:t>functions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This helps deal with </a:t>
            </a:r>
            <a:r>
              <a:rPr lang="en-US" sz="2800" b="1" dirty="0" err="1">
                <a:solidFill>
                  <a:srgbClr val="FFFF00"/>
                </a:solidFill>
              </a:rPr>
              <a:t>sockaddr</a:t>
            </a:r>
            <a:r>
              <a:rPr lang="en-US" sz="2800" b="1" dirty="0">
                <a:solidFill>
                  <a:srgbClr val="FFFF00"/>
                </a:solidFill>
              </a:rPr>
              <a:t> as opaque objects.</a:t>
            </a:r>
          </a:p>
        </p:txBody>
      </p:sp>
    </p:spTree>
    <p:extLst>
      <p:ext uri="{BB962C8B-B14F-4D97-AF65-F5344CB8AC3E}">
        <p14:creationId xmlns:p14="http://schemas.microsoft.com/office/powerpoint/2010/main" val="78338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09752" cy="1057417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Syslogd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Deamon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194" name="Picture 2" descr="PPT - Daemon Processes PowerPoint Presentation, free download - ID:2560616">
            <a:extLst>
              <a:ext uri="{FF2B5EF4-FFF2-40B4-BE49-F238E27FC236}">
                <a16:creationId xmlns:a16="http://schemas.microsoft.com/office/drawing/2014/main" id="{DE276C7F-96D7-41AD-9CFC-5AE065FA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67" y="1057417"/>
            <a:ext cx="8646494" cy="546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03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EBFA2-D23D-453D-BDDC-4D9C71A6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15" y="435096"/>
            <a:ext cx="9758597" cy="59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2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541867"/>
            <a:ext cx="11064240" cy="55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8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2" y="3022262"/>
            <a:ext cx="10746228" cy="105741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Syslog stands for System Logging Protocol and is a standard protocol 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used to send system log or event messages to a specific server</a:t>
            </a: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, called a </a:t>
            </a:r>
            <a:r>
              <a:rPr lang="en-US" b="0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syslogserver</a:t>
            </a: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It is primarily used to collect various device logs from several different machines in a central location for monitoring and review.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oid syslog(int </a:t>
            </a:r>
            <a:r>
              <a:rPr lang="en-US" b="1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priorityLevel</a:t>
            </a:r>
            <a:r>
              <a:rPr lang="en-US" b="1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, char *msg);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6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509752" cy="1057417"/>
          </a:xfrm>
          <a:solidFill>
            <a:srgbClr val="C0000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Message Priority Level</a:t>
            </a:r>
          </a:p>
        </p:txBody>
      </p:sp>
      <p:pic>
        <p:nvPicPr>
          <p:cNvPr id="9218" name="Picture 2" descr="UNIX Network Programming1 Chapter 12. Daemon Processes and inetd  Superserver. - ppt download">
            <a:extLst>
              <a:ext uri="{FF2B5EF4-FFF2-40B4-BE49-F238E27FC236}">
                <a16:creationId xmlns:a16="http://schemas.microsoft.com/office/drawing/2014/main" id="{25120D62-49F5-4BDE-AAE9-C36847B1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9" y="760233"/>
            <a:ext cx="7415061" cy="54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30B275-6026-4DD4-ADE3-E783305B462C}"/>
              </a:ext>
            </a:extLst>
          </p:cNvPr>
          <p:cNvSpPr txBox="1"/>
          <p:nvPr/>
        </p:nvSpPr>
        <p:spPr>
          <a:xfrm>
            <a:off x="3046751" y="3240586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AE646-84E4-4062-AC5B-FE8AA3AA0C8F}"/>
              </a:ext>
            </a:extLst>
          </p:cNvPr>
          <p:cNvSpPr txBox="1"/>
          <p:nvPr/>
        </p:nvSpPr>
        <p:spPr>
          <a:xfrm>
            <a:off x="1038069" y="360991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38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5276B-6850-48A6-AA93-0861561A0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375500"/>
            <a:ext cx="9804400" cy="63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6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600" y="337280"/>
            <a:ext cx="306493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Daemon_init</a:t>
            </a:r>
            <a:endParaRPr lang="en-US" sz="3200" b="1" dirty="0"/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C6C6386-4114-4664-8B9F-786A3FC006FA}"/>
              </a:ext>
            </a:extLst>
          </p:cNvPr>
          <p:cNvSpPr/>
          <p:nvPr/>
        </p:nvSpPr>
        <p:spPr>
          <a:xfrm>
            <a:off x="4153545" y="774915"/>
            <a:ext cx="1755901" cy="2216258"/>
          </a:xfrm>
          <a:prstGeom prst="donut">
            <a:avLst>
              <a:gd name="adj" fmla="val 76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0B555CFC-D260-4A52-9B7F-331E32144C6F}"/>
              </a:ext>
            </a:extLst>
          </p:cNvPr>
          <p:cNvSpPr/>
          <p:nvPr/>
        </p:nvSpPr>
        <p:spPr>
          <a:xfrm>
            <a:off x="6367090" y="2599819"/>
            <a:ext cx="1755901" cy="2836196"/>
          </a:xfrm>
          <a:prstGeom prst="donut">
            <a:avLst>
              <a:gd name="adj" fmla="val 763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356CF7A0-FE99-4CF4-AF6E-7891EB617BD7}"/>
              </a:ext>
            </a:extLst>
          </p:cNvPr>
          <p:cNvSpPr/>
          <p:nvPr/>
        </p:nvSpPr>
        <p:spPr>
          <a:xfrm rot="1215988">
            <a:off x="4720948" y="1019371"/>
            <a:ext cx="2834640" cy="2267834"/>
          </a:xfrm>
          <a:prstGeom prst="arc">
            <a:avLst>
              <a:gd name="adj1" fmla="val 13625153"/>
              <a:gd name="adj2" fmla="val 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2BBAD-2A7D-4E75-979D-3B28586D1E17}"/>
              </a:ext>
            </a:extLst>
          </p:cNvPr>
          <p:cNvSpPr txBox="1"/>
          <p:nvPr/>
        </p:nvSpPr>
        <p:spPr>
          <a:xfrm>
            <a:off x="6642458" y="922055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Fork(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EAE8C-05FC-4F1D-86AF-A91D6F751AD9}"/>
              </a:ext>
            </a:extLst>
          </p:cNvPr>
          <p:cNvSpPr txBox="1"/>
          <p:nvPr/>
        </p:nvSpPr>
        <p:spPr>
          <a:xfrm>
            <a:off x="4615467" y="1513712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11595-9F69-4A09-BE0F-7D6D06331A13}"/>
              </a:ext>
            </a:extLst>
          </p:cNvPr>
          <p:cNvSpPr txBox="1"/>
          <p:nvPr/>
        </p:nvSpPr>
        <p:spPr>
          <a:xfrm>
            <a:off x="6798318" y="3124842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F018D04A-546B-45CD-9BCB-C947CA50F278}"/>
              </a:ext>
            </a:extLst>
          </p:cNvPr>
          <p:cNvSpPr/>
          <p:nvPr/>
        </p:nvSpPr>
        <p:spPr>
          <a:xfrm>
            <a:off x="8787538" y="3707948"/>
            <a:ext cx="1755900" cy="2346011"/>
          </a:xfrm>
          <a:prstGeom prst="donut">
            <a:avLst>
              <a:gd name="adj" fmla="val 9520"/>
            </a:avLst>
          </a:prstGeom>
          <a:solidFill>
            <a:srgbClr val="3366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0783EEC-DB07-4C9D-AF8C-EA3D6E46426A}"/>
              </a:ext>
            </a:extLst>
          </p:cNvPr>
          <p:cNvSpPr/>
          <p:nvPr/>
        </p:nvSpPr>
        <p:spPr>
          <a:xfrm rot="1215988">
            <a:off x="6964733" y="2829079"/>
            <a:ext cx="2255736" cy="1237867"/>
          </a:xfrm>
          <a:prstGeom prst="arc">
            <a:avLst>
              <a:gd name="adj1" fmla="val 12962159"/>
              <a:gd name="adj2" fmla="val 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79D2D-9F20-4892-A3DA-AA2A0BCDBC81}"/>
              </a:ext>
            </a:extLst>
          </p:cNvPr>
          <p:cNvSpPr txBox="1"/>
          <p:nvPr/>
        </p:nvSpPr>
        <p:spPr>
          <a:xfrm>
            <a:off x="9077845" y="4108434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Child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31DEE2E-FDE1-45CD-8A58-8641DD2A9452}"/>
              </a:ext>
            </a:extLst>
          </p:cNvPr>
          <p:cNvSpPr/>
          <p:nvPr/>
        </p:nvSpPr>
        <p:spPr>
          <a:xfrm>
            <a:off x="5909446" y="2349062"/>
            <a:ext cx="5504788" cy="3910310"/>
          </a:xfrm>
          <a:prstGeom prst="frame">
            <a:avLst>
              <a:gd name="adj1" fmla="val 2824"/>
            </a:avLst>
          </a:prstGeom>
          <a:solidFill>
            <a:srgbClr val="5CC6D6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1FD78-853A-4F5D-A053-F8680736E34D}"/>
              </a:ext>
            </a:extLst>
          </p:cNvPr>
          <p:cNvSpPr txBox="1"/>
          <p:nvPr/>
        </p:nvSpPr>
        <p:spPr>
          <a:xfrm>
            <a:off x="8809511" y="2699925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Fork(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84D7E-342E-4FD2-9509-DA77E9FC6952}"/>
              </a:ext>
            </a:extLst>
          </p:cNvPr>
          <p:cNvSpPr txBox="1"/>
          <p:nvPr/>
        </p:nvSpPr>
        <p:spPr>
          <a:xfrm>
            <a:off x="4574837" y="2107384"/>
            <a:ext cx="105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exit(0)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6BDDE-8E9A-421D-8419-BCA4EA16A855}"/>
              </a:ext>
            </a:extLst>
          </p:cNvPr>
          <p:cNvSpPr txBox="1"/>
          <p:nvPr/>
        </p:nvSpPr>
        <p:spPr>
          <a:xfrm>
            <a:off x="6693354" y="3614706"/>
            <a:ext cx="1166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setsid</a:t>
            </a:r>
            <a:r>
              <a:rPr lang="en-US" sz="2000" b="1" dirty="0">
                <a:solidFill>
                  <a:srgbClr val="00B050"/>
                </a:solidFill>
              </a:rPr>
              <a:t>( 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105B4E-3BA7-4DCD-991D-4684C538D5AE}"/>
              </a:ext>
            </a:extLst>
          </p:cNvPr>
          <p:cNvSpPr txBox="1"/>
          <p:nvPr/>
        </p:nvSpPr>
        <p:spPr>
          <a:xfrm>
            <a:off x="6642068" y="4019197"/>
            <a:ext cx="1289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signal(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EEC0C3-BBDF-4766-A0BA-637F4D1F1FF1}"/>
              </a:ext>
            </a:extLst>
          </p:cNvPr>
          <p:cNvSpPr txBox="1"/>
          <p:nvPr/>
        </p:nvSpPr>
        <p:spPr>
          <a:xfrm>
            <a:off x="6749318" y="4460637"/>
            <a:ext cx="1289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exit(0)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F8BDFA-55CD-4772-A789-603357ABCDBD}"/>
              </a:ext>
            </a:extLst>
          </p:cNvPr>
          <p:cNvSpPr txBox="1"/>
          <p:nvPr/>
        </p:nvSpPr>
        <p:spPr>
          <a:xfrm>
            <a:off x="9077845" y="4440490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chdir</a:t>
            </a:r>
            <a:r>
              <a:rPr lang="en-US" b="1" dirty="0">
                <a:solidFill>
                  <a:srgbClr val="C00000"/>
                </a:solidFill>
              </a:rPr>
              <a:t>(“/”)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4847A-ECDD-4831-9CCE-EDBBBE6A2A68}"/>
              </a:ext>
            </a:extLst>
          </p:cNvPr>
          <p:cNvSpPr txBox="1"/>
          <p:nvPr/>
        </p:nvSpPr>
        <p:spPr>
          <a:xfrm>
            <a:off x="9062905" y="4767439"/>
            <a:ext cx="148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umask</a:t>
            </a:r>
            <a:r>
              <a:rPr lang="en-US" b="1" dirty="0">
                <a:solidFill>
                  <a:srgbClr val="C00000"/>
                </a:solidFill>
              </a:rPr>
              <a:t>(0)</a:t>
            </a:r>
          </a:p>
          <a:p>
            <a:r>
              <a:rPr lang="en-US" b="1" dirty="0">
                <a:solidFill>
                  <a:srgbClr val="C00000"/>
                </a:solidFill>
              </a:rPr>
              <a:t>close(</a:t>
            </a:r>
            <a:r>
              <a:rPr lang="en-US" b="1" dirty="0" err="1">
                <a:solidFill>
                  <a:srgbClr val="C00000"/>
                </a:solidFill>
              </a:rPr>
              <a:t>fds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openlog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2C0FF-E29D-4147-B915-BF7166BE2E19}"/>
              </a:ext>
            </a:extLst>
          </p:cNvPr>
          <p:cNvSpPr txBox="1"/>
          <p:nvPr/>
        </p:nvSpPr>
        <p:spPr>
          <a:xfrm>
            <a:off x="9933701" y="3263346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Deaomon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FA28A-55DD-4526-82CD-87B191F2AFC9}"/>
              </a:ext>
            </a:extLst>
          </p:cNvPr>
          <p:cNvSpPr txBox="1"/>
          <p:nvPr/>
        </p:nvSpPr>
        <p:spPr>
          <a:xfrm>
            <a:off x="9062904" y="1916079"/>
            <a:ext cx="14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32240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10" grpId="0"/>
      <p:bldP spid="10" grpId="1"/>
      <p:bldP spid="11" grpId="0" animBg="1"/>
      <p:bldP spid="12" grpId="0" animBg="1"/>
      <p:bldP spid="12" grpId="1" animBg="1"/>
      <p:bldP spid="13" grpId="0"/>
      <p:bldP spid="15" grpId="0" animBg="1"/>
      <p:bldP spid="16" grpId="0"/>
      <p:bldP spid="16" grpId="1"/>
      <p:bldP spid="16" grpId="3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4D39E-AFE2-4B87-932A-CA533763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60" y="601737"/>
            <a:ext cx="7610140" cy="56545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600" y="337280"/>
            <a:ext cx="306493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Daemon_init</a:t>
            </a:r>
            <a:endParaRPr 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0CFC4-4B85-433F-8120-41850CE75AAF}"/>
              </a:ext>
            </a:extLst>
          </p:cNvPr>
          <p:cNvSpPr txBox="1"/>
          <p:nvPr/>
        </p:nvSpPr>
        <p:spPr>
          <a:xfrm>
            <a:off x="395013" y="2112580"/>
            <a:ext cx="63219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Facility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LOG_AUTH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security/authorization messages</a:t>
            </a: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LOG_AUTHPRIV</a:t>
            </a:r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security/authorization 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messages (private)</a:t>
            </a: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LOG_CRON</a:t>
            </a:r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clock daemon (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cron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at</a:t>
            </a:r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LOG_DAEMON</a:t>
            </a:r>
            <a:endParaRPr lang="en-US" b="0" i="0" dirty="0">
              <a:solidFill>
                <a:srgbClr val="444444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system daemons without 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separate facility value</a:t>
            </a: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LOG_FTP</a:t>
            </a:r>
          </a:p>
          <a:p>
            <a:pPr algn="l"/>
            <a:r>
              <a:rPr 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ftp daemon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37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ED6B3-D6B7-4C63-BA77-9351A9950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8" y="264116"/>
            <a:ext cx="8709286" cy="6252160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1794933" y="1307615"/>
            <a:ext cx="3471334" cy="1032933"/>
          </a:xfrm>
          <a:prstGeom prst="donut">
            <a:avLst>
              <a:gd name="adj" fmla="val 1473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6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DE53A-A035-4AB8-8B8B-C841EAECF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986" y="304913"/>
            <a:ext cx="9035030" cy="620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50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97720-D593-47CF-B46A-69E3CEDD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35" y="309421"/>
            <a:ext cx="11139025" cy="59524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FA02F-1D9C-4634-8191-F5E22E312860}"/>
              </a:ext>
            </a:extLst>
          </p:cNvPr>
          <p:cNvSpPr txBox="1"/>
          <p:nvPr/>
        </p:nvSpPr>
        <p:spPr>
          <a:xfrm>
            <a:off x="829232" y="3285640"/>
            <a:ext cx="84458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Ftp</a:t>
            </a:r>
          </a:p>
          <a:p>
            <a:r>
              <a:rPr lang="en-US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C16C7D6-B347-4C68-BFA0-6263135A07A9}"/>
              </a:ext>
            </a:extLst>
          </p:cNvPr>
          <p:cNvSpPr/>
          <p:nvPr/>
        </p:nvSpPr>
        <p:spPr>
          <a:xfrm>
            <a:off x="1952786" y="3165279"/>
            <a:ext cx="511445" cy="52744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DACC251-AD66-4DEE-80ED-D1DE5F48DDFC}"/>
              </a:ext>
            </a:extLst>
          </p:cNvPr>
          <p:cNvSpPr/>
          <p:nvPr/>
        </p:nvSpPr>
        <p:spPr>
          <a:xfrm>
            <a:off x="4417017" y="2820692"/>
            <a:ext cx="1968285" cy="872030"/>
          </a:xfrm>
          <a:prstGeom prst="donut">
            <a:avLst>
              <a:gd name="adj" fmla="val 12341"/>
            </a:avLst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620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2358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-0.20404 0.30254 " pathEditMode="relative" rAng="0" ptsTypes="AA">
                                      <p:cBhvr>
                                        <p:cTn id="9" dur="3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1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2107862"/>
            <a:ext cx="10746228" cy="1057417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715836-656E-4900-9132-8DA3AA909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58" y="393731"/>
            <a:ext cx="10883083" cy="6070538"/>
          </a:xfrm>
          <a:prstGeom prst="rect">
            <a:avLst/>
          </a:prstGeo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2604BBE5-1E76-472F-873E-467A1EC3E722}"/>
              </a:ext>
            </a:extLst>
          </p:cNvPr>
          <p:cNvSpPr/>
          <p:nvPr/>
        </p:nvSpPr>
        <p:spPr>
          <a:xfrm>
            <a:off x="4913836" y="296300"/>
            <a:ext cx="2014780" cy="464949"/>
          </a:xfrm>
          <a:prstGeom prst="fram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5AC3928-5B92-4398-A3CD-E221BCF4C6FF}"/>
              </a:ext>
            </a:extLst>
          </p:cNvPr>
          <p:cNvSpPr/>
          <p:nvPr/>
        </p:nvSpPr>
        <p:spPr>
          <a:xfrm>
            <a:off x="4913836" y="2464231"/>
            <a:ext cx="2014780" cy="325464"/>
          </a:xfrm>
          <a:prstGeom prst="fram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8FF10D50-80E9-40CC-93D9-E9D80795FB3E}"/>
              </a:ext>
            </a:extLst>
          </p:cNvPr>
          <p:cNvSpPr/>
          <p:nvPr/>
        </p:nvSpPr>
        <p:spPr>
          <a:xfrm>
            <a:off x="4913836" y="2991173"/>
            <a:ext cx="2014780" cy="3254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71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1666 L 0.0013 0.2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-0.00508 0.07593 " pathEditMode="relative" rAng="0" ptsTypes="AA">
                                      <p:cBhvr>
                                        <p:cTn id="9" dur="3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75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8 -0.01018 L 0.00898 -0.01018 L 0.02539 -0.00787 C 0.02929 -0.00741 0.03307 -0.00555 0.03685 -0.00555 C 0.04713 -0.00625 0.05716 -0.00856 0.06731 -0.01018 C 0.07461 -0.01134 0.07825 -0.01273 0.08515 -0.01458 L 0.12578 -0.0125 C 0.13138 -0.01203 0.13685 -0.01065 0.14231 -0.01018 C 0.15508 -0.00903 0.16784 -0.00856 0.18047 -0.00787 C 0.18216 -0.00717 0.18398 -0.00671 0.18554 -0.00555 C 0.18776 -0.00416 0.19258 0.00047 0.19453 0.00347 C 0.19622 0.00625 0.19791 0.00949 0.19961 0.0125 C 0.2 0.01459 0.20039 0.0169 0.20078 0.01922 C 0.2013 0.02222 0.20104 0.0257 0.20208 0.02824 C 0.20416 0.03287 0.20729 0.03565 0.20976 0.03959 C 0.21146 0.04236 0.21328 0.04537 0.21484 0.04861 C 0.21862 0.05648 0.21562 0.05509 0.22109 0.05996 C 0.23203 0.06945 0.22317 0.05926 0.23255 0.06898 C 0.23672 0.07315 0.23672 0.07408 0.24023 0.08033 C 0.24062 0.08241 0.24075 0.08496 0.24153 0.08704 C 0.24843 0.10556 0.24258 0.08102 0.24778 0.10278 C 0.24974 0.11042 0.24883 0.10996 0.25039 0.11852 C 0.25117 0.12246 0.25208 0.12616 0.25299 0.12986 C 0.25208 0.13982 0.25143 0.14954 0.25039 0.15926 C 0.24974 0.16551 0.24974 0.17222 0.24778 0.17732 L 0.24531 0.18426 C 0.24609 0.2044 0.24726 0.22477 0.24778 0.24514 C 0.2483 0.26181 0.24843 0.27824 0.24909 0.29491 C 0.24922 0.29792 0.25026 0.30093 0.25039 0.30394 C 0.25078 0.3206 0.25039 0.33704 0.25039 0.35371 L 0.24778 0.35602 " pathEditMode="relative" ptsTypes="AAAAAAAAAAAAAAAAAAAAAAAAAAAAAAA">
                                      <p:cBhvr>
                                        <p:cTn id="12" dur="3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1090457"/>
            <a:ext cx="10735733" cy="39726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08658" y="5581134"/>
            <a:ext cx="780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2001:0000:3238:DFE1:63:0000:0000:FEFB</a:t>
            </a:r>
          </a:p>
        </p:txBody>
      </p:sp>
      <p:sp>
        <p:nvSpPr>
          <p:cNvPr id="5" name="Donut 4"/>
          <p:cNvSpPr/>
          <p:nvPr/>
        </p:nvSpPr>
        <p:spPr>
          <a:xfrm>
            <a:off x="1185333" y="5489088"/>
            <a:ext cx="778934" cy="768866"/>
          </a:xfrm>
          <a:prstGeom prst="donu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1333" y="1090457"/>
            <a:ext cx="3386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IPV6 Address</a:t>
            </a:r>
          </a:p>
        </p:txBody>
      </p:sp>
    </p:spTree>
    <p:extLst>
      <p:ext uri="{BB962C8B-B14F-4D97-AF65-F5344CB8AC3E}">
        <p14:creationId xmlns:p14="http://schemas.microsoft.com/office/powerpoint/2010/main" val="281496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999067"/>
            <a:ext cx="10329333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108857"/>
            <a:ext cx="11299371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IPV4 and IPV6 Interoperability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1522" y="1262955"/>
            <a:ext cx="10934163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Transition will be gradual from IPV4 to IPV6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FF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00"/>
                </a:solidFill>
              </a:rPr>
              <a:t>During this transition phase, existing IPV4 applications must continue to work with newer IPV6 Applications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31865" y="3554569"/>
            <a:ext cx="1339403" cy="23697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60654" y="3769929"/>
            <a:ext cx="16871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IPV6 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TELNET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Server</a:t>
            </a:r>
          </a:p>
          <a:p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(New)</a:t>
            </a:r>
          </a:p>
        </p:txBody>
      </p:sp>
      <p:sp>
        <p:nvSpPr>
          <p:cNvPr id="7" name="Frame 6"/>
          <p:cNvSpPr/>
          <p:nvPr/>
        </p:nvSpPr>
        <p:spPr>
          <a:xfrm>
            <a:off x="1867437" y="4250028"/>
            <a:ext cx="1352281" cy="1458893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3348507" y="3423633"/>
            <a:ext cx="1352281" cy="1458893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/>
          <p:cNvSpPr/>
          <p:nvPr/>
        </p:nvSpPr>
        <p:spPr>
          <a:xfrm>
            <a:off x="2118574" y="4522274"/>
            <a:ext cx="850005" cy="914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3599644" y="3695879"/>
            <a:ext cx="850005" cy="914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3718" y="4522274"/>
            <a:ext cx="16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IPV4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TELNET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Client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00786" y="3223299"/>
            <a:ext cx="168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IPV6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TELNET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Client</a:t>
            </a:r>
          </a:p>
        </p:txBody>
      </p:sp>
      <p:cxnSp>
        <p:nvCxnSpPr>
          <p:cNvPr id="15" name="Straight Connector 14"/>
          <p:cNvCxnSpPr>
            <a:endCxn id="5" idx="1"/>
          </p:cNvCxnSpPr>
          <p:nvPr/>
        </p:nvCxnSpPr>
        <p:spPr>
          <a:xfrm>
            <a:off x="4024646" y="4130387"/>
            <a:ext cx="3007219" cy="609039"/>
          </a:xfrm>
          <a:prstGeom prst="line">
            <a:avLst/>
          </a:prstGeom>
          <a:ln w="603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456642" y="4877596"/>
            <a:ext cx="4575223" cy="167192"/>
          </a:xfrm>
          <a:prstGeom prst="line">
            <a:avLst/>
          </a:prstGeom>
          <a:ln w="6032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15583" y="5855481"/>
            <a:ext cx="1803042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Existing Apps</a:t>
            </a:r>
          </a:p>
        </p:txBody>
      </p:sp>
    </p:spTree>
    <p:extLst>
      <p:ext uri="{BB962C8B-B14F-4D97-AF65-F5344CB8AC3E}">
        <p14:creationId xmlns:p14="http://schemas.microsoft.com/office/powerpoint/2010/main" val="216013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12.2 IPv4 Client, IPv6 Server">
            <a:extLst>
              <a:ext uri="{FF2B5EF4-FFF2-40B4-BE49-F238E27FC236}">
                <a16:creationId xmlns:a16="http://schemas.microsoft.com/office/drawing/2014/main" id="{3D39C510-AB46-4023-9F6E-E42EFD1EE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67" y="866694"/>
            <a:ext cx="10386650" cy="536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5564" y="-172428"/>
            <a:ext cx="7212193" cy="1072989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2252133" y="1286933"/>
            <a:ext cx="524934" cy="52493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2252133" y="4504267"/>
            <a:ext cx="524934" cy="558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7958667" y="4504267"/>
            <a:ext cx="491066" cy="558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6671733" y="2658533"/>
            <a:ext cx="541867" cy="558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/>
          <p:cNvSpPr/>
          <p:nvPr/>
        </p:nvSpPr>
        <p:spPr>
          <a:xfrm>
            <a:off x="821618" y="5063067"/>
            <a:ext cx="609600" cy="660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/>
          <p:cNvSpPr/>
          <p:nvPr/>
        </p:nvSpPr>
        <p:spPr>
          <a:xfrm>
            <a:off x="846667" y="1439333"/>
            <a:ext cx="609600" cy="660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/>
          <p:cNvSpPr/>
          <p:nvPr/>
        </p:nvSpPr>
        <p:spPr>
          <a:xfrm>
            <a:off x="1921293" y="3008625"/>
            <a:ext cx="609600" cy="660400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D7E4BC0C-1BED-4BFA-886E-33B8A09E1EAE}"/>
              </a:ext>
            </a:extLst>
          </p:cNvPr>
          <p:cNvSpPr/>
          <p:nvPr/>
        </p:nvSpPr>
        <p:spPr>
          <a:xfrm>
            <a:off x="7958667" y="1134533"/>
            <a:ext cx="491066" cy="524934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9F97DCE7-58FA-49BD-8CD8-C5FA1D482CC0}"/>
              </a:ext>
            </a:extLst>
          </p:cNvPr>
          <p:cNvSpPr/>
          <p:nvPr/>
        </p:nvSpPr>
        <p:spPr>
          <a:xfrm>
            <a:off x="7433734" y="4504267"/>
            <a:ext cx="524934" cy="5588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EDAE749E-AA5B-4CF9-9F20-73C218226676}"/>
              </a:ext>
            </a:extLst>
          </p:cNvPr>
          <p:cNvSpPr/>
          <p:nvPr/>
        </p:nvSpPr>
        <p:spPr>
          <a:xfrm>
            <a:off x="9113003" y="1134533"/>
            <a:ext cx="776064" cy="677334"/>
          </a:xfrm>
          <a:prstGeom prst="donut">
            <a:avLst>
              <a:gd name="adj" fmla="val 16498"/>
            </a:avLst>
          </a:prstGeom>
          <a:solidFill>
            <a:srgbClr val="FFFF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27093463-7911-4C5C-A8E4-788B8C2CCF90}"/>
              </a:ext>
            </a:extLst>
          </p:cNvPr>
          <p:cNvSpPr/>
          <p:nvPr/>
        </p:nvSpPr>
        <p:spPr>
          <a:xfrm>
            <a:off x="846667" y="4783667"/>
            <a:ext cx="609600" cy="660400"/>
          </a:xfrm>
          <a:prstGeom prst="donut">
            <a:avLst>
              <a:gd name="adj" fmla="val 1446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07407E-6 L -0.00208 0.46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2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6 L 0.46875 -0.006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09662 -0.260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31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22222E-6 L 0.1237 -0.24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5" y="-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2.08333E-6 0.49375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2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18737 -3.7037E-6 C -0.27123 -3.7037E-6 -0.37448 -0.13495 -0.37448 -0.24375 L -0.37448 -0.4875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24" y="-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0.0013 0.601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45 0.37245 L 0.54662 0.3428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9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75 0.00625 L 0.64023 -0.5592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28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6921 L -0.00221 0.35671 C -0.00221 0.48565 -0.19102 0.64445 -0.34414 0.64445 L -0.68607 0.64445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93" y="2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4.16667E-7 -0.4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4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835018" cy="711200"/>
          </a:xfrm>
          <a:solidFill>
            <a:schemeClr val="accent5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IPV4 Client and IPV6 Server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2600" y="823131"/>
            <a:ext cx="11226800" cy="55707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Step 1.  IPV6 Server starts, creates a listening IPV6 socket and it binds wildcard address to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the socket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Step 2. IPV4 client calls </a:t>
            </a:r>
            <a:r>
              <a:rPr lang="en-US" sz="2400" b="1" dirty="0" err="1">
                <a:solidFill>
                  <a:srgbClr val="FF0000"/>
                </a:solidFill>
              </a:rPr>
              <a:t>gethostbyname</a:t>
            </a:r>
            <a:r>
              <a:rPr lang="en-US" sz="2000" b="1" dirty="0">
                <a:solidFill>
                  <a:srgbClr val="7030A0"/>
                </a:solidFill>
              </a:rPr>
              <a:t> and finds an </a:t>
            </a:r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rgbClr val="7030A0"/>
                </a:solidFill>
              </a:rPr>
              <a:t> record..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Steps 3. The Client calls connect and client’s host sends an IPV4 SYN to server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Step 4. The Server host receives IPV4 SYN directed to IPV6 socket, sets a flag indicating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the this connection is using IPV4 mapped IPV6 address and responds with IPV4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SYN/ACK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Step 5. When the server host sends IPV4-mapped-IPV6 address, IP Stack generates IPV4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datagram to IPV4 address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dirty="0">
                <a:solidFill>
                  <a:srgbClr val="7030A0"/>
                </a:solidFill>
              </a:rPr>
              <a:t>Step 6. Dual Stack handles all the finer details and the Server is unaware that it is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             communicating with IPV4 client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1840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C03FAB-5EA3-4B04-AD10-FC0EB8F5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463570"/>
            <a:ext cx="10238618" cy="603883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4351868" y="5808133"/>
            <a:ext cx="440266" cy="457200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4199467" y="4470400"/>
            <a:ext cx="897466" cy="6434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4572001" y="3234267"/>
            <a:ext cx="897466" cy="5926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6754" y="1202792"/>
            <a:ext cx="157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IPV6 Server</a:t>
            </a:r>
          </a:p>
        </p:txBody>
      </p:sp>
      <p:sp>
        <p:nvSpPr>
          <p:cNvPr id="9" name="Frame 8"/>
          <p:cNvSpPr/>
          <p:nvPr/>
        </p:nvSpPr>
        <p:spPr>
          <a:xfrm>
            <a:off x="5418668" y="1704501"/>
            <a:ext cx="440266" cy="457200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8669867" y="5969000"/>
            <a:ext cx="897466" cy="64346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3725335" y="5833533"/>
            <a:ext cx="440266" cy="457200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971801" y="1402847"/>
            <a:ext cx="440266" cy="389467"/>
          </a:xfrm>
          <a:prstGeom prst="fram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07407E-6 L 0.00352 -0.181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04102 -0.188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24 -0.02152 L 0.00013 -0.2259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-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4.44444E-6 L -0.00273 0.5995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" y="2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35143 -0.42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7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-0.6717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00143 0.6495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231467" cy="948267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IPV6 Client – IPV4 Server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5F9E9-5B60-4381-9075-4585E6665157}"/>
              </a:ext>
            </a:extLst>
          </p:cNvPr>
          <p:cNvSpPr txBox="1"/>
          <p:nvPr/>
        </p:nvSpPr>
        <p:spPr>
          <a:xfrm>
            <a:off x="662066" y="1159007"/>
            <a:ext cx="10882859" cy="51398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An IPv4 server starts on an IPv4-only host and creates an IPv4 listening socket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IPv6 client starts and calls </a:t>
            </a:r>
            <a:r>
              <a:rPr lang="en-US" sz="2400" b="1" dirty="0" err="1">
                <a:solidFill>
                  <a:srgbClr val="FF0000"/>
                </a:solidFill>
              </a:rPr>
              <a:t>getaddrinfo</a:t>
            </a:r>
            <a:r>
              <a:rPr lang="en-US" sz="2400" b="1" dirty="0">
                <a:solidFill>
                  <a:srgbClr val="FF0000"/>
                </a:solidFill>
              </a:rPr>
              <a:t> asking for only IPv6 addresses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it requests the AF_INET6 address family and sets the AI_V4MAPPED flag in its hints structure.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 Since the IPv4-only server host has only A records, we see that an IPV4-mapped IPv6 address is returned to the client.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The IPv6 client calls connect with the IPv4-mapped IPv6 address in the IPv6 socket address structure. </a:t>
            </a:r>
          </a:p>
        </p:txBody>
      </p:sp>
    </p:spTree>
    <p:extLst>
      <p:ext uri="{BB962C8B-B14F-4D97-AF65-F5344CB8AC3E}">
        <p14:creationId xmlns:p14="http://schemas.microsoft.com/office/powerpoint/2010/main" val="1857214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.pptx" id="{928531FE-40B6-4895-993A-83D26AA1E005}" vid="{C99C5ABD-1620-4AD2-A38C-62625556F3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0</TotalTime>
  <Words>722</Words>
  <Application>Microsoft Office PowerPoint</Application>
  <PresentationFormat>Widescreen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</vt:lpstr>
      <vt:lpstr>Arial Narrow</vt:lpstr>
      <vt:lpstr>Century Gothic</vt:lpstr>
      <vt:lpstr>Garamond</vt:lpstr>
      <vt:lpstr>verdana</vt:lpstr>
      <vt:lpstr>SavonVTI</vt:lpstr>
      <vt:lpstr>IPV4 and IPV6 - Sockets</vt:lpstr>
      <vt:lpstr>PowerPoint Presentation</vt:lpstr>
      <vt:lpstr>PowerPoint Presentation</vt:lpstr>
      <vt:lpstr>PowerPoint Presentation</vt:lpstr>
      <vt:lpstr>IPV4 and IPV6 Interoperability</vt:lpstr>
      <vt:lpstr>PowerPoint Presentation</vt:lpstr>
      <vt:lpstr>IPV4 Client and IPV6 Server</vt:lpstr>
      <vt:lpstr>PowerPoint Presentation</vt:lpstr>
      <vt:lpstr>IPV6 Client – IPV4 Server </vt:lpstr>
      <vt:lpstr>IPV6 Client – IPV4 Server </vt:lpstr>
      <vt:lpstr>IPV6 Client – IPV4 Server</vt:lpstr>
      <vt:lpstr>IPV4 Client - IPV6 Server</vt:lpstr>
      <vt:lpstr>IPV6 Address Testing Macros</vt:lpstr>
      <vt:lpstr>IPV6 Address Testing Macros</vt:lpstr>
      <vt:lpstr>IPV6 Address Testing Macros</vt:lpstr>
      <vt:lpstr>Source Code Portability</vt:lpstr>
      <vt:lpstr>Source Code Portability</vt:lpstr>
      <vt:lpstr>Syslogd Deamon</vt:lpstr>
      <vt:lpstr>PowerPoint Presentation</vt:lpstr>
      <vt:lpstr>Syslog stands for System Logging Protocol and is a standard protocol used to send system log or event messages to a specific server, called a syslogserver.    It is primarily used to collect various device logs from several different machines in a central location for monitoring and review.  void syslog(int priorityLevel, char *msg);</vt:lpstr>
      <vt:lpstr>Message Priority Level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2021-11-02T08:44:00Z</dcterms:created>
  <dcterms:modified xsi:type="dcterms:W3CDTF">2021-12-29T16:35:13Z</dcterms:modified>
</cp:coreProperties>
</file>