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349" r:id="rId3"/>
    <p:sldId id="261" r:id="rId4"/>
    <p:sldId id="276" r:id="rId5"/>
    <p:sldId id="278" r:id="rId6"/>
    <p:sldId id="279" r:id="rId7"/>
    <p:sldId id="263" r:id="rId8"/>
    <p:sldId id="337" r:id="rId9"/>
    <p:sldId id="338" r:id="rId10"/>
    <p:sldId id="339" r:id="rId11"/>
    <p:sldId id="280" r:id="rId12"/>
    <p:sldId id="281" r:id="rId13"/>
    <p:sldId id="275" r:id="rId14"/>
    <p:sldId id="335" r:id="rId15"/>
    <p:sldId id="336" r:id="rId16"/>
    <p:sldId id="340" r:id="rId17"/>
    <p:sldId id="341" r:id="rId18"/>
    <p:sldId id="348" r:id="rId19"/>
    <p:sldId id="346" r:id="rId20"/>
    <p:sldId id="343" r:id="rId21"/>
    <p:sldId id="344" r:id="rId22"/>
    <p:sldId id="345" r:id="rId23"/>
    <p:sldId id="266" r:id="rId24"/>
    <p:sldId id="342" r:id="rId25"/>
    <p:sldId id="265" r:id="rId26"/>
    <p:sldId id="268" r:id="rId27"/>
    <p:sldId id="347" r:id="rId28"/>
    <p:sldId id="283" r:id="rId29"/>
    <p:sldId id="334" r:id="rId30"/>
    <p:sldId id="284" r:id="rId31"/>
    <p:sldId id="285" r:id="rId32"/>
    <p:sldId id="269" r:id="rId33"/>
    <p:sldId id="286" r:id="rId34"/>
    <p:sldId id="270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F2B"/>
    <a:srgbClr val="3488A0"/>
    <a:srgbClr val="344529"/>
    <a:srgbClr val="2B3922"/>
    <a:srgbClr val="2E3722"/>
    <a:srgbClr val="FCF7F1"/>
    <a:srgbClr val="B8D233"/>
    <a:srgbClr val="5CC6D6"/>
    <a:srgbClr val="F8D22F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Broad-casting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Dr. </a:t>
            </a:r>
            <a:r>
              <a:rPr lang="en-US" dirty="0" err="1">
                <a:solidFill>
                  <a:schemeClr val="tx1"/>
                </a:solidFill>
              </a:rPr>
              <a:t>S.F.Rodd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Professor, Dept. of CSE, GIT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39" y="378336"/>
            <a:ext cx="10734955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PIM – Protocol Independent Multi-cast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757E7-57AB-4706-A7BA-CDD411457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39" y="2003887"/>
            <a:ext cx="5191278" cy="3249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C9C781-6685-4660-8106-D5D9BE18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23" y="2003887"/>
            <a:ext cx="5057271" cy="3258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A7AB61-0899-42F1-8C61-1FB6AADA759E}"/>
              </a:ext>
            </a:extLst>
          </p:cNvPr>
          <p:cNvSpPr txBox="1"/>
          <p:nvPr/>
        </p:nvSpPr>
        <p:spPr>
          <a:xfrm>
            <a:off x="2244436" y="5536276"/>
            <a:ext cx="738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PIM – Dense Mode…                                        PIM – Sparse Mode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         PIM-DM                                                         PIM -SM</a:t>
            </a:r>
          </a:p>
        </p:txBody>
      </p:sp>
    </p:spTree>
    <p:extLst>
      <p:ext uri="{BB962C8B-B14F-4D97-AF65-F5344CB8AC3E}">
        <p14:creationId xmlns:p14="http://schemas.microsoft.com/office/powerpoint/2010/main" val="325273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1848" y="225449"/>
            <a:ext cx="8223161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Uni-cast V/s Broadcast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BCA1D-3776-4B8A-B734-0C13BF450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1" y="1015893"/>
            <a:ext cx="8839199" cy="59823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84961" y="2073310"/>
            <a:ext cx="1615440" cy="527135"/>
            <a:chOff x="685801" y="2414066"/>
            <a:chExt cx="1615440" cy="527135"/>
          </a:xfrm>
        </p:grpSpPr>
        <p:sp>
          <p:nvSpPr>
            <p:cNvPr id="4" name="Frame 3"/>
            <p:cNvSpPr/>
            <p:nvPr/>
          </p:nvSpPr>
          <p:spPr>
            <a:xfrm>
              <a:off x="685801" y="2414066"/>
              <a:ext cx="1615440" cy="52713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1" y="2474907"/>
              <a:ext cx="161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192.168.42.3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431313" y="5628446"/>
            <a:ext cx="1615440" cy="527135"/>
            <a:chOff x="685801" y="2414066"/>
            <a:chExt cx="1615440" cy="527135"/>
          </a:xfrm>
        </p:grpSpPr>
        <p:sp>
          <p:nvSpPr>
            <p:cNvPr id="10" name="Frame 9"/>
            <p:cNvSpPr/>
            <p:nvPr/>
          </p:nvSpPr>
          <p:spPr>
            <a:xfrm>
              <a:off x="685801" y="2414066"/>
              <a:ext cx="1615440" cy="52713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801" y="2474907"/>
              <a:ext cx="161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192.168.42.3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21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3 0.00347 L 0.00403 0.26088 C 0.00403 0.37616 0.13515 0.51829 0.24166 0.51829 L 0.47955 0.5182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76" y="2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-0.00078 -0.5215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38" y="562051"/>
            <a:ext cx="8223161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UDP Echo…  </a:t>
            </a:r>
            <a:r>
              <a:rPr lang="en-US" dirty="0" err="1"/>
              <a:t>dg_Cli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00592-ACB9-4C8B-8094-79B3C289A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3" y="396367"/>
            <a:ext cx="10276114" cy="589958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62527" y="1332312"/>
            <a:ext cx="2150162" cy="527135"/>
            <a:chOff x="685801" y="2414066"/>
            <a:chExt cx="1838906" cy="527135"/>
          </a:xfrm>
        </p:grpSpPr>
        <p:sp>
          <p:nvSpPr>
            <p:cNvPr id="5" name="Frame 4"/>
            <p:cNvSpPr/>
            <p:nvPr/>
          </p:nvSpPr>
          <p:spPr>
            <a:xfrm>
              <a:off x="685801" y="2414066"/>
              <a:ext cx="1615440" cy="52713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5801" y="2474907"/>
              <a:ext cx="1838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192.168.42.255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43" y="1355899"/>
            <a:ext cx="2156346" cy="527135"/>
            <a:chOff x="685800" y="2414066"/>
            <a:chExt cx="1855746" cy="527135"/>
          </a:xfrm>
        </p:grpSpPr>
        <p:sp>
          <p:nvSpPr>
            <p:cNvPr id="8" name="Frame 7"/>
            <p:cNvSpPr/>
            <p:nvPr/>
          </p:nvSpPr>
          <p:spPr>
            <a:xfrm>
              <a:off x="685801" y="2414066"/>
              <a:ext cx="1615440" cy="52713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5800" y="2474907"/>
              <a:ext cx="185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192.168.42.255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58615" y="4957999"/>
            <a:ext cx="1935581" cy="707172"/>
            <a:chOff x="685801" y="2414066"/>
            <a:chExt cx="1615440" cy="707172"/>
          </a:xfrm>
        </p:grpSpPr>
        <p:sp>
          <p:nvSpPr>
            <p:cNvPr id="11" name="Frame 10"/>
            <p:cNvSpPr/>
            <p:nvPr/>
          </p:nvSpPr>
          <p:spPr>
            <a:xfrm>
              <a:off x="685801" y="2414066"/>
              <a:ext cx="1615440" cy="52713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5801" y="2474907"/>
              <a:ext cx="1615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192.168.42.255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43363" y="4929449"/>
            <a:ext cx="1946151" cy="527135"/>
            <a:chOff x="685801" y="2414066"/>
            <a:chExt cx="1615440" cy="527135"/>
          </a:xfrm>
        </p:grpSpPr>
        <p:sp>
          <p:nvSpPr>
            <p:cNvPr id="14" name="Frame 13"/>
            <p:cNvSpPr/>
            <p:nvPr/>
          </p:nvSpPr>
          <p:spPr>
            <a:xfrm>
              <a:off x="685801" y="2414066"/>
              <a:ext cx="1615440" cy="52713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5801" y="2474907"/>
              <a:ext cx="161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192.168.42.255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09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4.16667E-6 0.25741 C -4.16667E-6 0.37268 0.06615 0.51505 0.11993 0.51505 L 0.24024 0.5150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5" y="2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-3.75E-6 0.26343 C -3.75E-6 0.38125 0.15534 0.52708 0.28164 0.52708 L 0.56394 0.52708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90" y="2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-0.00078 -0.5215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79 -0.00949 L -0.02057 -0.4206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120"/>
            <a:ext cx="11245174" cy="1057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Address Space-IPV6 – Multi-cast address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63066-404A-4D42-9E35-4880D28A2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22" y="1276537"/>
            <a:ext cx="10880747" cy="465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9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120"/>
            <a:ext cx="6776653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Address Space-IPV6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F7D9F-B932-4E6B-AFE6-26063E8A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68" y="1276537"/>
            <a:ext cx="10383864" cy="50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0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120"/>
            <a:ext cx="6776653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Address Space-IPV6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4400-5D86-42CE-9038-ABF74A99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5" y="1281787"/>
            <a:ext cx="10791192" cy="49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88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120"/>
            <a:ext cx="6776653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Address Space-IPV4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17" y="1276537"/>
            <a:ext cx="9319098" cy="45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41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120"/>
            <a:ext cx="6776653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Address Space-IPV4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0" y="1276538"/>
            <a:ext cx="10584744" cy="481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0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120"/>
            <a:ext cx="6776653" cy="1057417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Mult</a:t>
            </a:r>
            <a:r>
              <a:rPr lang="en-US" dirty="0"/>
              <a:t>-casting on WAN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181101"/>
            <a:ext cx="9486900" cy="5059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200" y="1276537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31900" y="2730500"/>
            <a:ext cx="2844800" cy="127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31900" y="4711700"/>
            <a:ext cx="2844800" cy="127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972300" y="4724400"/>
            <a:ext cx="2844800" cy="127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ame 9"/>
          <p:cNvSpPr/>
          <p:nvPr/>
        </p:nvSpPr>
        <p:spPr>
          <a:xfrm>
            <a:off x="1206500" y="1741305"/>
            <a:ext cx="495300" cy="422418"/>
          </a:xfrm>
          <a:prstGeom prst="frame">
            <a:avLst>
              <a:gd name="adj1" fmla="val 24526"/>
            </a:avLst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581400" y="3985954"/>
            <a:ext cx="495300" cy="422418"/>
          </a:xfrm>
          <a:prstGeom prst="frame">
            <a:avLst>
              <a:gd name="adj1" fmla="val 24526"/>
            </a:avLst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6921500" y="4032201"/>
            <a:ext cx="495300" cy="422418"/>
          </a:xfrm>
          <a:prstGeom prst="frame">
            <a:avLst>
              <a:gd name="adj1" fmla="val 24526"/>
            </a:avLst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3229576" y="2405309"/>
            <a:ext cx="495300" cy="422418"/>
          </a:xfrm>
          <a:prstGeom prst="frame">
            <a:avLst>
              <a:gd name="adj1" fmla="val 24526"/>
            </a:avLst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3509662" y="2405309"/>
            <a:ext cx="495300" cy="422418"/>
          </a:xfrm>
          <a:prstGeom prst="frame">
            <a:avLst>
              <a:gd name="adj1" fmla="val 24526"/>
            </a:avLst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3581400" y="3985954"/>
            <a:ext cx="495300" cy="422418"/>
          </a:xfrm>
          <a:prstGeom prst="frame">
            <a:avLst>
              <a:gd name="adj1" fmla="val 24526"/>
            </a:avLst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2252362" y="4525891"/>
            <a:ext cx="495300" cy="422418"/>
          </a:xfrm>
          <a:prstGeom prst="frame">
            <a:avLst>
              <a:gd name="adj1" fmla="val 24526"/>
            </a:avLst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7395862" y="4525891"/>
            <a:ext cx="495300" cy="422418"/>
          </a:xfrm>
          <a:prstGeom prst="frame">
            <a:avLst>
              <a:gd name="adj1" fmla="val 24526"/>
            </a:avLst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9 -0.01273 L -0.00859 0.0419 C -0.00859 0.06621 0.03946 0.09676 0.07865 0.09676 L 0.16589 0.0967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00183 -0.0962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00586 0.2305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2.5E-6 0.05764 C -2.5E-6 0.08333 -0.05416 0.11527 -0.09817 0.11527 L -0.19635 0.11527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8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27396 0.0067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28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022E-16 L -8.33333E-7 0.05764 C -8.33333E-7 0.08333 0.05378 0.11528 0.09766 0.11528 L 0.19531 0.11528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66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-0.003 0.1148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574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0"/>
                            </p:stCondLst>
                            <p:childTnLst>
                              <p:par>
                                <p:cTn id="4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0.00299 0.1148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120"/>
            <a:ext cx="8171234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Scope of Multi-cast Addresses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35" y="1119435"/>
            <a:ext cx="8955365" cy="53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0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AE3D-8033-4BC2-B61D-7A915FD0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1473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Different forms of addressing.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9C678-D535-43C7-AC6B-6916DBC04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774" y="1619250"/>
            <a:ext cx="10490426" cy="2343150"/>
          </a:xfrm>
        </p:spPr>
      </p:pic>
    </p:spTree>
    <p:extLst>
      <p:ext uri="{BB962C8B-B14F-4D97-AF65-F5344CB8AC3E}">
        <p14:creationId xmlns:p14="http://schemas.microsoft.com/office/powerpoint/2010/main" val="490310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120"/>
            <a:ext cx="8171234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Scope of Multi-cast Addresses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46" y="1124137"/>
            <a:ext cx="10268354" cy="52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75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120"/>
            <a:ext cx="8171234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Scope of Multi-cast Addresses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34" y="1276537"/>
            <a:ext cx="9805481" cy="510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36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120"/>
            <a:ext cx="8171234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Scope of Multi-cast Addresses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16" y="219121"/>
            <a:ext cx="11514307" cy="63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86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4"/>
            <a:ext cx="3694704" cy="60393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Multicasting</a:t>
            </a:r>
          </a:p>
        </p:txBody>
      </p:sp>
      <p:pic>
        <p:nvPicPr>
          <p:cNvPr id="1028" name="Picture 4" descr="Difference Between Broadcast and Multicast (with Comparison Chart) - Tech  Differences">
            <a:extLst>
              <a:ext uri="{FF2B5EF4-FFF2-40B4-BE49-F238E27FC236}">
                <a16:creationId xmlns:a16="http://schemas.microsoft.com/office/drawing/2014/main" id="{B7A939C3-5FD4-4791-8AE9-C1F81384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743" y="1340944"/>
            <a:ext cx="9609236" cy="463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/>
          <p:cNvSpPr/>
          <p:nvPr/>
        </p:nvSpPr>
        <p:spPr>
          <a:xfrm>
            <a:off x="9091718" y="2324100"/>
            <a:ext cx="2242004" cy="2146300"/>
          </a:xfrm>
          <a:custGeom>
            <a:avLst/>
            <a:gdLst>
              <a:gd name="connsiteX0" fmla="*/ 407882 w 2242004"/>
              <a:gd name="connsiteY0" fmla="*/ 0 h 2146300"/>
              <a:gd name="connsiteX1" fmla="*/ 344382 w 2242004"/>
              <a:gd name="connsiteY1" fmla="*/ 25400 h 2146300"/>
              <a:gd name="connsiteX2" fmla="*/ 306282 w 2242004"/>
              <a:gd name="connsiteY2" fmla="*/ 63500 h 2146300"/>
              <a:gd name="connsiteX3" fmla="*/ 217382 w 2242004"/>
              <a:gd name="connsiteY3" fmla="*/ 114300 h 2146300"/>
              <a:gd name="connsiteX4" fmla="*/ 191982 w 2242004"/>
              <a:gd name="connsiteY4" fmla="*/ 152400 h 2146300"/>
              <a:gd name="connsiteX5" fmla="*/ 153882 w 2242004"/>
              <a:gd name="connsiteY5" fmla="*/ 177800 h 2146300"/>
              <a:gd name="connsiteX6" fmla="*/ 115782 w 2242004"/>
              <a:gd name="connsiteY6" fmla="*/ 368300 h 2146300"/>
              <a:gd name="connsiteX7" fmla="*/ 103082 w 2242004"/>
              <a:gd name="connsiteY7" fmla="*/ 419100 h 2146300"/>
              <a:gd name="connsiteX8" fmla="*/ 77682 w 2242004"/>
              <a:gd name="connsiteY8" fmla="*/ 495300 h 2146300"/>
              <a:gd name="connsiteX9" fmla="*/ 52282 w 2242004"/>
              <a:gd name="connsiteY9" fmla="*/ 596900 h 2146300"/>
              <a:gd name="connsiteX10" fmla="*/ 26882 w 2242004"/>
              <a:gd name="connsiteY10" fmla="*/ 635000 h 2146300"/>
              <a:gd name="connsiteX11" fmla="*/ 14182 w 2242004"/>
              <a:gd name="connsiteY11" fmla="*/ 787400 h 2146300"/>
              <a:gd name="connsiteX12" fmla="*/ 26882 w 2242004"/>
              <a:gd name="connsiteY12" fmla="*/ 1054100 h 2146300"/>
              <a:gd name="connsiteX13" fmla="*/ 64982 w 2242004"/>
              <a:gd name="connsiteY13" fmla="*/ 1092200 h 2146300"/>
              <a:gd name="connsiteX14" fmla="*/ 77682 w 2242004"/>
              <a:gd name="connsiteY14" fmla="*/ 1130300 h 2146300"/>
              <a:gd name="connsiteX15" fmla="*/ 153882 w 2242004"/>
              <a:gd name="connsiteY15" fmla="*/ 1219200 h 2146300"/>
              <a:gd name="connsiteX16" fmla="*/ 191982 w 2242004"/>
              <a:gd name="connsiteY16" fmla="*/ 1231900 h 2146300"/>
              <a:gd name="connsiteX17" fmla="*/ 217382 w 2242004"/>
              <a:gd name="connsiteY17" fmla="*/ 1308100 h 2146300"/>
              <a:gd name="connsiteX18" fmla="*/ 306282 w 2242004"/>
              <a:gd name="connsiteY18" fmla="*/ 1371600 h 2146300"/>
              <a:gd name="connsiteX19" fmla="*/ 344382 w 2242004"/>
              <a:gd name="connsiteY19" fmla="*/ 1397000 h 2146300"/>
              <a:gd name="connsiteX20" fmla="*/ 382482 w 2242004"/>
              <a:gd name="connsiteY20" fmla="*/ 1409700 h 2146300"/>
              <a:gd name="connsiteX21" fmla="*/ 458682 w 2242004"/>
              <a:gd name="connsiteY21" fmla="*/ 1473200 h 2146300"/>
              <a:gd name="connsiteX22" fmla="*/ 496782 w 2242004"/>
              <a:gd name="connsiteY22" fmla="*/ 1485900 h 2146300"/>
              <a:gd name="connsiteX23" fmla="*/ 534882 w 2242004"/>
              <a:gd name="connsiteY23" fmla="*/ 1511300 h 2146300"/>
              <a:gd name="connsiteX24" fmla="*/ 572982 w 2242004"/>
              <a:gd name="connsiteY24" fmla="*/ 1524000 h 2146300"/>
              <a:gd name="connsiteX25" fmla="*/ 649182 w 2242004"/>
              <a:gd name="connsiteY25" fmla="*/ 1574800 h 2146300"/>
              <a:gd name="connsiteX26" fmla="*/ 687282 w 2242004"/>
              <a:gd name="connsiteY26" fmla="*/ 1600200 h 2146300"/>
              <a:gd name="connsiteX27" fmla="*/ 763482 w 2242004"/>
              <a:gd name="connsiteY27" fmla="*/ 1638300 h 2146300"/>
              <a:gd name="connsiteX28" fmla="*/ 814282 w 2242004"/>
              <a:gd name="connsiteY28" fmla="*/ 1714500 h 2146300"/>
              <a:gd name="connsiteX29" fmla="*/ 826982 w 2242004"/>
              <a:gd name="connsiteY29" fmla="*/ 1752600 h 2146300"/>
              <a:gd name="connsiteX30" fmla="*/ 865082 w 2242004"/>
              <a:gd name="connsiteY30" fmla="*/ 1790700 h 2146300"/>
              <a:gd name="connsiteX31" fmla="*/ 915882 w 2242004"/>
              <a:gd name="connsiteY31" fmla="*/ 1866900 h 2146300"/>
              <a:gd name="connsiteX32" fmla="*/ 941282 w 2242004"/>
              <a:gd name="connsiteY32" fmla="*/ 1905000 h 2146300"/>
              <a:gd name="connsiteX33" fmla="*/ 1017482 w 2242004"/>
              <a:gd name="connsiteY33" fmla="*/ 1981200 h 2146300"/>
              <a:gd name="connsiteX34" fmla="*/ 1119082 w 2242004"/>
              <a:gd name="connsiteY34" fmla="*/ 2070100 h 2146300"/>
              <a:gd name="connsiteX35" fmla="*/ 1157182 w 2242004"/>
              <a:gd name="connsiteY35" fmla="*/ 2108200 h 2146300"/>
              <a:gd name="connsiteX36" fmla="*/ 1284182 w 2242004"/>
              <a:gd name="connsiteY36" fmla="*/ 2146300 h 2146300"/>
              <a:gd name="connsiteX37" fmla="*/ 1563582 w 2242004"/>
              <a:gd name="connsiteY37" fmla="*/ 2133600 h 2146300"/>
              <a:gd name="connsiteX38" fmla="*/ 1639782 w 2242004"/>
              <a:gd name="connsiteY38" fmla="*/ 2082800 h 2146300"/>
              <a:gd name="connsiteX39" fmla="*/ 1703282 w 2242004"/>
              <a:gd name="connsiteY39" fmla="*/ 2006600 h 2146300"/>
              <a:gd name="connsiteX40" fmla="*/ 1741382 w 2242004"/>
              <a:gd name="connsiteY40" fmla="*/ 1930400 h 2146300"/>
              <a:gd name="connsiteX41" fmla="*/ 1741382 w 2242004"/>
              <a:gd name="connsiteY41" fmla="*/ 1651000 h 2146300"/>
              <a:gd name="connsiteX42" fmla="*/ 1817582 w 2242004"/>
              <a:gd name="connsiteY42" fmla="*/ 1587500 h 2146300"/>
              <a:gd name="connsiteX43" fmla="*/ 2109682 w 2242004"/>
              <a:gd name="connsiteY43" fmla="*/ 1587500 h 2146300"/>
              <a:gd name="connsiteX44" fmla="*/ 2147782 w 2242004"/>
              <a:gd name="connsiteY44" fmla="*/ 1574800 h 2146300"/>
              <a:gd name="connsiteX45" fmla="*/ 2160482 w 2242004"/>
              <a:gd name="connsiteY45" fmla="*/ 1536700 h 2146300"/>
              <a:gd name="connsiteX46" fmla="*/ 2198582 w 2242004"/>
              <a:gd name="connsiteY46" fmla="*/ 1485900 h 2146300"/>
              <a:gd name="connsiteX47" fmla="*/ 2223982 w 2242004"/>
              <a:gd name="connsiteY47" fmla="*/ 1447800 h 2146300"/>
              <a:gd name="connsiteX48" fmla="*/ 2223982 w 2242004"/>
              <a:gd name="connsiteY48" fmla="*/ 1079500 h 2146300"/>
              <a:gd name="connsiteX49" fmla="*/ 2211282 w 2242004"/>
              <a:gd name="connsiteY49" fmla="*/ 1041400 h 2146300"/>
              <a:gd name="connsiteX50" fmla="*/ 2173182 w 2242004"/>
              <a:gd name="connsiteY50" fmla="*/ 939800 h 2146300"/>
              <a:gd name="connsiteX51" fmla="*/ 2160482 w 2242004"/>
              <a:gd name="connsiteY51" fmla="*/ 901700 h 2146300"/>
              <a:gd name="connsiteX52" fmla="*/ 2122382 w 2242004"/>
              <a:gd name="connsiteY52" fmla="*/ 876300 h 2146300"/>
              <a:gd name="connsiteX53" fmla="*/ 2046182 w 2242004"/>
              <a:gd name="connsiteY53" fmla="*/ 850900 h 2146300"/>
              <a:gd name="connsiteX54" fmla="*/ 2008082 w 2242004"/>
              <a:gd name="connsiteY54" fmla="*/ 838200 h 2146300"/>
              <a:gd name="connsiteX55" fmla="*/ 1931882 w 2242004"/>
              <a:gd name="connsiteY55" fmla="*/ 800100 h 2146300"/>
              <a:gd name="connsiteX56" fmla="*/ 1588982 w 2242004"/>
              <a:gd name="connsiteY56" fmla="*/ 812800 h 2146300"/>
              <a:gd name="connsiteX57" fmla="*/ 1550882 w 2242004"/>
              <a:gd name="connsiteY57" fmla="*/ 825500 h 2146300"/>
              <a:gd name="connsiteX58" fmla="*/ 1512782 w 2242004"/>
              <a:gd name="connsiteY58" fmla="*/ 850900 h 2146300"/>
              <a:gd name="connsiteX59" fmla="*/ 1449282 w 2242004"/>
              <a:gd name="connsiteY59" fmla="*/ 901700 h 2146300"/>
              <a:gd name="connsiteX60" fmla="*/ 1373082 w 2242004"/>
              <a:gd name="connsiteY60" fmla="*/ 952500 h 2146300"/>
              <a:gd name="connsiteX61" fmla="*/ 1347682 w 2242004"/>
              <a:gd name="connsiteY61" fmla="*/ 990600 h 2146300"/>
              <a:gd name="connsiteX62" fmla="*/ 1296882 w 2242004"/>
              <a:gd name="connsiteY62" fmla="*/ 1003300 h 2146300"/>
              <a:gd name="connsiteX63" fmla="*/ 1220682 w 2242004"/>
              <a:gd name="connsiteY63" fmla="*/ 1028700 h 2146300"/>
              <a:gd name="connsiteX64" fmla="*/ 1182582 w 2242004"/>
              <a:gd name="connsiteY64" fmla="*/ 1041400 h 2146300"/>
              <a:gd name="connsiteX65" fmla="*/ 1144482 w 2242004"/>
              <a:gd name="connsiteY65" fmla="*/ 1054100 h 2146300"/>
              <a:gd name="connsiteX66" fmla="*/ 928582 w 2242004"/>
              <a:gd name="connsiteY66" fmla="*/ 1041400 h 2146300"/>
              <a:gd name="connsiteX67" fmla="*/ 890482 w 2242004"/>
              <a:gd name="connsiteY67" fmla="*/ 1016000 h 2146300"/>
              <a:gd name="connsiteX68" fmla="*/ 852382 w 2242004"/>
              <a:gd name="connsiteY68" fmla="*/ 1003300 h 2146300"/>
              <a:gd name="connsiteX69" fmla="*/ 776182 w 2242004"/>
              <a:gd name="connsiteY69" fmla="*/ 952500 h 2146300"/>
              <a:gd name="connsiteX70" fmla="*/ 738082 w 2242004"/>
              <a:gd name="connsiteY70" fmla="*/ 876300 h 2146300"/>
              <a:gd name="connsiteX71" fmla="*/ 725382 w 2242004"/>
              <a:gd name="connsiteY71" fmla="*/ 838200 h 2146300"/>
              <a:gd name="connsiteX72" fmla="*/ 712682 w 2242004"/>
              <a:gd name="connsiteY72" fmla="*/ 266700 h 2146300"/>
              <a:gd name="connsiteX73" fmla="*/ 661882 w 2242004"/>
              <a:gd name="connsiteY73" fmla="*/ 190500 h 2146300"/>
              <a:gd name="connsiteX74" fmla="*/ 623782 w 2242004"/>
              <a:gd name="connsiteY74" fmla="*/ 165100 h 2146300"/>
              <a:gd name="connsiteX75" fmla="*/ 560282 w 2242004"/>
              <a:gd name="connsiteY75" fmla="*/ 114300 h 2146300"/>
              <a:gd name="connsiteX76" fmla="*/ 534882 w 2242004"/>
              <a:gd name="connsiteY76" fmla="*/ 76200 h 2146300"/>
              <a:gd name="connsiteX77" fmla="*/ 433282 w 2242004"/>
              <a:gd name="connsiteY77" fmla="*/ 50800 h 2146300"/>
              <a:gd name="connsiteX78" fmla="*/ 395182 w 2242004"/>
              <a:gd name="connsiteY78" fmla="*/ 38100 h 2146300"/>
              <a:gd name="connsiteX79" fmla="*/ 331682 w 2242004"/>
              <a:gd name="connsiteY79" fmla="*/ 38100 h 214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242004" h="2146300">
                <a:moveTo>
                  <a:pt x="407882" y="0"/>
                </a:moveTo>
                <a:cubicBezTo>
                  <a:pt x="386715" y="8467"/>
                  <a:pt x="363714" y="13318"/>
                  <a:pt x="344382" y="25400"/>
                </a:cubicBezTo>
                <a:cubicBezTo>
                  <a:pt x="329152" y="34919"/>
                  <a:pt x="320080" y="52002"/>
                  <a:pt x="306282" y="63500"/>
                </a:cubicBezTo>
                <a:cubicBezTo>
                  <a:pt x="279356" y="85939"/>
                  <a:pt x="248436" y="98773"/>
                  <a:pt x="217382" y="114300"/>
                </a:cubicBezTo>
                <a:cubicBezTo>
                  <a:pt x="208915" y="127000"/>
                  <a:pt x="202775" y="141607"/>
                  <a:pt x="191982" y="152400"/>
                </a:cubicBezTo>
                <a:cubicBezTo>
                  <a:pt x="181189" y="163193"/>
                  <a:pt x="158075" y="163124"/>
                  <a:pt x="153882" y="177800"/>
                </a:cubicBezTo>
                <a:cubicBezTo>
                  <a:pt x="80552" y="434454"/>
                  <a:pt x="187233" y="261124"/>
                  <a:pt x="115782" y="368300"/>
                </a:cubicBezTo>
                <a:cubicBezTo>
                  <a:pt x="111549" y="385233"/>
                  <a:pt x="108098" y="402382"/>
                  <a:pt x="103082" y="419100"/>
                </a:cubicBezTo>
                <a:cubicBezTo>
                  <a:pt x="95389" y="444745"/>
                  <a:pt x="82933" y="469046"/>
                  <a:pt x="77682" y="495300"/>
                </a:cubicBezTo>
                <a:cubicBezTo>
                  <a:pt x="72852" y="519452"/>
                  <a:pt x="65299" y="570865"/>
                  <a:pt x="52282" y="596900"/>
                </a:cubicBezTo>
                <a:cubicBezTo>
                  <a:pt x="45456" y="610552"/>
                  <a:pt x="35349" y="622300"/>
                  <a:pt x="26882" y="635000"/>
                </a:cubicBezTo>
                <a:cubicBezTo>
                  <a:pt x="22649" y="685800"/>
                  <a:pt x="17948" y="736563"/>
                  <a:pt x="14182" y="787400"/>
                </a:cubicBezTo>
                <a:cubicBezTo>
                  <a:pt x="13129" y="801619"/>
                  <a:pt x="-24292" y="1002926"/>
                  <a:pt x="26882" y="1054100"/>
                </a:cubicBezTo>
                <a:lnTo>
                  <a:pt x="64982" y="1092200"/>
                </a:lnTo>
                <a:cubicBezTo>
                  <a:pt x="69215" y="1104900"/>
                  <a:pt x="71040" y="1118677"/>
                  <a:pt x="77682" y="1130300"/>
                </a:cubicBezTo>
                <a:cubicBezTo>
                  <a:pt x="88517" y="1149261"/>
                  <a:pt x="133094" y="1205342"/>
                  <a:pt x="153882" y="1219200"/>
                </a:cubicBezTo>
                <a:cubicBezTo>
                  <a:pt x="165021" y="1226626"/>
                  <a:pt x="179282" y="1227667"/>
                  <a:pt x="191982" y="1231900"/>
                </a:cubicBezTo>
                <a:cubicBezTo>
                  <a:pt x="200449" y="1257300"/>
                  <a:pt x="195105" y="1293248"/>
                  <a:pt x="217382" y="1308100"/>
                </a:cubicBezTo>
                <a:cubicBezTo>
                  <a:pt x="307172" y="1367960"/>
                  <a:pt x="196013" y="1292836"/>
                  <a:pt x="306282" y="1371600"/>
                </a:cubicBezTo>
                <a:cubicBezTo>
                  <a:pt x="318702" y="1380472"/>
                  <a:pt x="330730" y="1390174"/>
                  <a:pt x="344382" y="1397000"/>
                </a:cubicBezTo>
                <a:cubicBezTo>
                  <a:pt x="356356" y="1402987"/>
                  <a:pt x="369782" y="1405467"/>
                  <a:pt x="382482" y="1409700"/>
                </a:cubicBezTo>
                <a:cubicBezTo>
                  <a:pt x="410569" y="1437787"/>
                  <a:pt x="423319" y="1455519"/>
                  <a:pt x="458682" y="1473200"/>
                </a:cubicBezTo>
                <a:cubicBezTo>
                  <a:pt x="470656" y="1479187"/>
                  <a:pt x="484808" y="1479913"/>
                  <a:pt x="496782" y="1485900"/>
                </a:cubicBezTo>
                <a:cubicBezTo>
                  <a:pt x="510434" y="1492726"/>
                  <a:pt x="521230" y="1504474"/>
                  <a:pt x="534882" y="1511300"/>
                </a:cubicBezTo>
                <a:cubicBezTo>
                  <a:pt x="546856" y="1517287"/>
                  <a:pt x="561280" y="1517499"/>
                  <a:pt x="572982" y="1524000"/>
                </a:cubicBezTo>
                <a:cubicBezTo>
                  <a:pt x="599667" y="1538825"/>
                  <a:pt x="623782" y="1557867"/>
                  <a:pt x="649182" y="1574800"/>
                </a:cubicBezTo>
                <a:cubicBezTo>
                  <a:pt x="661882" y="1583267"/>
                  <a:pt x="672802" y="1595373"/>
                  <a:pt x="687282" y="1600200"/>
                </a:cubicBezTo>
                <a:cubicBezTo>
                  <a:pt x="739862" y="1617727"/>
                  <a:pt x="714243" y="1605474"/>
                  <a:pt x="763482" y="1638300"/>
                </a:cubicBezTo>
                <a:cubicBezTo>
                  <a:pt x="780415" y="1663700"/>
                  <a:pt x="804629" y="1685540"/>
                  <a:pt x="814282" y="1714500"/>
                </a:cubicBezTo>
                <a:cubicBezTo>
                  <a:pt x="818515" y="1727200"/>
                  <a:pt x="819556" y="1741461"/>
                  <a:pt x="826982" y="1752600"/>
                </a:cubicBezTo>
                <a:cubicBezTo>
                  <a:pt x="836945" y="1767544"/>
                  <a:pt x="852382" y="1778000"/>
                  <a:pt x="865082" y="1790700"/>
                </a:cubicBezTo>
                <a:cubicBezTo>
                  <a:pt x="887401" y="1857657"/>
                  <a:pt x="863031" y="1803479"/>
                  <a:pt x="915882" y="1866900"/>
                </a:cubicBezTo>
                <a:cubicBezTo>
                  <a:pt x="925653" y="1878626"/>
                  <a:pt x="931141" y="1893592"/>
                  <a:pt x="941282" y="1905000"/>
                </a:cubicBezTo>
                <a:cubicBezTo>
                  <a:pt x="965147" y="1931848"/>
                  <a:pt x="997557" y="1951312"/>
                  <a:pt x="1017482" y="1981200"/>
                </a:cubicBezTo>
                <a:cubicBezTo>
                  <a:pt x="1089449" y="2089150"/>
                  <a:pt x="970915" y="1921933"/>
                  <a:pt x="1119082" y="2070100"/>
                </a:cubicBezTo>
                <a:cubicBezTo>
                  <a:pt x="1131782" y="2082800"/>
                  <a:pt x="1141482" y="2099478"/>
                  <a:pt x="1157182" y="2108200"/>
                </a:cubicBezTo>
                <a:cubicBezTo>
                  <a:pt x="1182480" y="2122254"/>
                  <a:pt x="1251387" y="2138101"/>
                  <a:pt x="1284182" y="2146300"/>
                </a:cubicBezTo>
                <a:cubicBezTo>
                  <a:pt x="1377315" y="2142067"/>
                  <a:pt x="1471804" y="2149989"/>
                  <a:pt x="1563582" y="2133600"/>
                </a:cubicBezTo>
                <a:cubicBezTo>
                  <a:pt x="1593634" y="2128234"/>
                  <a:pt x="1618196" y="2104386"/>
                  <a:pt x="1639782" y="2082800"/>
                </a:cubicBezTo>
                <a:cubicBezTo>
                  <a:pt x="1667869" y="2054713"/>
                  <a:pt x="1685601" y="2041963"/>
                  <a:pt x="1703282" y="2006600"/>
                </a:cubicBezTo>
                <a:cubicBezTo>
                  <a:pt x="1755862" y="1901440"/>
                  <a:pt x="1668589" y="2039589"/>
                  <a:pt x="1741382" y="1930400"/>
                </a:cubicBezTo>
                <a:cubicBezTo>
                  <a:pt x="1733207" y="1840478"/>
                  <a:pt x="1715690" y="1740922"/>
                  <a:pt x="1741382" y="1651000"/>
                </a:cubicBezTo>
                <a:cubicBezTo>
                  <a:pt x="1747134" y="1630868"/>
                  <a:pt x="1801201" y="1598421"/>
                  <a:pt x="1817582" y="1587500"/>
                </a:cubicBezTo>
                <a:cubicBezTo>
                  <a:pt x="1967349" y="1601115"/>
                  <a:pt x="1955056" y="1608117"/>
                  <a:pt x="2109682" y="1587500"/>
                </a:cubicBezTo>
                <a:cubicBezTo>
                  <a:pt x="2122952" y="1585731"/>
                  <a:pt x="2135082" y="1579033"/>
                  <a:pt x="2147782" y="1574800"/>
                </a:cubicBezTo>
                <a:cubicBezTo>
                  <a:pt x="2152015" y="1562100"/>
                  <a:pt x="2153840" y="1548323"/>
                  <a:pt x="2160482" y="1536700"/>
                </a:cubicBezTo>
                <a:cubicBezTo>
                  <a:pt x="2170984" y="1518322"/>
                  <a:pt x="2186279" y="1503124"/>
                  <a:pt x="2198582" y="1485900"/>
                </a:cubicBezTo>
                <a:cubicBezTo>
                  <a:pt x="2207454" y="1473480"/>
                  <a:pt x="2215515" y="1460500"/>
                  <a:pt x="2223982" y="1447800"/>
                </a:cubicBezTo>
                <a:cubicBezTo>
                  <a:pt x="2250782" y="1286997"/>
                  <a:pt x="2245073" y="1353689"/>
                  <a:pt x="2223982" y="1079500"/>
                </a:cubicBezTo>
                <a:cubicBezTo>
                  <a:pt x="2222955" y="1066152"/>
                  <a:pt x="2214529" y="1054387"/>
                  <a:pt x="2211282" y="1041400"/>
                </a:cubicBezTo>
                <a:cubicBezTo>
                  <a:pt x="2174528" y="894385"/>
                  <a:pt x="2225448" y="1044331"/>
                  <a:pt x="2173182" y="939800"/>
                </a:cubicBezTo>
                <a:cubicBezTo>
                  <a:pt x="2167195" y="927826"/>
                  <a:pt x="2168845" y="912153"/>
                  <a:pt x="2160482" y="901700"/>
                </a:cubicBezTo>
                <a:cubicBezTo>
                  <a:pt x="2150947" y="889781"/>
                  <a:pt x="2136330" y="882499"/>
                  <a:pt x="2122382" y="876300"/>
                </a:cubicBezTo>
                <a:cubicBezTo>
                  <a:pt x="2097916" y="865426"/>
                  <a:pt x="2071582" y="859367"/>
                  <a:pt x="2046182" y="850900"/>
                </a:cubicBezTo>
                <a:cubicBezTo>
                  <a:pt x="2033482" y="846667"/>
                  <a:pt x="2019221" y="845626"/>
                  <a:pt x="2008082" y="838200"/>
                </a:cubicBezTo>
                <a:cubicBezTo>
                  <a:pt x="1958843" y="805374"/>
                  <a:pt x="1984462" y="817627"/>
                  <a:pt x="1931882" y="800100"/>
                </a:cubicBezTo>
                <a:cubicBezTo>
                  <a:pt x="1817582" y="804333"/>
                  <a:pt x="1703107" y="805192"/>
                  <a:pt x="1588982" y="812800"/>
                </a:cubicBezTo>
                <a:cubicBezTo>
                  <a:pt x="1575625" y="813690"/>
                  <a:pt x="1562856" y="819513"/>
                  <a:pt x="1550882" y="825500"/>
                </a:cubicBezTo>
                <a:cubicBezTo>
                  <a:pt x="1537230" y="832326"/>
                  <a:pt x="1525482" y="842433"/>
                  <a:pt x="1512782" y="850900"/>
                </a:cubicBezTo>
                <a:cubicBezTo>
                  <a:pt x="1455976" y="936109"/>
                  <a:pt x="1522894" y="852625"/>
                  <a:pt x="1449282" y="901700"/>
                </a:cubicBezTo>
                <a:cubicBezTo>
                  <a:pt x="1354150" y="965121"/>
                  <a:pt x="1463674" y="922303"/>
                  <a:pt x="1373082" y="952500"/>
                </a:cubicBezTo>
                <a:cubicBezTo>
                  <a:pt x="1364615" y="965200"/>
                  <a:pt x="1360382" y="982133"/>
                  <a:pt x="1347682" y="990600"/>
                </a:cubicBezTo>
                <a:cubicBezTo>
                  <a:pt x="1333159" y="1000282"/>
                  <a:pt x="1313600" y="998284"/>
                  <a:pt x="1296882" y="1003300"/>
                </a:cubicBezTo>
                <a:cubicBezTo>
                  <a:pt x="1271237" y="1010993"/>
                  <a:pt x="1246082" y="1020233"/>
                  <a:pt x="1220682" y="1028700"/>
                </a:cubicBezTo>
                <a:lnTo>
                  <a:pt x="1182582" y="1041400"/>
                </a:lnTo>
                <a:lnTo>
                  <a:pt x="1144482" y="1054100"/>
                </a:lnTo>
                <a:cubicBezTo>
                  <a:pt x="1072515" y="1049867"/>
                  <a:pt x="999875" y="1052094"/>
                  <a:pt x="928582" y="1041400"/>
                </a:cubicBezTo>
                <a:cubicBezTo>
                  <a:pt x="913487" y="1039136"/>
                  <a:pt x="904134" y="1022826"/>
                  <a:pt x="890482" y="1016000"/>
                </a:cubicBezTo>
                <a:cubicBezTo>
                  <a:pt x="878508" y="1010013"/>
                  <a:pt x="864084" y="1009801"/>
                  <a:pt x="852382" y="1003300"/>
                </a:cubicBezTo>
                <a:cubicBezTo>
                  <a:pt x="825697" y="988475"/>
                  <a:pt x="776182" y="952500"/>
                  <a:pt x="776182" y="952500"/>
                </a:cubicBezTo>
                <a:cubicBezTo>
                  <a:pt x="744260" y="856735"/>
                  <a:pt x="787321" y="974777"/>
                  <a:pt x="738082" y="876300"/>
                </a:cubicBezTo>
                <a:cubicBezTo>
                  <a:pt x="732095" y="864326"/>
                  <a:pt x="729615" y="850900"/>
                  <a:pt x="725382" y="838200"/>
                </a:cubicBezTo>
                <a:cubicBezTo>
                  <a:pt x="721149" y="647700"/>
                  <a:pt x="731274" y="456338"/>
                  <a:pt x="712682" y="266700"/>
                </a:cubicBezTo>
                <a:cubicBezTo>
                  <a:pt x="709703" y="236319"/>
                  <a:pt x="687282" y="207433"/>
                  <a:pt x="661882" y="190500"/>
                </a:cubicBezTo>
                <a:lnTo>
                  <a:pt x="623782" y="165100"/>
                </a:lnTo>
                <a:cubicBezTo>
                  <a:pt x="550989" y="55911"/>
                  <a:pt x="647916" y="184407"/>
                  <a:pt x="560282" y="114300"/>
                </a:cubicBezTo>
                <a:cubicBezTo>
                  <a:pt x="548363" y="104765"/>
                  <a:pt x="548534" y="83026"/>
                  <a:pt x="534882" y="76200"/>
                </a:cubicBezTo>
                <a:cubicBezTo>
                  <a:pt x="503658" y="60588"/>
                  <a:pt x="466400" y="61839"/>
                  <a:pt x="433282" y="50800"/>
                </a:cubicBezTo>
                <a:cubicBezTo>
                  <a:pt x="420582" y="46567"/>
                  <a:pt x="408466" y="39760"/>
                  <a:pt x="395182" y="38100"/>
                </a:cubicBezTo>
                <a:cubicBezTo>
                  <a:pt x="374179" y="35475"/>
                  <a:pt x="352849" y="38100"/>
                  <a:pt x="331682" y="38100"/>
                </a:cubicBezTo>
              </a:path>
            </a:pathLst>
          </a:custGeom>
          <a:noFill/>
          <a:ln w="38100">
            <a:solidFill>
              <a:srgbClr val="F03F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56600" y="1463190"/>
            <a:ext cx="271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Multi-cast Group</a:t>
            </a:r>
          </a:p>
        </p:txBody>
      </p:sp>
    </p:spTree>
    <p:extLst>
      <p:ext uri="{BB962C8B-B14F-4D97-AF65-F5344CB8AC3E}">
        <p14:creationId xmlns:p14="http://schemas.microsoft.com/office/powerpoint/2010/main" val="3594119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63" y="442908"/>
            <a:ext cx="11087518" cy="58995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31202" y="1508488"/>
            <a:ext cx="2409937" cy="527135"/>
            <a:chOff x="685801" y="2414066"/>
            <a:chExt cx="2073986" cy="527135"/>
          </a:xfrm>
        </p:grpSpPr>
        <p:sp>
          <p:nvSpPr>
            <p:cNvPr id="8" name="Frame 7"/>
            <p:cNvSpPr/>
            <p:nvPr/>
          </p:nvSpPr>
          <p:spPr>
            <a:xfrm>
              <a:off x="685801" y="2414066"/>
              <a:ext cx="1615440" cy="52713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4041" y="2492967"/>
              <a:ext cx="185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224.0.1.1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03363" y="5055276"/>
            <a:ext cx="1643751" cy="527135"/>
            <a:chOff x="685801" y="2414066"/>
            <a:chExt cx="1615440" cy="527135"/>
          </a:xfrm>
        </p:grpSpPr>
        <p:sp>
          <p:nvSpPr>
            <p:cNvPr id="11" name="Frame 10"/>
            <p:cNvSpPr/>
            <p:nvPr/>
          </p:nvSpPr>
          <p:spPr>
            <a:xfrm>
              <a:off x="685801" y="2414066"/>
              <a:ext cx="1615440" cy="52713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5801" y="2474907"/>
              <a:ext cx="161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224.0.1.1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57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3.54167E-6 0.25648 C 3.54167E-6 0.37106 0.15755 0.51319 0.28554 0.51319 L 0.57226 0.5131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07" y="2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00195 -0.582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2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258"/>
            <a:ext cx="9150531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Race condition in Broadcasting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5B8E6-BA83-4873-8C0F-60549262E137}"/>
              </a:ext>
            </a:extLst>
          </p:cNvPr>
          <p:cNvSpPr txBox="1"/>
          <p:nvPr/>
        </p:nvSpPr>
        <p:spPr>
          <a:xfrm>
            <a:off x="628739" y="1951245"/>
            <a:ext cx="106180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networking, a race condition occurs </a:t>
            </a:r>
            <a:r>
              <a:rPr lang="en-US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when two or more try to access the same channel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3673452"/>
            <a:ext cx="5740400" cy="24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64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1048" y="237983"/>
            <a:ext cx="7562761" cy="105741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Race condition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673030"/>
            <a:ext cx="7378700" cy="42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86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1048" y="237983"/>
            <a:ext cx="7562761" cy="105741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Race condition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673030"/>
            <a:ext cx="7378700" cy="42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92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Multi-cast Addresses – IPV 4</a:t>
            </a:r>
          </a:p>
        </p:txBody>
      </p:sp>
      <p:pic>
        <p:nvPicPr>
          <p:cNvPr id="2050" name="Picture 2" descr="Current Multicast Technology">
            <a:extLst>
              <a:ext uri="{FF2B5EF4-FFF2-40B4-BE49-F238E27FC236}">
                <a16:creationId xmlns:a16="http://schemas.microsoft.com/office/drawing/2014/main" id="{A832C639-7B02-4E2C-AC25-C61B9FC2D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93" y="1411429"/>
            <a:ext cx="10441538" cy="464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42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876" y="0"/>
            <a:ext cx="4509752" cy="1057417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Multi-cast v/s Broadcast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C6E422F-1499-47F1-94F3-E01BFE11F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1" y="1221667"/>
            <a:ext cx="1014548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receiving application on the rightmost host starts and creates a UDP socket, binds port 123 to the socket, and then joins the multicast group 224.0.1.1.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"join" operation is done by calling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90029"/>
                </a:solidFill>
                <a:effectLst/>
                <a:latin typeface="Andale Mono"/>
              </a:rPr>
              <a:t>setsockopt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When this happens, the IPv4 layer saves the information internally and then tells the appropriate datalink to receive Ethernet frames destined 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ndale Mono"/>
              </a:rPr>
              <a:t>01:00:5e:00:01:01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next step is for the sending application on the leftmost host to create a UDP socket and send a datagram to 224.0.1.1, port 123. Nothing special is required to send a multicast datagram: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application does not have to join the multicast group. The sending host converts the IP address into the corresponding Ethernet destination address and the frame is sent.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9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08857"/>
            <a:ext cx="11299371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Broad-casting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C84B1-1B52-4410-8B99-59C456150AB3}"/>
              </a:ext>
            </a:extLst>
          </p:cNvPr>
          <p:cNvSpPr txBox="1"/>
          <p:nvPr/>
        </p:nvSpPr>
        <p:spPr>
          <a:xfrm>
            <a:off x="584616" y="1888762"/>
            <a:ext cx="1150070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Broadcasting in computer network is a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group communication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where a </a:t>
            </a:r>
            <a:r>
              <a:rPr lang="en-US" sz="32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sender sends data</a:t>
            </a:r>
            <a:r>
              <a:rPr lang="en-US" sz="28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receivers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1" i="1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simultaneously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is an 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all − to − all communication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model where each 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 err="1">
                <a:solidFill>
                  <a:srgbClr val="202124"/>
                </a:solidFill>
                <a:latin typeface="arial" panose="020B0604020202020204" pitchFamily="34" charset="0"/>
              </a:rPr>
              <a:t>d</a:t>
            </a:r>
            <a:r>
              <a:rPr lang="en-US" sz="2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ending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device transmits data to all other devices in the network 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domain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1" y="238457"/>
            <a:ext cx="4509752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Multi-cast on LAN</a:t>
            </a:r>
          </a:p>
        </p:txBody>
      </p:sp>
      <p:pic>
        <p:nvPicPr>
          <p:cNvPr id="1026" name="Picture 2" descr="Multicast - Understand How IP Multicast Works">
            <a:extLst>
              <a:ext uri="{FF2B5EF4-FFF2-40B4-BE49-F238E27FC236}">
                <a16:creationId xmlns:a16="http://schemas.microsoft.com/office/drawing/2014/main" id="{27E36D4D-9BDC-41C3-86B1-D4C4A7052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15" y="1327278"/>
            <a:ext cx="8836891" cy="47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26EE728E-5BE9-440D-AB5B-73EC425D379E}"/>
              </a:ext>
            </a:extLst>
          </p:cNvPr>
          <p:cNvSpPr/>
          <p:nvPr/>
        </p:nvSpPr>
        <p:spPr>
          <a:xfrm>
            <a:off x="3285641" y="3564610"/>
            <a:ext cx="371959" cy="263471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55CF3B5-FC77-4761-9CDA-E8223DC4F67F}"/>
              </a:ext>
            </a:extLst>
          </p:cNvPr>
          <p:cNvSpPr/>
          <p:nvPr/>
        </p:nvSpPr>
        <p:spPr>
          <a:xfrm>
            <a:off x="3285641" y="3593023"/>
            <a:ext cx="402956" cy="266055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33BEF4C2-69A0-44AB-9435-B54B17B1C749}"/>
              </a:ext>
            </a:extLst>
          </p:cNvPr>
          <p:cNvSpPr/>
          <p:nvPr/>
        </p:nvSpPr>
        <p:spPr>
          <a:xfrm>
            <a:off x="717296" y="2298506"/>
            <a:ext cx="371959" cy="263471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B9FEF5-FD30-4033-A799-7725DC48D524}"/>
              </a:ext>
            </a:extLst>
          </p:cNvPr>
          <p:cNvCxnSpPr>
            <a:cxnSpLocks/>
          </p:cNvCxnSpPr>
          <p:nvPr/>
        </p:nvCxnSpPr>
        <p:spPr>
          <a:xfrm>
            <a:off x="897775" y="2443942"/>
            <a:ext cx="1978429" cy="11490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9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0.21067 0.18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68" y="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05572 1.11111E-6 C 0.08046 1.11111E-6 0.11145 -0.04908 0.11145 -0.08866 L 0.11145 -0.17732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0.22578 2.96296E-6 C 0.32656 2.96296E-6 0.45299 0.04629 0.45299 0.08472 L 0.45299 0.16944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43" y="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09752" cy="1057417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Source Specific Multi-cast</a:t>
            </a:r>
          </a:p>
        </p:txBody>
      </p:sp>
    </p:spTree>
    <p:extLst>
      <p:ext uri="{BB962C8B-B14F-4D97-AF65-F5344CB8AC3E}">
        <p14:creationId xmlns:p14="http://schemas.microsoft.com/office/powerpoint/2010/main" val="651438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CF858B-B09E-4BAD-8109-F43D5C3AB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300037"/>
            <a:ext cx="116681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9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BD91CA-E7DD-4BC8-995C-4AE55056F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3" y="883484"/>
            <a:ext cx="9680171" cy="5481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F7354-8030-4555-A425-E1E1B833F150}"/>
              </a:ext>
            </a:extLst>
          </p:cNvPr>
          <p:cNvSpPr txBox="1"/>
          <p:nvPr/>
        </p:nvSpPr>
        <p:spPr>
          <a:xfrm>
            <a:off x="609600" y="493486"/>
            <a:ext cx="328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Multi-cast Socket Options</a:t>
            </a:r>
          </a:p>
        </p:txBody>
      </p:sp>
    </p:spTree>
    <p:extLst>
      <p:ext uri="{BB962C8B-B14F-4D97-AF65-F5344CB8AC3E}">
        <p14:creationId xmlns:p14="http://schemas.microsoft.com/office/powerpoint/2010/main" val="1127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SNTP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8A040-CA54-440C-84F2-29C656C11BEC}"/>
              </a:ext>
            </a:extLst>
          </p:cNvPr>
          <p:cNvSpPr txBox="1"/>
          <p:nvPr/>
        </p:nvSpPr>
        <p:spPr>
          <a:xfrm>
            <a:off x="914399" y="1500984"/>
            <a:ext cx="99422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Simple Network Time Protocol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(SNTP) is a simplified version of Network Time Protocol (NTP) that is used to synchronize computer clocks on a network. This simplified version of NTP is generally used when full implementation of NTP is not needed.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8824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SNTP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31966-FEA2-4CF6-B118-9537A89B0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11" y="1411430"/>
            <a:ext cx="10341656" cy="48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4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08857"/>
            <a:ext cx="11299371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Broadcasting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2C5B48-1FCC-408A-A3AA-DEB84A2CA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92" y="1372441"/>
            <a:ext cx="6775554" cy="50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3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08857"/>
            <a:ext cx="11299371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Broad-cast address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DAB42-9128-4012-A6A6-AA1CF460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62" y="1019332"/>
            <a:ext cx="8439463" cy="54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6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38" y="562051"/>
            <a:ext cx="8223161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Uni-cast V/s Broadcast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93296-98E1-4FF5-A625-5D9260A8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25" y="1952390"/>
            <a:ext cx="5153025" cy="3552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A8F8CA-490B-45B1-9FEA-43C7DEBF7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52" y="1802587"/>
            <a:ext cx="5510186" cy="3552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BA1FD5-6B42-4E67-961D-616A98C9B384}"/>
              </a:ext>
            </a:extLst>
          </p:cNvPr>
          <p:cNvSpPr txBox="1"/>
          <p:nvPr/>
        </p:nvSpPr>
        <p:spPr>
          <a:xfrm>
            <a:off x="7448294" y="5765369"/>
            <a:ext cx="31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Broad-Cast 1-to-Many(All)</a:t>
            </a:r>
          </a:p>
        </p:txBody>
      </p:sp>
      <p:pic>
        <p:nvPicPr>
          <p:cNvPr id="8" name="Graphic 7" descr="New Wheelchair">
            <a:extLst>
              <a:ext uri="{FF2B5EF4-FFF2-40B4-BE49-F238E27FC236}">
                <a16:creationId xmlns:a16="http://schemas.microsoft.com/office/drawing/2014/main" id="{E5361BC1-0218-46FF-B086-82D61842FEA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1542" y="2495226"/>
            <a:ext cx="616057" cy="616057"/>
          </a:xfrm>
          <a:prstGeom prst="rect">
            <a:avLst/>
          </a:prstGeom>
        </p:spPr>
      </p:pic>
      <p:pic>
        <p:nvPicPr>
          <p:cNvPr id="13" name="Graphic 12" descr="New Wheelchair">
            <a:extLst>
              <a:ext uri="{FF2B5EF4-FFF2-40B4-BE49-F238E27FC236}">
                <a16:creationId xmlns:a16="http://schemas.microsoft.com/office/drawing/2014/main" id="{1798ECC4-7ACB-4F4A-A9DD-B0C993EF967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3308" y="2495225"/>
            <a:ext cx="616057" cy="616057"/>
          </a:xfrm>
          <a:prstGeom prst="rect">
            <a:avLst/>
          </a:prstGeom>
        </p:spPr>
      </p:pic>
      <p:pic>
        <p:nvPicPr>
          <p:cNvPr id="14" name="Graphic 13" descr="New Wheelchair">
            <a:extLst>
              <a:ext uri="{FF2B5EF4-FFF2-40B4-BE49-F238E27FC236}">
                <a16:creationId xmlns:a16="http://schemas.microsoft.com/office/drawing/2014/main" id="{6EFC9CA9-5207-41D1-A45F-4A2FA8D8295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5279" y="3170420"/>
            <a:ext cx="616057" cy="616057"/>
          </a:xfrm>
          <a:prstGeom prst="rect">
            <a:avLst/>
          </a:prstGeom>
        </p:spPr>
      </p:pic>
      <p:pic>
        <p:nvPicPr>
          <p:cNvPr id="15" name="Graphic 14" descr="New Wheelchair">
            <a:extLst>
              <a:ext uri="{FF2B5EF4-FFF2-40B4-BE49-F238E27FC236}">
                <a16:creationId xmlns:a16="http://schemas.microsoft.com/office/drawing/2014/main" id="{5DF36223-E7FB-4760-BB00-6C6F0C9605F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8249" y="2862391"/>
            <a:ext cx="616057" cy="616057"/>
          </a:xfrm>
          <a:prstGeom prst="rect">
            <a:avLst/>
          </a:prstGeom>
        </p:spPr>
      </p:pic>
      <p:pic>
        <p:nvPicPr>
          <p:cNvPr id="16" name="Graphic 15" descr="New Wheelchair">
            <a:extLst>
              <a:ext uri="{FF2B5EF4-FFF2-40B4-BE49-F238E27FC236}">
                <a16:creationId xmlns:a16="http://schemas.microsoft.com/office/drawing/2014/main" id="{FF10D7D6-DC66-4FA4-B082-8D06892DE91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8249" y="2871059"/>
            <a:ext cx="616057" cy="616057"/>
          </a:xfrm>
          <a:prstGeom prst="rect">
            <a:avLst/>
          </a:prstGeom>
        </p:spPr>
      </p:pic>
      <p:pic>
        <p:nvPicPr>
          <p:cNvPr id="17" name="Graphic 16" descr="New Wheelchair">
            <a:extLst>
              <a:ext uri="{FF2B5EF4-FFF2-40B4-BE49-F238E27FC236}">
                <a16:creationId xmlns:a16="http://schemas.microsoft.com/office/drawing/2014/main" id="{51B5B5FC-C43C-4985-8CFC-C1729368E52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9184" y="2905182"/>
            <a:ext cx="616057" cy="616057"/>
          </a:xfrm>
          <a:prstGeom prst="rect">
            <a:avLst/>
          </a:prstGeom>
        </p:spPr>
      </p:pic>
      <p:pic>
        <p:nvPicPr>
          <p:cNvPr id="18" name="Graphic 17" descr="New Wheelchair">
            <a:extLst>
              <a:ext uri="{FF2B5EF4-FFF2-40B4-BE49-F238E27FC236}">
                <a16:creationId xmlns:a16="http://schemas.microsoft.com/office/drawing/2014/main" id="{D67EFF95-A3B4-442C-891D-7EC366706F7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8539" y="2943755"/>
            <a:ext cx="616057" cy="616057"/>
          </a:xfrm>
          <a:prstGeom prst="rect">
            <a:avLst/>
          </a:prstGeom>
        </p:spPr>
      </p:pic>
      <p:pic>
        <p:nvPicPr>
          <p:cNvPr id="22" name="Graphic 21" descr="New Wheelchair">
            <a:extLst>
              <a:ext uri="{FF2B5EF4-FFF2-40B4-BE49-F238E27FC236}">
                <a16:creationId xmlns:a16="http://schemas.microsoft.com/office/drawing/2014/main" id="{39A59DB9-4A08-4F9D-93DE-CD327B4C545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2612" y="2712203"/>
            <a:ext cx="809036" cy="80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1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0.08711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0.18372 0.022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18229 0.13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0.13659 0.0363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0.16693 -0.1247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46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L 0.0655 0.1844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07407E-6 L 0.06419 -0.1553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85185E-6 L 0.1901 0.0976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39" y="403736"/>
            <a:ext cx="10734955" cy="1057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Unicast, Multicast and Broadcast and </a:t>
            </a:r>
            <a:r>
              <a:rPr lang="en-US" dirty="0" err="1"/>
              <a:t>Anycast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1299818"/>
            <a:ext cx="7526337" cy="508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0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39" y="378336"/>
            <a:ext cx="10734955" cy="1057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Unicast, Multicast and Broadcast a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517E9-4E6C-40E8-9D7C-34351CF9F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58" y="1435752"/>
            <a:ext cx="9406842" cy="50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9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39" y="378336"/>
            <a:ext cx="10734955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PIM – Protocol Independent Multi-cast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4D621-3F91-4D48-B70B-C2EF5954AFC6}"/>
              </a:ext>
            </a:extLst>
          </p:cNvPr>
          <p:cNvSpPr txBox="1"/>
          <p:nvPr/>
        </p:nvSpPr>
        <p:spPr>
          <a:xfrm>
            <a:off x="552639" y="1724720"/>
            <a:ext cx="10873047" cy="39703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term "protocol-independent" stems from the fact that PIM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does not maintain its own topology database. Instead, it relies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on the unicast forwarding table of the router to avoid loops;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PIM is considered protocol-independent because it has no 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direct dependency on the unicast routing protocol(s) used.</a:t>
            </a:r>
          </a:p>
        </p:txBody>
      </p:sp>
    </p:spTree>
    <p:extLst>
      <p:ext uri="{BB962C8B-B14F-4D97-AF65-F5344CB8AC3E}">
        <p14:creationId xmlns:p14="http://schemas.microsoft.com/office/powerpoint/2010/main" val="56535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455</Words>
  <Application>Microsoft Office PowerPoint</Application>
  <PresentationFormat>Widescreen</PresentationFormat>
  <Paragraphs>78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Andale Mono</vt:lpstr>
      <vt:lpstr>Arial</vt:lpstr>
      <vt:lpstr>Arial</vt:lpstr>
      <vt:lpstr>Century Gothic</vt:lpstr>
      <vt:lpstr>Garamond</vt:lpstr>
      <vt:lpstr>Verdana</vt:lpstr>
      <vt:lpstr>SavonVTI</vt:lpstr>
      <vt:lpstr>Broad-casting</vt:lpstr>
      <vt:lpstr>Different forms of addressing.</vt:lpstr>
      <vt:lpstr>Broad-casting</vt:lpstr>
      <vt:lpstr>Broadcasting</vt:lpstr>
      <vt:lpstr>Broad-cast address</vt:lpstr>
      <vt:lpstr>Uni-cast V/s Broadcast </vt:lpstr>
      <vt:lpstr>Unicast, Multicast and Broadcast and Anycast</vt:lpstr>
      <vt:lpstr>Unicast, Multicast and Broadcast a comparison</vt:lpstr>
      <vt:lpstr>PIM – Protocol Independent Multi-cast</vt:lpstr>
      <vt:lpstr>PIM – Protocol Independent Multi-cast</vt:lpstr>
      <vt:lpstr>Uni-cast V/s Broadcast </vt:lpstr>
      <vt:lpstr>UDP Echo…  dg_Cli</vt:lpstr>
      <vt:lpstr>Address Space-IPV6 – Multi-cast address space</vt:lpstr>
      <vt:lpstr>Address Space-IPV6</vt:lpstr>
      <vt:lpstr>Address Space-IPV6</vt:lpstr>
      <vt:lpstr>Address Space-IPV4</vt:lpstr>
      <vt:lpstr>Address Space-IPV4</vt:lpstr>
      <vt:lpstr>Mult-casting on WAN</vt:lpstr>
      <vt:lpstr>Scope of Multi-cast Addresses</vt:lpstr>
      <vt:lpstr>Scope of Multi-cast Addresses</vt:lpstr>
      <vt:lpstr>Scope of Multi-cast Addresses</vt:lpstr>
      <vt:lpstr>Scope of Multi-cast Addresses</vt:lpstr>
      <vt:lpstr>Multicasting</vt:lpstr>
      <vt:lpstr>PowerPoint Presentation</vt:lpstr>
      <vt:lpstr>Race condition in Broadcasting</vt:lpstr>
      <vt:lpstr>Race condition </vt:lpstr>
      <vt:lpstr>Race condition </vt:lpstr>
      <vt:lpstr>Multi-cast Addresses – IPV 4</vt:lpstr>
      <vt:lpstr>Multi-cast v/s Broadcast</vt:lpstr>
      <vt:lpstr>Multi-cast on LAN</vt:lpstr>
      <vt:lpstr>Source Specific Multi-cast</vt:lpstr>
      <vt:lpstr>PowerPoint Presentation</vt:lpstr>
      <vt:lpstr>PowerPoint Presentation</vt:lpstr>
      <vt:lpstr>SNTP</vt:lpstr>
      <vt:lpstr>SNTP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2021-11-02T08:44:00Z</dcterms:created>
  <dcterms:modified xsi:type="dcterms:W3CDTF">2022-01-09T17:09:02Z</dcterms:modified>
</cp:coreProperties>
</file>