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54" userDrawn="1">
          <p15:clr>
            <a:srgbClr val="A4A3A4"/>
          </p15:clr>
        </p15:guide>
        <p15:guide id="2" orient="horz" pos="3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C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CAE57-3C90-4393-A3A1-66084E545886}" v="126" dt="2022-06-28T20:41:11.438"/>
    <p1510:client id="{EBF44012-0457-474E-A6BD-1CBE99CA6953}" v="1833" dt="2022-06-28T22:43:4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74" d="100"/>
          <a:sy n="74" d="100"/>
        </p:scale>
        <p:origin x="552" y="72"/>
      </p:cViewPr>
      <p:guideLst>
        <p:guide pos="5654"/>
        <p:guide orient="horz" pos="3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D5A51-5B45-F841-A2E4-4DB3E52CC582}" type="datetimeFigureOut">
              <a:rPr lang="en-NG" smtClean="0"/>
              <a:t>07/07/2022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EF676-FF82-D349-9398-381341197B0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51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853bc18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853bc18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853bc18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853bc18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853bc184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853bc184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ctrTitle"/>
          </p:nvPr>
        </p:nvSpPr>
        <p:spPr>
          <a:xfrm>
            <a:off x="609599" y="1289633"/>
            <a:ext cx="9139707" cy="35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t>CTD Data </a:t>
            </a:r>
            <a:r>
              <a:rPr lang="en-GB" b="1" dirty="0" smtClean="0">
                <a:solidFill>
                  <a:srgbClr val="DC1D1E"/>
                </a:solidFill>
                <a:latin typeface="Fira Sans" panose="020B0503050000020004" pitchFamily="34" charset="0"/>
              </a:rPr>
              <a:t>Manipulation</a:t>
            </a:r>
            <a:endParaRPr b="1" dirty="0">
              <a:solidFill>
                <a:srgbClr val="DC1D1E"/>
              </a:solidFill>
              <a:latin typeface="Fira Sans" panose="020B0503050000020004" pitchFamily="34" charset="0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656000" y="4825867"/>
            <a:ext cx="9394000" cy="5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t>PML Applications LTD</a:t>
            </a:r>
            <a:endParaRPr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cxnSp>
        <p:nvCxnSpPr>
          <p:cNvPr id="102" name="Google Shape;102;p25"/>
          <p:cNvCxnSpPr>
            <a:cxnSpLocks/>
          </p:cNvCxnSpPr>
          <p:nvPr/>
        </p:nvCxnSpPr>
        <p:spPr>
          <a:xfrm>
            <a:off x="719000" y="5448033"/>
            <a:ext cx="87372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5"/>
          <p:cNvSpPr txBox="1"/>
          <p:nvPr/>
        </p:nvSpPr>
        <p:spPr>
          <a:xfrm>
            <a:off x="678146" y="5682825"/>
            <a:ext cx="5842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 dirty="0" smtClean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Ikechukwu Emmanuel</a:t>
            </a:r>
          </a:p>
          <a:p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(nwokochaikechukwu13@gmail.com)</a:t>
            </a:r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120;p27"/>
          <p:cNvCxnSpPr/>
          <p:nvPr/>
        </p:nvCxnSpPr>
        <p:spPr>
          <a:xfrm>
            <a:off x="839133" y="439681"/>
            <a:ext cx="1203200" cy="0"/>
          </a:xfrm>
          <a:prstGeom prst="straightConnector1">
            <a:avLst/>
          </a:prstGeom>
          <a:noFill/>
          <a:ln w="76200" cap="flat" cmpd="sng">
            <a:solidFill>
              <a:srgbClr val="DC1D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711200" y="439697"/>
            <a:ext cx="748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t>Operational Use Case</a:t>
            </a:r>
            <a:endParaRPr sz="3600" b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cxnSp>
        <p:nvCxnSpPr>
          <p:cNvPr id="120" name="Google Shape;120;p27"/>
          <p:cNvCxnSpPr/>
          <p:nvPr/>
        </p:nvCxnSpPr>
        <p:spPr>
          <a:xfrm>
            <a:off x="839133" y="439681"/>
            <a:ext cx="1203200" cy="0"/>
          </a:xfrm>
          <a:prstGeom prst="straightConnector1">
            <a:avLst/>
          </a:prstGeom>
          <a:noFill/>
          <a:ln w="76200" cap="flat" cmpd="sng">
            <a:solidFill>
              <a:srgbClr val="DC1D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453564" y="2160808"/>
            <a:ext cx="21804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 and Reporting 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427220" y="3028315"/>
            <a:ext cx="292354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Create data analysis notebooks for reporting and insights extraction </a:t>
            </a:r>
            <a:endParaRPr sz="16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>
            <a:off x="8323087" y="2279973"/>
            <a:ext cx="3490000" cy="1897120"/>
            <a:chOff x="6156458" y="2276987"/>
            <a:chExt cx="2617500" cy="1422839"/>
          </a:xfrm>
        </p:grpSpPr>
        <p:sp>
          <p:nvSpPr>
            <p:cNvPr id="125" name="Google Shape;125;p27"/>
            <p:cNvSpPr txBox="1"/>
            <p:nvPr/>
          </p:nvSpPr>
          <p:spPr>
            <a:xfrm>
              <a:off x="6720688" y="2276987"/>
              <a:ext cx="1986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-GB" sz="24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Application Consumption</a:t>
              </a:r>
              <a:endParaRPr lang="en-GB"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6156458" y="2796226"/>
              <a:ext cx="26175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endParaRPr lang="en-GB" sz="16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Build a web application to enable data interaction  and report consumption</a:t>
              </a:r>
              <a:endParaRPr lang="en-GB" sz="1600" dirty="0" smtClean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" name="Google Shape;128;p27"/>
          <p:cNvSpPr txBox="1"/>
          <p:nvPr/>
        </p:nvSpPr>
        <p:spPr>
          <a:xfrm>
            <a:off x="9461312" y="2217446"/>
            <a:ext cx="24804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endParaRPr sz="24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9" name="Google Shape;139;p27"/>
          <p:cNvCxnSpPr>
            <a:cxnSpLocks/>
          </p:cNvCxnSpPr>
          <p:nvPr/>
        </p:nvCxnSpPr>
        <p:spPr>
          <a:xfrm>
            <a:off x="2736995" y="2780752"/>
            <a:ext cx="1675941" cy="895563"/>
          </a:xfrm>
          <a:prstGeom prst="bentConnector3">
            <a:avLst>
              <a:gd name="adj1" fmla="val 4590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" name="Google Shape;142;p27"/>
          <p:cNvCxnSpPr>
            <a:cxnSpLocks/>
          </p:cNvCxnSpPr>
          <p:nvPr/>
        </p:nvCxnSpPr>
        <p:spPr>
          <a:xfrm rot="10800000" flipV="1">
            <a:off x="7441993" y="2780752"/>
            <a:ext cx="1504613" cy="818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15" y="1673382"/>
            <a:ext cx="2597819" cy="2597819"/>
          </a:xfrm>
          <a:prstGeom prst="rect">
            <a:avLst/>
          </a:prstGeom>
        </p:spPr>
      </p:pic>
      <p:cxnSp>
        <p:nvCxnSpPr>
          <p:cNvPr id="31" name="Google Shape;139;p27"/>
          <p:cNvCxnSpPr>
            <a:cxnSpLocks/>
          </p:cNvCxnSpPr>
          <p:nvPr/>
        </p:nvCxnSpPr>
        <p:spPr>
          <a:xfrm rot="16200000" flipH="1">
            <a:off x="5589114" y="4134064"/>
            <a:ext cx="1221984" cy="10152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128;p27"/>
          <p:cNvSpPr txBox="1"/>
          <p:nvPr/>
        </p:nvSpPr>
        <p:spPr>
          <a:xfrm>
            <a:off x="8946606" y="3791115"/>
            <a:ext cx="24804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endParaRPr sz="24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128;p27"/>
          <p:cNvSpPr txBox="1"/>
          <p:nvPr/>
        </p:nvSpPr>
        <p:spPr>
          <a:xfrm>
            <a:off x="8441735" y="4390212"/>
            <a:ext cx="24804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endParaRPr sz="24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125;p27"/>
          <p:cNvSpPr txBox="1"/>
          <p:nvPr/>
        </p:nvSpPr>
        <p:spPr>
          <a:xfrm>
            <a:off x="3854578" y="5151273"/>
            <a:ext cx="26484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4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APIs </a:t>
            </a:r>
            <a:endParaRPr lang="en-GB"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" name="Google Shape;126;p27"/>
          <p:cNvSpPr txBox="1"/>
          <p:nvPr/>
        </p:nvSpPr>
        <p:spPr>
          <a:xfrm>
            <a:off x="3960661" y="5354507"/>
            <a:ext cx="3490000" cy="12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endParaRPr lang="en-GB" sz="1600" dirty="0" smtClean="0">
              <a:latin typeface="Roboto"/>
              <a:ea typeface="Roboto"/>
              <a:cs typeface="Roboto"/>
              <a:sym typeface="Roboto"/>
            </a:endParaRPr>
          </a:p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Develop APIs that can enable processed data sharing between systems and services </a:t>
            </a:r>
            <a:endParaRPr lang="en-GB" sz="1600" dirty="0" smtClean="0">
              <a:solidFill>
                <a:schemeClr val="bg1">
                  <a:lumMod val="6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2348367" y="1983300"/>
            <a:ext cx="300800" cy="30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" panose="020B0503050000020004" pitchFamily="34" charset="0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2741967" y="3277500"/>
            <a:ext cx="300800" cy="30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" panose="020B0503050000020004" pitchFamily="34" charset="0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237167" y="4571700"/>
            <a:ext cx="300800" cy="30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" panose="020B0503050000020004" pitchFamily="34" charset="0"/>
            </a:endParaRPr>
          </a:p>
        </p:txBody>
      </p:sp>
      <p:grpSp>
        <p:nvGrpSpPr>
          <p:cNvPr id="180" name="Google Shape;180;p29"/>
          <p:cNvGrpSpPr/>
          <p:nvPr/>
        </p:nvGrpSpPr>
        <p:grpSpPr>
          <a:xfrm>
            <a:off x="4909253" y="1609593"/>
            <a:ext cx="6134800" cy="1262897"/>
            <a:chOff x="871538" y="1176527"/>
            <a:chExt cx="4601100" cy="947173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871538" y="1176527"/>
              <a:ext cx="3832883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2400" b="1" dirty="0" smtClean="0"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Automate Data Fetch and Storage </a:t>
              </a:r>
              <a:endParaRPr sz="24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871538" y="1512600"/>
              <a:ext cx="4601100" cy="6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9"/>
          <p:cNvGrpSpPr/>
          <p:nvPr/>
        </p:nvGrpSpPr>
        <p:grpSpPr>
          <a:xfrm>
            <a:off x="4909251" y="2974291"/>
            <a:ext cx="6810524" cy="1192400"/>
            <a:chOff x="871536" y="2047650"/>
            <a:chExt cx="5107893" cy="894300"/>
          </a:xfrm>
        </p:grpSpPr>
        <p:sp>
          <p:nvSpPr>
            <p:cNvPr id="184" name="Google Shape;184;p29"/>
            <p:cNvSpPr txBox="1"/>
            <p:nvPr/>
          </p:nvSpPr>
          <p:spPr>
            <a:xfrm>
              <a:off x="871536" y="2047650"/>
              <a:ext cx="5107893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2400" b="1" dirty="0" smtClean="0">
                  <a:solidFill>
                    <a:srgbClr val="000000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Develop Web Application To Aid Research </a:t>
              </a:r>
              <a:endParaRPr sz="24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871538" y="2407050"/>
              <a:ext cx="502095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Build a python web application to consume the data in near-real-time. For custom data query and results viewing and data interactions</a:t>
              </a:r>
              <a:endPara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29"/>
          <p:cNvGrpSpPr/>
          <p:nvPr/>
        </p:nvGrpSpPr>
        <p:grpSpPr>
          <a:xfrm>
            <a:off x="4909251" y="4466252"/>
            <a:ext cx="7158251" cy="1096237"/>
            <a:chOff x="871536" y="3014222"/>
            <a:chExt cx="5368688" cy="822178"/>
          </a:xfrm>
        </p:grpSpPr>
        <p:sp>
          <p:nvSpPr>
            <p:cNvPr id="187" name="Google Shape;187;p29"/>
            <p:cNvSpPr txBox="1"/>
            <p:nvPr/>
          </p:nvSpPr>
          <p:spPr>
            <a:xfrm>
              <a:off x="871536" y="3014222"/>
              <a:ext cx="5368688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b="1" dirty="0" smtClean="0"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Executable Interactive Python Notebooks </a:t>
              </a:r>
              <a:endParaRPr sz="24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871538" y="3301500"/>
              <a:ext cx="4601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1600" dirty="0" smtClean="0">
                  <a:solidFill>
                    <a:srgbClr val="7F7F7F"/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Set up </a:t>
              </a:r>
              <a:r>
                <a:rPr lang="en-US" sz="1600" dirty="0" err="1" smtClean="0">
                  <a:solidFill>
                    <a:srgbClr val="7F7F7F"/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Ipynb</a:t>
              </a:r>
              <a:r>
                <a:rPr lang="en-US" sz="1600" dirty="0" smtClean="0">
                  <a:solidFill>
                    <a:srgbClr val="7F7F7F"/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 notebooks that can be ran by non-technical  researchers</a:t>
              </a:r>
              <a:r>
                <a:rPr lang="en-US" sz="1600" dirty="0" smtClean="0">
                  <a:solidFill>
                    <a:srgbClr val="7F7F7F"/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smtClean="0">
                  <a:solidFill>
                    <a:srgbClr val="7F7F7F"/>
                  </a:solidFill>
                  <a:latin typeface="Fira Sans" panose="020B0503050000020004" pitchFamily="34" charset="0"/>
                  <a:ea typeface="Roboto"/>
                  <a:cs typeface="Roboto"/>
                  <a:sym typeface="Roboto"/>
                </a:rPr>
                <a:t> to obtain actionable insights on-demand</a:t>
              </a:r>
              <a:endParaRPr sz="1600" dirty="0">
                <a:solidFill>
                  <a:srgbClr val="7F7F7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" name="Google Shape;118;p27">
            <a:extLst>
              <a:ext uri="{FF2B5EF4-FFF2-40B4-BE49-F238E27FC236}">
                <a16:creationId xmlns:a16="http://schemas.microsoft.com/office/drawing/2014/main" id="{2AA1EB90-0804-5A6E-42C0-7EE99F5C7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439697"/>
            <a:ext cx="748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t>Further Development</a:t>
            </a:r>
            <a:endParaRPr lang="en-GB" sz="3600" b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cxnSp>
        <p:nvCxnSpPr>
          <p:cNvPr id="61" name="Google Shape;120;p27">
            <a:extLst>
              <a:ext uri="{FF2B5EF4-FFF2-40B4-BE49-F238E27FC236}">
                <a16:creationId xmlns:a16="http://schemas.microsoft.com/office/drawing/2014/main" id="{73A53A1B-4AFD-D601-F287-66934BD868A3}"/>
              </a:ext>
            </a:extLst>
          </p:cNvPr>
          <p:cNvCxnSpPr/>
          <p:nvPr/>
        </p:nvCxnSpPr>
        <p:spPr>
          <a:xfrm>
            <a:off x="839133" y="439681"/>
            <a:ext cx="1203200" cy="0"/>
          </a:xfrm>
          <a:prstGeom prst="straightConnector1">
            <a:avLst/>
          </a:prstGeom>
          <a:noFill/>
          <a:ln w="76200" cap="flat" cmpd="sng">
            <a:solidFill>
              <a:srgbClr val="DC1D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185;p29">
            <a:extLst>
              <a:ext uri="{FF2B5EF4-FFF2-40B4-BE49-F238E27FC236}">
                <a16:creationId xmlns:a16="http://schemas.microsoft.com/office/drawing/2014/main" id="{32625C17-CB44-BC36-02FA-94E4FBB31A44}"/>
              </a:ext>
            </a:extLst>
          </p:cNvPr>
          <p:cNvSpPr txBox="1"/>
          <p:nvPr/>
        </p:nvSpPr>
        <p:spPr>
          <a:xfrm>
            <a:off x="4909253" y="1982059"/>
            <a:ext cx="61348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Periodically obtain new data and process for either storage and analysis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85;p29">
            <a:extLst>
              <a:ext uri="{FF2B5EF4-FFF2-40B4-BE49-F238E27FC236}">
                <a16:creationId xmlns:a16="http://schemas.microsoft.com/office/drawing/2014/main" id="{CEC32709-2F5D-CA7D-A262-FADAE4845F69}"/>
              </a:ext>
            </a:extLst>
          </p:cNvPr>
          <p:cNvSpPr txBox="1"/>
          <p:nvPr/>
        </p:nvSpPr>
        <p:spPr>
          <a:xfrm>
            <a:off x="4909253" y="5842000"/>
            <a:ext cx="61348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The 9 Best Data Analytics Tools for Data Analysts in 20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9"/>
          <a:stretch/>
        </p:blipFill>
        <p:spPr bwMode="auto">
          <a:xfrm>
            <a:off x="442820" y="2544024"/>
            <a:ext cx="4284894" cy="2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119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Fira Sans</vt:lpstr>
      <vt:lpstr>Fira Sans Extra Condensed</vt:lpstr>
      <vt:lpstr>Roboto</vt:lpstr>
      <vt:lpstr>office theme</vt:lpstr>
      <vt:lpstr>CTD Data Manipulation</vt:lpstr>
      <vt:lpstr>Operational Use Case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kaysn</dc:creator>
  <cp:lastModifiedBy>kaysn</cp:lastModifiedBy>
  <cp:revision>10</cp:revision>
  <dcterms:created xsi:type="dcterms:W3CDTF">2022-06-27T20:16:02Z</dcterms:created>
  <dcterms:modified xsi:type="dcterms:W3CDTF">2022-07-07T08:57:25Z</dcterms:modified>
</cp:coreProperties>
</file>