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1_B28FBD21.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60" r:id="rId6"/>
    <p:sldId id="262" r:id="rId7"/>
    <p:sldId id="263" r:id="rId8"/>
    <p:sldId id="282" r:id="rId9"/>
    <p:sldId id="275" r:id="rId10"/>
    <p:sldId id="274" r:id="rId11"/>
    <p:sldId id="273" r:id="rId12"/>
    <p:sldId id="267" r:id="rId13"/>
    <p:sldId id="276" r:id="rId14"/>
    <p:sldId id="264" r:id="rId15"/>
    <p:sldId id="265" r:id="rId16"/>
    <p:sldId id="272" r:id="rId17"/>
    <p:sldId id="266" r:id="rId18"/>
    <p:sldId id="270" r:id="rId19"/>
    <p:sldId id="269" r:id="rId20"/>
    <p:sldId id="271" r:id="rId21"/>
    <p:sldId id="283"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2C9486-7BEC-6B75-18A0-0DC46AB80146}" name="Catherine Ikponmwonba" initials="CI" userId="a55c5652a71b1d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6EF6B-964E-47C1-A84F-82BE74A7BEF1}" v="8" dt="2023-06-30T04:45:31.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3" d="100"/>
          <a:sy n="63" d="100"/>
        </p:scale>
        <p:origin x="728" y="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Ik" userId="403420a6171b50c4" providerId="LiveId" clId="{A8B6EF6B-964E-47C1-A84F-82BE74A7BEF1}"/>
    <pc:docChg chg="modSld">
      <pc:chgData name="Christine Ik" userId="403420a6171b50c4" providerId="LiveId" clId="{A8B6EF6B-964E-47C1-A84F-82BE74A7BEF1}" dt="2023-06-30T04:45:31.644" v="7"/>
      <pc:docMkLst>
        <pc:docMk/>
      </pc:docMkLst>
      <pc:sldChg chg="modSp mod">
        <pc:chgData name="Christine Ik" userId="403420a6171b50c4" providerId="LiveId" clId="{A8B6EF6B-964E-47C1-A84F-82BE74A7BEF1}" dt="2023-06-30T04:45:31.644" v="7"/>
        <pc:sldMkLst>
          <pc:docMk/>
          <pc:sldMk cId="58898691" sldId="266"/>
        </pc:sldMkLst>
        <pc:graphicFrameChg chg="mod">
          <ac:chgData name="Christine Ik" userId="403420a6171b50c4" providerId="LiveId" clId="{A8B6EF6B-964E-47C1-A84F-82BE74A7BEF1}" dt="2023-06-30T04:45:31.644" v="7"/>
          <ac:graphicFrameMkLst>
            <pc:docMk/>
            <pc:sldMk cId="58898691" sldId="266"/>
            <ac:graphicFrameMk id="4" creationId="{F700E255-03DF-B19C-D975-5F9E2C0EB26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Type%20of%20facility%20differences%204.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Facility%20vacc%20rate%202023%202.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state%20by%20case%20by%20vacc%202.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state%20cases,%20deaths,%20and%20recoveri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state%20mortality%20rates%20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facility%20state%20cases%20death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top%2010%20in%202020%20V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top%2010%20in%202021%20V3.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mortality%20rates%20for%20homes%203.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chris\OneDrive\Desktop\DATA%20STUFF\SQL%20Projects\NursingHomes\pics\7-DAY%20MOVING%20AVG%202.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'Total cases, deaths, and recove'!$A$1</c:f>
              <c:strCache>
                <c:ptCount val="1"/>
                <c:pt idx="0">
                  <c:v>TotalCases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'Total cases, deaths, and recove'!$A$2</c:f>
              <c:numCache>
                <c:formatCode>General</c:formatCode>
                <c:ptCount val="1"/>
                <c:pt idx="0">
                  <c:v>1642463</c:v>
                </c:pt>
              </c:numCache>
            </c:numRef>
          </c:val>
          <c:extLst>
            <c:ext xmlns:c16="http://schemas.microsoft.com/office/drawing/2014/chart" uri="{C3380CC4-5D6E-409C-BE32-E72D297353CC}">
              <c16:uniqueId val="{00000000-76C9-4C25-9601-7A883B06C875}"/>
            </c:ext>
          </c:extLst>
        </c:ser>
        <c:ser>
          <c:idx val="1"/>
          <c:order val="1"/>
          <c:tx>
            <c:strRef>
              <c:f>'Total cases, deaths, and recove'!$B$1</c:f>
              <c:strCache>
                <c:ptCount val="1"/>
                <c:pt idx="0">
                  <c:v>TotalDeaths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'Total cases, deaths, and recove'!$B$2</c:f>
              <c:numCache>
                <c:formatCode>General</c:formatCode>
                <c:ptCount val="1"/>
                <c:pt idx="0">
                  <c:v>166497</c:v>
                </c:pt>
              </c:numCache>
            </c:numRef>
          </c:val>
          <c:extLst>
            <c:ext xmlns:c16="http://schemas.microsoft.com/office/drawing/2014/chart" uri="{C3380CC4-5D6E-409C-BE32-E72D297353CC}">
              <c16:uniqueId val="{00000001-76C9-4C25-9601-7A883B06C875}"/>
            </c:ext>
          </c:extLst>
        </c:ser>
        <c:ser>
          <c:idx val="2"/>
          <c:order val="2"/>
          <c:tx>
            <c:strRef>
              <c:f>'Total cases, deaths, and recove'!$C$1</c:f>
              <c:strCache>
                <c:ptCount val="1"/>
                <c:pt idx="0">
                  <c:v>TotalRecoveries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'Total cases, deaths, and recove'!$C$2</c:f>
              <c:numCache>
                <c:formatCode>General</c:formatCode>
                <c:ptCount val="1"/>
                <c:pt idx="0">
                  <c:v>1475966</c:v>
                </c:pt>
              </c:numCache>
            </c:numRef>
          </c:val>
          <c:extLst>
            <c:ext xmlns:c16="http://schemas.microsoft.com/office/drawing/2014/chart" uri="{C3380CC4-5D6E-409C-BE32-E72D297353CC}">
              <c16:uniqueId val="{00000002-76C9-4C25-9601-7A883B06C875}"/>
            </c:ext>
          </c:extLst>
        </c:ser>
        <c:dLbls>
          <c:dLblPos val="outEnd"/>
          <c:showLegendKey val="0"/>
          <c:showVal val="1"/>
          <c:showCatName val="0"/>
          <c:showSerName val="0"/>
          <c:showPercent val="0"/>
          <c:showBubbleSize val="0"/>
        </c:dLbls>
        <c:gapWidth val="100"/>
        <c:overlap val="-24"/>
        <c:axId val="2090931472"/>
        <c:axId val="2090931952"/>
      </c:barChart>
      <c:catAx>
        <c:axId val="2090931472"/>
        <c:scaling>
          <c:orientation val="minMax"/>
        </c:scaling>
        <c:delete val="1"/>
        <c:axPos val="b"/>
        <c:numFmt formatCode="General" sourceLinked="1"/>
        <c:majorTickMark val="none"/>
        <c:minorTickMark val="none"/>
        <c:tickLblPos val="nextTo"/>
        <c:crossAx val="2090931952"/>
        <c:crosses val="autoZero"/>
        <c:auto val="1"/>
        <c:lblAlgn val="ctr"/>
        <c:lblOffset val="100"/>
        <c:noMultiLvlLbl val="0"/>
      </c:catAx>
      <c:valAx>
        <c:axId val="2090931952"/>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2090931472"/>
        <c:crosses val="autoZero"/>
        <c:crossBetween val="between"/>
      </c:valAx>
      <c:spPr>
        <a:noFill/>
        <a:ln>
          <a:noFill/>
        </a:ln>
        <a:effectLst/>
      </c:spPr>
    </c:plotArea>
    <c:legend>
      <c:legendPos val="b"/>
      <c:layout>
        <c:manualLayout>
          <c:xMode val="edge"/>
          <c:yMode val="edge"/>
          <c:x val="0.16547485135786599"/>
          <c:y val="0.9116218718451865"/>
          <c:w val="0.76683941293052649"/>
          <c:h val="6.559620181637528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rgbClr val="FFFFFF">
                    <a:lumMod val="65000"/>
                    <a:lumOff val="35000"/>
                  </a:srgbClr>
                </a:solidFill>
              </a:rPr>
              <a:t>Provider Category Differences in COVID-19 Infection Outcome</a:t>
            </a:r>
            <a:endParaRPr lang="en-US" dirty="0"/>
          </a:p>
        </c:rich>
      </c:tx>
      <c:layout>
        <c:manualLayout>
          <c:xMode val="edge"/>
          <c:yMode val="edge"/>
          <c:x val="0.21420932187260092"/>
          <c:y val="2.05293434635136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'Type of facility differences 4'!$B$1</c:f>
              <c:strCache>
                <c:ptCount val="1"/>
                <c:pt idx="0">
                  <c:v> TotalCases </c:v>
                </c:pt>
              </c:strCache>
            </c:strRef>
          </c:tx>
          <c:spPr>
            <a:solidFill>
              <a:schemeClr val="accent2"/>
            </a:solidFill>
            <a:ln>
              <a:noFill/>
            </a:ln>
            <a:effectLst/>
            <a:sp3d/>
          </c:spPr>
          <c:invertIfNegative val="0"/>
          <c:dLbls>
            <c:dLbl>
              <c:idx val="6"/>
              <c:layout>
                <c:manualLayout>
                  <c:x val="-3.0433531041452806E-2"/>
                  <c:y val="1.23176060781081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599-4CB5-8023-263CBD461589}"/>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'Type of facility differences 4'!$A$2:$A$8</c:f>
              <c:strCache>
                <c:ptCount val="7"/>
                <c:pt idx="0">
                  <c:v>Other</c:v>
                </c:pt>
                <c:pt idx="1">
                  <c:v>Nursing Home</c:v>
                </c:pt>
                <c:pt idx="2">
                  <c:v>Health Center</c:v>
                </c:pt>
                <c:pt idx="3">
                  <c:v>Rehab Center</c:v>
                </c:pt>
                <c:pt idx="4">
                  <c:v>Care Center</c:v>
                </c:pt>
                <c:pt idx="5">
                  <c:v>Combined HealthNursingRehab</c:v>
                </c:pt>
                <c:pt idx="6">
                  <c:v>Senior Living</c:v>
                </c:pt>
              </c:strCache>
            </c:strRef>
          </c:cat>
          <c:val>
            <c:numRef>
              <c:f>'Type of facility differences 4'!$B$2:$B$8</c:f>
              <c:numCache>
                <c:formatCode>_(* #,##0_);_(* \(#,##0\);_(* "-"??_);_(@_)</c:formatCode>
                <c:ptCount val="7"/>
                <c:pt idx="0">
                  <c:v>680461</c:v>
                </c:pt>
                <c:pt idx="1">
                  <c:v>337064</c:v>
                </c:pt>
                <c:pt idx="2">
                  <c:v>204010</c:v>
                </c:pt>
                <c:pt idx="3">
                  <c:v>182914</c:v>
                </c:pt>
                <c:pt idx="4">
                  <c:v>125601</c:v>
                </c:pt>
                <c:pt idx="5">
                  <c:v>111859</c:v>
                </c:pt>
                <c:pt idx="6">
                  <c:v>554</c:v>
                </c:pt>
              </c:numCache>
            </c:numRef>
          </c:val>
          <c:extLst>
            <c:ext xmlns:c16="http://schemas.microsoft.com/office/drawing/2014/chart" uri="{C3380CC4-5D6E-409C-BE32-E72D297353CC}">
              <c16:uniqueId val="{00000000-B599-4CB5-8023-263CBD461589}"/>
            </c:ext>
          </c:extLst>
        </c:ser>
        <c:ser>
          <c:idx val="1"/>
          <c:order val="1"/>
          <c:tx>
            <c:strRef>
              <c:f>'Type of facility differences 4'!$C$1</c:f>
              <c:strCache>
                <c:ptCount val="1"/>
                <c:pt idx="0">
                  <c:v> TotalDeaths </c:v>
                </c:pt>
              </c:strCache>
            </c:strRef>
          </c:tx>
          <c:spPr>
            <a:solidFill>
              <a:schemeClr val="accent4"/>
            </a:solidFill>
            <a:ln>
              <a:noFill/>
            </a:ln>
            <a:effectLst/>
            <a:sp3d/>
          </c:spPr>
          <c:invertIfNegative val="0"/>
          <c:dLbls>
            <c:dLbl>
              <c:idx val="6"/>
              <c:layout>
                <c:manualLayout>
                  <c:x val="-1.7118861210817203E-2"/>
                  <c:y val="-1.84764091171622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599-4CB5-8023-263CBD461589}"/>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'Type of facility differences 4'!$A$2:$A$8</c:f>
              <c:strCache>
                <c:ptCount val="7"/>
                <c:pt idx="0">
                  <c:v>Other</c:v>
                </c:pt>
                <c:pt idx="1">
                  <c:v>Nursing Home</c:v>
                </c:pt>
                <c:pt idx="2">
                  <c:v>Health Center</c:v>
                </c:pt>
                <c:pt idx="3">
                  <c:v>Rehab Center</c:v>
                </c:pt>
                <c:pt idx="4">
                  <c:v>Care Center</c:v>
                </c:pt>
                <c:pt idx="5">
                  <c:v>Combined HealthNursingRehab</c:v>
                </c:pt>
                <c:pt idx="6">
                  <c:v>Senior Living</c:v>
                </c:pt>
              </c:strCache>
            </c:strRef>
          </c:cat>
          <c:val>
            <c:numRef>
              <c:f>'Type of facility differences 4'!$C$2:$C$8</c:f>
              <c:numCache>
                <c:formatCode>_(* #,##0_);_(* \(#,##0\);_(* "-"??_);_(@_)</c:formatCode>
                <c:ptCount val="7"/>
                <c:pt idx="0">
                  <c:v>71411</c:v>
                </c:pt>
                <c:pt idx="1">
                  <c:v>34359</c:v>
                </c:pt>
                <c:pt idx="2">
                  <c:v>20710</c:v>
                </c:pt>
                <c:pt idx="3">
                  <c:v>17370</c:v>
                </c:pt>
                <c:pt idx="4">
                  <c:v>12543</c:v>
                </c:pt>
                <c:pt idx="5">
                  <c:v>10068</c:v>
                </c:pt>
                <c:pt idx="6">
                  <c:v>36</c:v>
                </c:pt>
              </c:numCache>
            </c:numRef>
          </c:val>
          <c:extLst>
            <c:ext xmlns:c16="http://schemas.microsoft.com/office/drawing/2014/chart" uri="{C3380CC4-5D6E-409C-BE32-E72D297353CC}">
              <c16:uniqueId val="{00000001-B599-4CB5-8023-263CBD461589}"/>
            </c:ext>
          </c:extLst>
        </c:ser>
        <c:ser>
          <c:idx val="2"/>
          <c:order val="2"/>
          <c:tx>
            <c:strRef>
              <c:f>'Type of facility differences 4'!$D$1</c:f>
              <c:strCache>
                <c:ptCount val="1"/>
                <c:pt idx="0">
                  <c:v> TotalRecoveries </c:v>
                </c:pt>
              </c:strCache>
            </c:strRef>
          </c:tx>
          <c:spPr>
            <a:solidFill>
              <a:schemeClr val="accent6"/>
            </a:solidFill>
            <a:ln>
              <a:noFill/>
            </a:ln>
            <a:effectLst/>
            <a:sp3d/>
          </c:spPr>
          <c:invertIfNegative val="0"/>
          <c:dLbls>
            <c:dLbl>
              <c:idx val="6"/>
              <c:layout>
                <c:manualLayout>
                  <c:x val="4.5650296562179206E-2"/>
                  <c:y val="-2.052611049603904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599-4CB5-8023-263CBD461589}"/>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'Type of facility differences 4'!$A$2:$A$8</c:f>
              <c:strCache>
                <c:ptCount val="7"/>
                <c:pt idx="0">
                  <c:v>Other</c:v>
                </c:pt>
                <c:pt idx="1">
                  <c:v>Nursing Home</c:v>
                </c:pt>
                <c:pt idx="2">
                  <c:v>Health Center</c:v>
                </c:pt>
                <c:pt idx="3">
                  <c:v>Rehab Center</c:v>
                </c:pt>
                <c:pt idx="4">
                  <c:v>Care Center</c:v>
                </c:pt>
                <c:pt idx="5">
                  <c:v>Combined HealthNursingRehab</c:v>
                </c:pt>
                <c:pt idx="6">
                  <c:v>Senior Living</c:v>
                </c:pt>
              </c:strCache>
            </c:strRef>
          </c:cat>
          <c:val>
            <c:numRef>
              <c:f>'Type of facility differences 4'!$D$2:$D$8</c:f>
              <c:numCache>
                <c:formatCode>_(* #,##0_);_(* \(#,##0\);_(* "-"??_);_(@_)</c:formatCode>
                <c:ptCount val="7"/>
                <c:pt idx="0">
                  <c:v>609050</c:v>
                </c:pt>
                <c:pt idx="1">
                  <c:v>302705</c:v>
                </c:pt>
                <c:pt idx="2">
                  <c:v>183300</c:v>
                </c:pt>
                <c:pt idx="3">
                  <c:v>165544</c:v>
                </c:pt>
                <c:pt idx="4">
                  <c:v>113058</c:v>
                </c:pt>
                <c:pt idx="5">
                  <c:v>101791</c:v>
                </c:pt>
                <c:pt idx="6">
                  <c:v>518</c:v>
                </c:pt>
              </c:numCache>
            </c:numRef>
          </c:val>
          <c:extLst>
            <c:ext xmlns:c16="http://schemas.microsoft.com/office/drawing/2014/chart" uri="{C3380CC4-5D6E-409C-BE32-E72D297353CC}">
              <c16:uniqueId val="{00000002-B599-4CB5-8023-263CBD461589}"/>
            </c:ext>
          </c:extLst>
        </c:ser>
        <c:ser>
          <c:idx val="3"/>
          <c:order val="3"/>
          <c:tx>
            <c:strRef>
              <c:f>'Type of facility differences 4'!$E$1</c:f>
              <c:strCache>
                <c:ptCount val="1"/>
                <c:pt idx="0">
                  <c:v>MortalityRate</c:v>
                </c:pt>
              </c:strCache>
            </c:strRef>
          </c:tx>
          <c:spPr>
            <a:solidFill>
              <a:schemeClr val="accent2">
                <a:lumMod val="60000"/>
              </a:schemeClr>
            </a:solidFill>
            <a:ln>
              <a:noFill/>
            </a:ln>
            <a:effectLst/>
            <a:sp3d/>
          </c:spPr>
          <c:invertIfNegative val="0"/>
          <c:dLbls>
            <c:dLbl>
              <c:idx val="0"/>
              <c:layout>
                <c:manualLayout>
                  <c:x val="2.2825148281089603E-2"/>
                  <c:y val="-2.87410808489190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599-4CB5-8023-263CBD461589}"/>
                </c:ext>
              </c:extLst>
            </c:dLbl>
            <c:dLbl>
              <c:idx val="1"/>
              <c:layout>
                <c:manualLayout>
                  <c:x val="2.2825148281089638E-2"/>
                  <c:y val="-2.25822778098649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599-4CB5-8023-263CBD461589}"/>
                </c:ext>
              </c:extLst>
            </c:dLbl>
            <c:dLbl>
              <c:idx val="2"/>
              <c:layout>
                <c:manualLayout>
                  <c:x val="2.2825148281089603E-2"/>
                  <c:y val="-2.25822778098649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599-4CB5-8023-263CBD461589}"/>
                </c:ext>
              </c:extLst>
            </c:dLbl>
            <c:dLbl>
              <c:idx val="3"/>
              <c:layout>
                <c:manualLayout>
                  <c:x val="1.5216765520726403E-2"/>
                  <c:y val="-1.84764091171622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599-4CB5-8023-263CBD461589}"/>
                </c:ext>
              </c:extLst>
            </c:dLbl>
            <c:dLbl>
              <c:idx val="4"/>
              <c:layout>
                <c:manualLayout>
                  <c:x val="3.8041913801816006E-2"/>
                  <c:y val="-2.66881465025677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599-4CB5-8023-263CBD461589}"/>
                </c:ext>
              </c:extLst>
            </c:dLbl>
            <c:dLbl>
              <c:idx val="5"/>
              <c:layout>
                <c:manualLayout>
                  <c:x val="1.9020956900908003E-2"/>
                  <c:y val="-2.87410808489191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599-4CB5-8023-263CBD461589}"/>
                </c:ext>
              </c:extLst>
            </c:dLbl>
            <c:dLbl>
              <c:idx val="6"/>
              <c:layout>
                <c:manualLayout>
                  <c:x val="3.0433531041452806E-2"/>
                  <c:y val="-3.28469495416217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599-4CB5-8023-263CBD461589}"/>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'Type of facility differences 4'!$A$2:$A$8</c:f>
              <c:strCache>
                <c:ptCount val="7"/>
                <c:pt idx="0">
                  <c:v>Other</c:v>
                </c:pt>
                <c:pt idx="1">
                  <c:v>Nursing Home</c:v>
                </c:pt>
                <c:pt idx="2">
                  <c:v>Health Center</c:v>
                </c:pt>
                <c:pt idx="3">
                  <c:v>Rehab Center</c:v>
                </c:pt>
                <c:pt idx="4">
                  <c:v>Care Center</c:v>
                </c:pt>
                <c:pt idx="5">
                  <c:v>Combined HealthNursingRehab</c:v>
                </c:pt>
                <c:pt idx="6">
                  <c:v>Senior Living</c:v>
                </c:pt>
              </c:strCache>
            </c:strRef>
          </c:cat>
          <c:val>
            <c:numRef>
              <c:f>'Type of facility differences 4'!$E$2:$E$8</c:f>
              <c:numCache>
                <c:formatCode>0.00</c:formatCode>
                <c:ptCount val="7"/>
                <c:pt idx="0">
                  <c:v>104.945029913543</c:v>
                </c:pt>
                <c:pt idx="1">
                  <c:v>101.936130823819</c:v>
                </c:pt>
                <c:pt idx="2">
                  <c:v>101.51463163570401</c:v>
                </c:pt>
                <c:pt idx="3">
                  <c:v>94.962660047891305</c:v>
                </c:pt>
                <c:pt idx="4">
                  <c:v>99.863854587144999</c:v>
                </c:pt>
                <c:pt idx="5">
                  <c:v>90.006168479961303</c:v>
                </c:pt>
                <c:pt idx="6">
                  <c:v>64.981949458483697</c:v>
                </c:pt>
              </c:numCache>
            </c:numRef>
          </c:val>
          <c:extLst>
            <c:ext xmlns:c16="http://schemas.microsoft.com/office/drawing/2014/chart" uri="{C3380CC4-5D6E-409C-BE32-E72D297353CC}">
              <c16:uniqueId val="{00000003-B599-4CB5-8023-263CBD461589}"/>
            </c:ext>
          </c:extLst>
        </c:ser>
        <c:dLbls>
          <c:showLegendKey val="0"/>
          <c:showVal val="1"/>
          <c:showCatName val="0"/>
          <c:showSerName val="0"/>
          <c:showPercent val="0"/>
          <c:showBubbleSize val="0"/>
        </c:dLbls>
        <c:gapWidth val="150"/>
        <c:shape val="box"/>
        <c:axId val="355929103"/>
        <c:axId val="355931023"/>
        <c:axId val="0"/>
      </c:bar3DChart>
      <c:catAx>
        <c:axId val="3559291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55931023"/>
        <c:crosses val="autoZero"/>
        <c:auto val="1"/>
        <c:lblAlgn val="ctr"/>
        <c:lblOffset val="100"/>
        <c:noMultiLvlLbl val="0"/>
      </c:catAx>
      <c:valAx>
        <c:axId val="355931023"/>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592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dirty="0">
                <a:effectLst>
                  <a:outerShdw blurRad="50800" dist="38100" dir="5400000" algn="t" rotWithShape="0">
                    <a:srgbClr val="000000">
                      <a:alpha val="40000"/>
                    </a:srgbClr>
                  </a:outerShdw>
                </a:effectLst>
              </a:rPr>
              <a:t>Top 20 Nursing Providers with the Lowest Vaccination Rates (%) in 2023 </a:t>
            </a:r>
            <a:endParaRPr lang="en-US" dirty="0">
              <a:effectLst/>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4423798848645702"/>
          <c:y val="0.11672028702068243"/>
          <c:w val="0.85240409856431876"/>
          <c:h val="0.39089685636579941"/>
        </c:manualLayout>
      </c:layout>
      <c:barChart>
        <c:barDir val="col"/>
        <c:grouping val="clustered"/>
        <c:varyColors val="0"/>
        <c:ser>
          <c:idx val="0"/>
          <c:order val="0"/>
          <c:tx>
            <c:strRef>
              <c:f>'Facility vacc rate 2023 2'!$D$1</c:f>
              <c:strCache>
                <c:ptCount val="1"/>
                <c:pt idx="0">
                  <c:v>vacc_rate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'Facility vacc rate 2023 2'!$A$2:$A$22</c:f>
              <c:strCache>
                <c:ptCount val="20"/>
                <c:pt idx="0">
                  <c:v>SILVER STATE PEDIATRIC SKILLED NURSING FACILITY (NV) </c:v>
                </c:pt>
                <c:pt idx="1">
                  <c:v>ASPIRE PHYSICAL RECOVERY CENTER AT HOOVER, LLC (AL) </c:v>
                </c:pt>
                <c:pt idx="2">
                  <c:v>NEURORESTORATIVE 4 KIDS (NV) </c:v>
                </c:pt>
                <c:pt idx="3">
                  <c:v>CLORIA OAKS POST-ACUTE AND REHABILITATION (TN) </c:v>
                </c:pt>
                <c:pt idx="4">
                  <c:v>ARBOR LAKE NURSING &amp; REHABILITATION LLC (TX) </c:v>
                </c:pt>
                <c:pt idx="5">
                  <c:v>THE VILLAGE AT NORTHRISE - DESERT WILLOW I (NM) </c:v>
                </c:pt>
                <c:pt idx="6">
                  <c:v>MCALLEN TRANSITIONAL CARE CENTER (TX) </c:v>
                </c:pt>
                <c:pt idx="7">
                  <c:v>ESTATES OF SPANISH LAKE, THE (MO) </c:v>
                </c:pt>
                <c:pt idx="8">
                  <c:v>MILL CREEK CENTER FOR NURSING AND REHABILITATION (NC) </c:v>
                </c:pt>
                <c:pt idx="9">
                  <c:v>GLENVIEW WELLNESS &amp; REHABILITATION (TX) </c:v>
                </c:pt>
                <c:pt idx="10">
                  <c:v>BRENTWOOD PLACE FOUR (TX) </c:v>
                </c:pt>
                <c:pt idx="11">
                  <c:v>NEW LEBANON REHABILITATION AND HEALTHCARE CENTER (OH) </c:v>
                </c:pt>
                <c:pt idx="12">
                  <c:v>WOODLAND MANOR NURSING AND REHABILITATION (TX) </c:v>
                </c:pt>
                <c:pt idx="13">
                  <c:v>SAN ANTONIO WELLNESS &amp; REHABILITATION (TX) </c:v>
                </c:pt>
                <c:pt idx="14">
                  <c:v>SLOAN'S LAKE REHABILITATION CENTER (CO) </c:v>
                </c:pt>
                <c:pt idx="15">
                  <c:v>SURPRISE HEALTH AND REHABILITATION CENTER (AZ) </c:v>
                </c:pt>
                <c:pt idx="16">
                  <c:v>TOTALLY KIDS REHABILITATION HOSPITAL - D/P SNF (CA) </c:v>
                </c:pt>
                <c:pt idx="17">
                  <c:v>NHC HEALTHCARE, JOPLIN (MO) </c:v>
                </c:pt>
                <c:pt idx="18">
                  <c:v>WABASSO RESTORATIVE CARE CENTER (MN) </c:v>
                </c:pt>
                <c:pt idx="19">
                  <c:v>SEDONA TRACE HEALTH AND WELLNESS CENTER (TX) </c:v>
                </c:pt>
              </c:strCache>
            </c:strRef>
          </c:cat>
          <c:val>
            <c:numRef>
              <c:f>'Facility vacc rate 2023 2'!$D$2:$D$22</c:f>
              <c:numCache>
                <c:formatCode>0.00</c:formatCode>
                <c:ptCount val="21"/>
                <c:pt idx="0">
                  <c:v>4.7272727272727204</c:v>
                </c:pt>
                <c:pt idx="1">
                  <c:v>12.009063444108699</c:v>
                </c:pt>
                <c:pt idx="2">
                  <c:v>20.375335120643399</c:v>
                </c:pt>
                <c:pt idx="3">
                  <c:v>20.459290187891401</c:v>
                </c:pt>
                <c:pt idx="4">
                  <c:v>21.4512711864406</c:v>
                </c:pt>
                <c:pt idx="5">
                  <c:v>24.505327245053198</c:v>
                </c:pt>
                <c:pt idx="6">
                  <c:v>27.5489534098582</c:v>
                </c:pt>
                <c:pt idx="7">
                  <c:v>28.515625</c:v>
                </c:pt>
                <c:pt idx="8">
                  <c:v>28.518242740133999</c:v>
                </c:pt>
                <c:pt idx="9">
                  <c:v>28.891202498698501</c:v>
                </c:pt>
                <c:pt idx="10">
                  <c:v>29.6938186019641</c:v>
                </c:pt>
                <c:pt idx="11">
                  <c:v>31.229076996652299</c:v>
                </c:pt>
                <c:pt idx="12">
                  <c:v>32.921027592768702</c:v>
                </c:pt>
                <c:pt idx="13">
                  <c:v>33.5690360997394</c:v>
                </c:pt>
                <c:pt idx="14">
                  <c:v>33.931240657697998</c:v>
                </c:pt>
                <c:pt idx="15">
                  <c:v>34.424139396515002</c:v>
                </c:pt>
                <c:pt idx="16">
                  <c:v>35.149863760217897</c:v>
                </c:pt>
                <c:pt idx="17">
                  <c:v>35.2553542009884</c:v>
                </c:pt>
                <c:pt idx="18">
                  <c:v>35.328638497652499</c:v>
                </c:pt>
                <c:pt idx="19">
                  <c:v>35.894736842105203</c:v>
                </c:pt>
              </c:numCache>
            </c:numRef>
          </c:val>
          <c:extLst>
            <c:ext xmlns:c16="http://schemas.microsoft.com/office/drawing/2014/chart" uri="{C3380CC4-5D6E-409C-BE32-E72D297353CC}">
              <c16:uniqueId val="{00000000-B153-4E89-B5E4-088EE50DB1AD}"/>
            </c:ext>
          </c:extLst>
        </c:ser>
        <c:dLbls>
          <c:dLblPos val="outEnd"/>
          <c:showLegendKey val="0"/>
          <c:showVal val="1"/>
          <c:showCatName val="0"/>
          <c:showSerName val="0"/>
          <c:showPercent val="0"/>
          <c:showBubbleSize val="0"/>
        </c:dLbls>
        <c:gapWidth val="100"/>
        <c:overlap val="-24"/>
        <c:axId val="618101167"/>
        <c:axId val="618097807"/>
      </c:barChart>
      <c:catAx>
        <c:axId val="6181011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850" b="1" i="0" u="none" strike="noStrike" kern="1200" baseline="0">
                <a:solidFill>
                  <a:schemeClr val="lt1">
                    <a:lumMod val="85000"/>
                  </a:schemeClr>
                </a:solidFill>
                <a:latin typeface="+mn-lt"/>
                <a:ea typeface="+mn-ea"/>
                <a:cs typeface="+mn-cs"/>
              </a:defRPr>
            </a:pPr>
            <a:endParaRPr lang="en-US"/>
          </a:p>
        </c:txPr>
        <c:crossAx val="618097807"/>
        <c:crosses val="autoZero"/>
        <c:auto val="1"/>
        <c:lblAlgn val="ctr"/>
        <c:lblOffset val="100"/>
        <c:noMultiLvlLbl val="0"/>
      </c:catAx>
      <c:valAx>
        <c:axId val="618097807"/>
        <c:scaling>
          <c:orientation val="minMax"/>
          <c:max val="40"/>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Vaccination Rate</a:t>
                </a:r>
                <a:r>
                  <a:rPr lang="en-US" baseline="0" dirty="0"/>
                  <a:t> </a:t>
                </a:r>
                <a:r>
                  <a:rPr lang="en-US" dirty="0"/>
                  <a:t>(%)</a:t>
                </a:r>
              </a:p>
            </c:rich>
          </c:tx>
          <c:layout>
            <c:manualLayout>
              <c:xMode val="edge"/>
              <c:yMode val="edge"/>
              <c:x val="8.7803011658476135E-2"/>
              <c:y val="0.13862320416916901"/>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Red]#,##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1810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 by case by vacc 2.csv]Graph!PivotTable15</c:name>
    <c:fmtId val="5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Residents in Facility Versus Residents Vaccinated by State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Graph!$B$3</c:f>
              <c:strCache>
                <c:ptCount val="1"/>
                <c:pt idx="0">
                  <c:v>Total Residents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Graph!$A$4:$A$57</c:f>
              <c:strCache>
                <c:ptCount val="53"/>
                <c:pt idx="0">
                  <c:v>NY</c:v>
                </c:pt>
                <c:pt idx="1">
                  <c:v>FL</c:v>
                </c:pt>
                <c:pt idx="2">
                  <c:v>PA</c:v>
                </c:pt>
                <c:pt idx="3">
                  <c:v>CA</c:v>
                </c:pt>
                <c:pt idx="4">
                  <c:v>IL</c:v>
                </c:pt>
                <c:pt idx="5">
                  <c:v>NJ</c:v>
                </c:pt>
                <c:pt idx="6">
                  <c:v>TX</c:v>
                </c:pt>
                <c:pt idx="7">
                  <c:v>OH</c:v>
                </c:pt>
                <c:pt idx="8">
                  <c:v>VA</c:v>
                </c:pt>
                <c:pt idx="9">
                  <c:v>MI</c:v>
                </c:pt>
                <c:pt idx="10">
                  <c:v>MD</c:v>
                </c:pt>
                <c:pt idx="11">
                  <c:v>AL</c:v>
                </c:pt>
                <c:pt idx="12">
                  <c:v>GA</c:v>
                </c:pt>
                <c:pt idx="13">
                  <c:v>NC</c:v>
                </c:pt>
                <c:pt idx="14">
                  <c:v>MO</c:v>
                </c:pt>
                <c:pt idx="15">
                  <c:v>TN</c:v>
                </c:pt>
                <c:pt idx="16">
                  <c:v>MA</c:v>
                </c:pt>
                <c:pt idx="17">
                  <c:v>CT</c:v>
                </c:pt>
                <c:pt idx="18">
                  <c:v>IN</c:v>
                </c:pt>
                <c:pt idx="19">
                  <c:v>SC</c:v>
                </c:pt>
                <c:pt idx="20">
                  <c:v>LA</c:v>
                </c:pt>
                <c:pt idx="21">
                  <c:v>AZ</c:v>
                </c:pt>
                <c:pt idx="22">
                  <c:v>KY</c:v>
                </c:pt>
                <c:pt idx="23">
                  <c:v>MN</c:v>
                </c:pt>
                <c:pt idx="24">
                  <c:v>MS</c:v>
                </c:pt>
                <c:pt idx="25">
                  <c:v>OK</c:v>
                </c:pt>
                <c:pt idx="26">
                  <c:v>CO</c:v>
                </c:pt>
                <c:pt idx="27">
                  <c:v>WI</c:v>
                </c:pt>
                <c:pt idx="28">
                  <c:v>AR</c:v>
                </c:pt>
                <c:pt idx="29">
                  <c:v>WV</c:v>
                </c:pt>
                <c:pt idx="30">
                  <c:v>WA</c:v>
                </c:pt>
                <c:pt idx="31">
                  <c:v>NV</c:v>
                </c:pt>
                <c:pt idx="32">
                  <c:v>KS</c:v>
                </c:pt>
                <c:pt idx="33">
                  <c:v>RI</c:v>
                </c:pt>
                <c:pt idx="34">
                  <c:v>IA</c:v>
                </c:pt>
                <c:pt idx="35">
                  <c:v>NM</c:v>
                </c:pt>
                <c:pt idx="36">
                  <c:v>NH</c:v>
                </c:pt>
                <c:pt idx="37">
                  <c:v>NE</c:v>
                </c:pt>
                <c:pt idx="38">
                  <c:v>UT</c:v>
                </c:pt>
                <c:pt idx="39">
                  <c:v>ME</c:v>
                </c:pt>
                <c:pt idx="40">
                  <c:v>OR</c:v>
                </c:pt>
                <c:pt idx="41">
                  <c:v>DE</c:v>
                </c:pt>
                <c:pt idx="42">
                  <c:v>HI</c:v>
                </c:pt>
                <c:pt idx="43">
                  <c:v>ND</c:v>
                </c:pt>
                <c:pt idx="44">
                  <c:v>ID</c:v>
                </c:pt>
                <c:pt idx="45">
                  <c:v>MT</c:v>
                </c:pt>
                <c:pt idx="46">
                  <c:v>DC</c:v>
                </c:pt>
                <c:pt idx="47">
                  <c:v>VT</c:v>
                </c:pt>
                <c:pt idx="48">
                  <c:v>SD</c:v>
                </c:pt>
                <c:pt idx="49">
                  <c:v>WY</c:v>
                </c:pt>
                <c:pt idx="50">
                  <c:v>AK</c:v>
                </c:pt>
                <c:pt idx="51">
                  <c:v>PR</c:v>
                </c:pt>
                <c:pt idx="52">
                  <c:v>GU</c:v>
                </c:pt>
              </c:strCache>
            </c:strRef>
          </c:cat>
          <c:val>
            <c:numRef>
              <c:f>Graph!$B$4:$B$57</c:f>
              <c:numCache>
                <c:formatCode>_(* #,##0_);_(* \(#,##0\);_(* "-"??_);_(@_)</c:formatCode>
                <c:ptCount val="53"/>
                <c:pt idx="0">
                  <c:v>5006399</c:v>
                </c:pt>
                <c:pt idx="1">
                  <c:v>2304463</c:v>
                </c:pt>
                <c:pt idx="2">
                  <c:v>2278679</c:v>
                </c:pt>
                <c:pt idx="3">
                  <c:v>2150648</c:v>
                </c:pt>
                <c:pt idx="4">
                  <c:v>1906333</c:v>
                </c:pt>
                <c:pt idx="5">
                  <c:v>1599746</c:v>
                </c:pt>
                <c:pt idx="6">
                  <c:v>1346522</c:v>
                </c:pt>
                <c:pt idx="7">
                  <c:v>1331678</c:v>
                </c:pt>
                <c:pt idx="8">
                  <c:v>1148046</c:v>
                </c:pt>
                <c:pt idx="9">
                  <c:v>1126017</c:v>
                </c:pt>
                <c:pt idx="10">
                  <c:v>1114666</c:v>
                </c:pt>
                <c:pt idx="11">
                  <c:v>1055205</c:v>
                </c:pt>
                <c:pt idx="12">
                  <c:v>1034655</c:v>
                </c:pt>
                <c:pt idx="13">
                  <c:v>961502</c:v>
                </c:pt>
                <c:pt idx="14">
                  <c:v>959042</c:v>
                </c:pt>
                <c:pt idx="15">
                  <c:v>919516</c:v>
                </c:pt>
                <c:pt idx="16">
                  <c:v>870993</c:v>
                </c:pt>
                <c:pt idx="17">
                  <c:v>860701</c:v>
                </c:pt>
                <c:pt idx="18">
                  <c:v>859272</c:v>
                </c:pt>
                <c:pt idx="19">
                  <c:v>850523</c:v>
                </c:pt>
                <c:pt idx="20">
                  <c:v>804552</c:v>
                </c:pt>
                <c:pt idx="21">
                  <c:v>748350</c:v>
                </c:pt>
                <c:pt idx="22">
                  <c:v>686224</c:v>
                </c:pt>
                <c:pt idx="23">
                  <c:v>535819</c:v>
                </c:pt>
                <c:pt idx="24">
                  <c:v>511971</c:v>
                </c:pt>
                <c:pt idx="25">
                  <c:v>499664</c:v>
                </c:pt>
                <c:pt idx="26">
                  <c:v>488281</c:v>
                </c:pt>
                <c:pt idx="27">
                  <c:v>480769</c:v>
                </c:pt>
                <c:pt idx="28">
                  <c:v>455397</c:v>
                </c:pt>
                <c:pt idx="29">
                  <c:v>447882</c:v>
                </c:pt>
                <c:pt idx="30">
                  <c:v>435007</c:v>
                </c:pt>
                <c:pt idx="31">
                  <c:v>409840</c:v>
                </c:pt>
                <c:pt idx="32">
                  <c:v>382967</c:v>
                </c:pt>
                <c:pt idx="33">
                  <c:v>353579</c:v>
                </c:pt>
                <c:pt idx="34">
                  <c:v>343277</c:v>
                </c:pt>
                <c:pt idx="35">
                  <c:v>321824</c:v>
                </c:pt>
                <c:pt idx="36">
                  <c:v>307922</c:v>
                </c:pt>
                <c:pt idx="37">
                  <c:v>293549</c:v>
                </c:pt>
                <c:pt idx="38">
                  <c:v>253740</c:v>
                </c:pt>
                <c:pt idx="39">
                  <c:v>253713</c:v>
                </c:pt>
                <c:pt idx="40">
                  <c:v>242502</c:v>
                </c:pt>
                <c:pt idx="41">
                  <c:v>238063</c:v>
                </c:pt>
                <c:pt idx="42">
                  <c:v>196096</c:v>
                </c:pt>
                <c:pt idx="43">
                  <c:v>183816</c:v>
                </c:pt>
                <c:pt idx="44">
                  <c:v>149880</c:v>
                </c:pt>
                <c:pt idx="45">
                  <c:v>148506</c:v>
                </c:pt>
                <c:pt idx="46">
                  <c:v>130261</c:v>
                </c:pt>
                <c:pt idx="47">
                  <c:v>125353</c:v>
                </c:pt>
                <c:pt idx="48">
                  <c:v>123780</c:v>
                </c:pt>
                <c:pt idx="49">
                  <c:v>98534</c:v>
                </c:pt>
                <c:pt idx="50">
                  <c:v>34317</c:v>
                </c:pt>
                <c:pt idx="51">
                  <c:v>13825</c:v>
                </c:pt>
                <c:pt idx="52">
                  <c:v>1089</c:v>
                </c:pt>
              </c:numCache>
            </c:numRef>
          </c:val>
          <c:extLst>
            <c:ext xmlns:c16="http://schemas.microsoft.com/office/drawing/2014/chart" uri="{C3380CC4-5D6E-409C-BE32-E72D297353CC}">
              <c16:uniqueId val="{00000000-BABA-4004-B6BA-B65D3B5738CF}"/>
            </c:ext>
          </c:extLst>
        </c:ser>
        <c:ser>
          <c:idx val="1"/>
          <c:order val="1"/>
          <c:tx>
            <c:strRef>
              <c:f>Graph!$C$3</c:f>
              <c:strCache>
                <c:ptCount val="1"/>
                <c:pt idx="0">
                  <c:v>Total Residents Vaccinated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Graph!$A$4:$A$57</c:f>
              <c:strCache>
                <c:ptCount val="53"/>
                <c:pt idx="0">
                  <c:v>NY</c:v>
                </c:pt>
                <c:pt idx="1">
                  <c:v>FL</c:v>
                </c:pt>
                <c:pt idx="2">
                  <c:v>PA</c:v>
                </c:pt>
                <c:pt idx="3">
                  <c:v>CA</c:v>
                </c:pt>
                <c:pt idx="4">
                  <c:v>IL</c:v>
                </c:pt>
                <c:pt idx="5">
                  <c:v>NJ</c:v>
                </c:pt>
                <c:pt idx="6">
                  <c:v>TX</c:v>
                </c:pt>
                <c:pt idx="7">
                  <c:v>OH</c:v>
                </c:pt>
                <c:pt idx="8">
                  <c:v>VA</c:v>
                </c:pt>
                <c:pt idx="9">
                  <c:v>MI</c:v>
                </c:pt>
                <c:pt idx="10">
                  <c:v>MD</c:v>
                </c:pt>
                <c:pt idx="11">
                  <c:v>AL</c:v>
                </c:pt>
                <c:pt idx="12">
                  <c:v>GA</c:v>
                </c:pt>
                <c:pt idx="13">
                  <c:v>NC</c:v>
                </c:pt>
                <c:pt idx="14">
                  <c:v>MO</c:v>
                </c:pt>
                <c:pt idx="15">
                  <c:v>TN</c:v>
                </c:pt>
                <c:pt idx="16">
                  <c:v>MA</c:v>
                </c:pt>
                <c:pt idx="17">
                  <c:v>CT</c:v>
                </c:pt>
                <c:pt idx="18">
                  <c:v>IN</c:v>
                </c:pt>
                <c:pt idx="19">
                  <c:v>SC</c:v>
                </c:pt>
                <c:pt idx="20">
                  <c:v>LA</c:v>
                </c:pt>
                <c:pt idx="21">
                  <c:v>AZ</c:v>
                </c:pt>
                <c:pt idx="22">
                  <c:v>KY</c:v>
                </c:pt>
                <c:pt idx="23">
                  <c:v>MN</c:v>
                </c:pt>
                <c:pt idx="24">
                  <c:v>MS</c:v>
                </c:pt>
                <c:pt idx="25">
                  <c:v>OK</c:v>
                </c:pt>
                <c:pt idx="26">
                  <c:v>CO</c:v>
                </c:pt>
                <c:pt idx="27">
                  <c:v>WI</c:v>
                </c:pt>
                <c:pt idx="28">
                  <c:v>AR</c:v>
                </c:pt>
                <c:pt idx="29">
                  <c:v>WV</c:v>
                </c:pt>
                <c:pt idx="30">
                  <c:v>WA</c:v>
                </c:pt>
                <c:pt idx="31">
                  <c:v>NV</c:v>
                </c:pt>
                <c:pt idx="32">
                  <c:v>KS</c:v>
                </c:pt>
                <c:pt idx="33">
                  <c:v>RI</c:v>
                </c:pt>
                <c:pt idx="34">
                  <c:v>IA</c:v>
                </c:pt>
                <c:pt idx="35">
                  <c:v>NM</c:v>
                </c:pt>
                <c:pt idx="36">
                  <c:v>NH</c:v>
                </c:pt>
                <c:pt idx="37">
                  <c:v>NE</c:v>
                </c:pt>
                <c:pt idx="38">
                  <c:v>UT</c:v>
                </c:pt>
                <c:pt idx="39">
                  <c:v>ME</c:v>
                </c:pt>
                <c:pt idx="40">
                  <c:v>OR</c:v>
                </c:pt>
                <c:pt idx="41">
                  <c:v>DE</c:v>
                </c:pt>
                <c:pt idx="42">
                  <c:v>HI</c:v>
                </c:pt>
                <c:pt idx="43">
                  <c:v>ND</c:v>
                </c:pt>
                <c:pt idx="44">
                  <c:v>ID</c:v>
                </c:pt>
                <c:pt idx="45">
                  <c:v>MT</c:v>
                </c:pt>
                <c:pt idx="46">
                  <c:v>DC</c:v>
                </c:pt>
                <c:pt idx="47">
                  <c:v>VT</c:v>
                </c:pt>
                <c:pt idx="48">
                  <c:v>SD</c:v>
                </c:pt>
                <c:pt idx="49">
                  <c:v>WY</c:v>
                </c:pt>
                <c:pt idx="50">
                  <c:v>AK</c:v>
                </c:pt>
                <c:pt idx="51">
                  <c:v>PR</c:v>
                </c:pt>
                <c:pt idx="52">
                  <c:v>GU</c:v>
                </c:pt>
              </c:strCache>
            </c:strRef>
          </c:cat>
          <c:val>
            <c:numRef>
              <c:f>Graph!$C$4:$C$57</c:f>
              <c:numCache>
                <c:formatCode>_(* #,##0_);_(* \(#,##0\);_(* "-"??_);_(@_)</c:formatCode>
                <c:ptCount val="53"/>
                <c:pt idx="0">
                  <c:v>4316543</c:v>
                </c:pt>
                <c:pt idx="1">
                  <c:v>1744291</c:v>
                </c:pt>
                <c:pt idx="2">
                  <c:v>1926519</c:v>
                </c:pt>
                <c:pt idx="3">
                  <c:v>1787462</c:v>
                </c:pt>
                <c:pt idx="4">
                  <c:v>1587970</c:v>
                </c:pt>
                <c:pt idx="5">
                  <c:v>1376262</c:v>
                </c:pt>
                <c:pt idx="6">
                  <c:v>980177</c:v>
                </c:pt>
                <c:pt idx="7">
                  <c:v>1046150</c:v>
                </c:pt>
                <c:pt idx="8">
                  <c:v>974146</c:v>
                </c:pt>
                <c:pt idx="9">
                  <c:v>909617</c:v>
                </c:pt>
                <c:pt idx="10">
                  <c:v>961022</c:v>
                </c:pt>
                <c:pt idx="11">
                  <c:v>826099</c:v>
                </c:pt>
                <c:pt idx="12">
                  <c:v>833056</c:v>
                </c:pt>
                <c:pt idx="13">
                  <c:v>779751</c:v>
                </c:pt>
                <c:pt idx="14">
                  <c:v>781456</c:v>
                </c:pt>
                <c:pt idx="15">
                  <c:v>727727</c:v>
                </c:pt>
                <c:pt idx="16">
                  <c:v>786849</c:v>
                </c:pt>
                <c:pt idx="17">
                  <c:v>765867</c:v>
                </c:pt>
                <c:pt idx="18">
                  <c:v>699085</c:v>
                </c:pt>
                <c:pt idx="19">
                  <c:v>692931</c:v>
                </c:pt>
                <c:pt idx="20">
                  <c:v>665202</c:v>
                </c:pt>
                <c:pt idx="21">
                  <c:v>532603</c:v>
                </c:pt>
                <c:pt idx="22">
                  <c:v>572923</c:v>
                </c:pt>
                <c:pt idx="23">
                  <c:v>482717</c:v>
                </c:pt>
                <c:pt idx="24">
                  <c:v>416164</c:v>
                </c:pt>
                <c:pt idx="25">
                  <c:v>395320</c:v>
                </c:pt>
                <c:pt idx="26">
                  <c:v>416979</c:v>
                </c:pt>
                <c:pt idx="27">
                  <c:v>405763</c:v>
                </c:pt>
                <c:pt idx="28">
                  <c:v>378286</c:v>
                </c:pt>
                <c:pt idx="29">
                  <c:v>380010</c:v>
                </c:pt>
                <c:pt idx="30">
                  <c:v>368220</c:v>
                </c:pt>
                <c:pt idx="31">
                  <c:v>305589</c:v>
                </c:pt>
                <c:pt idx="32">
                  <c:v>314172</c:v>
                </c:pt>
                <c:pt idx="33">
                  <c:v>324136</c:v>
                </c:pt>
                <c:pt idx="34">
                  <c:v>304444</c:v>
                </c:pt>
                <c:pt idx="35">
                  <c:v>256985</c:v>
                </c:pt>
                <c:pt idx="36">
                  <c:v>282301</c:v>
                </c:pt>
                <c:pt idx="37">
                  <c:v>264892</c:v>
                </c:pt>
                <c:pt idx="38">
                  <c:v>208868</c:v>
                </c:pt>
                <c:pt idx="39">
                  <c:v>229685</c:v>
                </c:pt>
                <c:pt idx="40">
                  <c:v>203113</c:v>
                </c:pt>
                <c:pt idx="41">
                  <c:v>214143</c:v>
                </c:pt>
                <c:pt idx="42">
                  <c:v>179448</c:v>
                </c:pt>
                <c:pt idx="43">
                  <c:v>167678</c:v>
                </c:pt>
                <c:pt idx="44">
                  <c:v>120551</c:v>
                </c:pt>
                <c:pt idx="45">
                  <c:v>127204</c:v>
                </c:pt>
                <c:pt idx="46">
                  <c:v>108584</c:v>
                </c:pt>
                <c:pt idx="47">
                  <c:v>116701</c:v>
                </c:pt>
                <c:pt idx="48">
                  <c:v>114763</c:v>
                </c:pt>
                <c:pt idx="49">
                  <c:v>85201</c:v>
                </c:pt>
                <c:pt idx="50">
                  <c:v>29269</c:v>
                </c:pt>
                <c:pt idx="51">
                  <c:v>11688</c:v>
                </c:pt>
                <c:pt idx="52">
                  <c:v>897</c:v>
                </c:pt>
              </c:numCache>
            </c:numRef>
          </c:val>
          <c:extLst>
            <c:ext xmlns:c16="http://schemas.microsoft.com/office/drawing/2014/chart" uri="{C3380CC4-5D6E-409C-BE32-E72D297353CC}">
              <c16:uniqueId val="{00000001-BABA-4004-B6BA-B65D3B5738CF}"/>
            </c:ext>
          </c:extLst>
        </c:ser>
        <c:dLbls>
          <c:showLegendKey val="0"/>
          <c:showVal val="0"/>
          <c:showCatName val="0"/>
          <c:showSerName val="0"/>
          <c:showPercent val="0"/>
          <c:showBubbleSize val="0"/>
        </c:dLbls>
        <c:gapWidth val="150"/>
        <c:overlap val="100"/>
        <c:axId val="2118606895"/>
        <c:axId val="2118612175"/>
      </c:barChart>
      <c:catAx>
        <c:axId val="2118606895"/>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States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2118612175"/>
        <c:crosses val="autoZero"/>
        <c:auto val="1"/>
        <c:lblAlgn val="ctr"/>
        <c:lblOffset val="100"/>
        <c:noMultiLvlLbl val="0"/>
      </c:catAx>
      <c:valAx>
        <c:axId val="21186121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8606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Number of COVID-19 Cases, Deaths, and Recoveries Per State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'state cases, deaths, and recove'!$B$1</c:f>
              <c:strCache>
                <c:ptCount val="1"/>
                <c:pt idx="0">
                  <c:v> TotalCases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'state cases, deaths, and recove'!$A$2:$A$59</c:f>
              <c:strCache>
                <c:ptCount val="53"/>
                <c:pt idx="0">
                  <c:v>AK</c:v>
                </c:pt>
                <c:pt idx="1">
                  <c:v>AL</c:v>
                </c:pt>
                <c:pt idx="2">
                  <c:v>AR</c:v>
                </c:pt>
                <c:pt idx="3">
                  <c:v>AZ</c:v>
                </c:pt>
                <c:pt idx="4">
                  <c:v>CA</c:v>
                </c:pt>
                <c:pt idx="5">
                  <c:v>CO</c:v>
                </c:pt>
                <c:pt idx="6">
                  <c:v>CT</c:v>
                </c:pt>
                <c:pt idx="7">
                  <c:v>DC</c:v>
                </c:pt>
                <c:pt idx="8">
                  <c:v>DE</c:v>
                </c:pt>
                <c:pt idx="9">
                  <c:v>FL</c:v>
                </c:pt>
                <c:pt idx="10">
                  <c:v>GA</c:v>
                </c:pt>
                <c:pt idx="11">
                  <c:v>GU</c:v>
                </c:pt>
                <c:pt idx="12">
                  <c:v>HI</c:v>
                </c:pt>
                <c:pt idx="13">
                  <c:v>IA</c:v>
                </c:pt>
                <c:pt idx="14">
                  <c:v>ID</c:v>
                </c:pt>
                <c:pt idx="15">
                  <c:v>IL</c:v>
                </c:pt>
                <c:pt idx="16">
                  <c:v>IN</c:v>
                </c:pt>
                <c:pt idx="17">
                  <c:v>KS</c:v>
                </c:pt>
                <c:pt idx="18">
                  <c:v>KY</c:v>
                </c:pt>
                <c:pt idx="19">
                  <c:v>LA</c:v>
                </c:pt>
                <c:pt idx="20">
                  <c:v>MA</c:v>
                </c:pt>
                <c:pt idx="21">
                  <c:v>MD</c:v>
                </c:pt>
                <c:pt idx="22">
                  <c:v>ME</c:v>
                </c:pt>
                <c:pt idx="23">
                  <c:v>MI</c:v>
                </c:pt>
                <c:pt idx="24">
                  <c:v>MN</c:v>
                </c:pt>
                <c:pt idx="25">
                  <c:v>MO</c:v>
                </c:pt>
                <c:pt idx="26">
                  <c:v>MS</c:v>
                </c:pt>
                <c:pt idx="27">
                  <c:v>MT</c:v>
                </c:pt>
                <c:pt idx="28">
                  <c:v>NC</c:v>
                </c:pt>
                <c:pt idx="29">
                  <c:v>ND</c:v>
                </c:pt>
                <c:pt idx="30">
                  <c:v>NE</c:v>
                </c:pt>
                <c:pt idx="31">
                  <c:v>NH</c:v>
                </c:pt>
                <c:pt idx="32">
                  <c:v>NJ</c:v>
                </c:pt>
                <c:pt idx="33">
                  <c:v>NM</c:v>
                </c:pt>
                <c:pt idx="34">
                  <c:v>NV</c:v>
                </c:pt>
                <c:pt idx="35">
                  <c:v>NY</c:v>
                </c:pt>
                <c:pt idx="36">
                  <c:v>OH</c:v>
                </c:pt>
                <c:pt idx="37">
                  <c:v>OK</c:v>
                </c:pt>
                <c:pt idx="38">
                  <c:v>OR</c:v>
                </c:pt>
                <c:pt idx="39">
                  <c:v>PA</c:v>
                </c:pt>
                <c:pt idx="40">
                  <c:v>PR</c:v>
                </c:pt>
                <c:pt idx="41">
                  <c:v>RI</c:v>
                </c:pt>
                <c:pt idx="42">
                  <c:v>SC</c:v>
                </c:pt>
                <c:pt idx="43">
                  <c:v>SD</c:v>
                </c:pt>
                <c:pt idx="44">
                  <c:v>TN</c:v>
                </c:pt>
                <c:pt idx="45">
                  <c:v>TX</c:v>
                </c:pt>
                <c:pt idx="46">
                  <c:v>UT</c:v>
                </c:pt>
                <c:pt idx="47">
                  <c:v>VA</c:v>
                </c:pt>
                <c:pt idx="48">
                  <c:v>VT</c:v>
                </c:pt>
                <c:pt idx="49">
                  <c:v>WA</c:v>
                </c:pt>
                <c:pt idx="50">
                  <c:v>WI</c:v>
                </c:pt>
                <c:pt idx="51">
                  <c:v>WV</c:v>
                </c:pt>
                <c:pt idx="52">
                  <c:v>WY</c:v>
                </c:pt>
              </c:strCache>
            </c:strRef>
          </c:cat>
          <c:val>
            <c:numRef>
              <c:f>'state cases, deaths, and recove'!$B$2:$B$59</c:f>
              <c:numCache>
                <c:formatCode>#,##0</c:formatCode>
                <c:ptCount val="58"/>
                <c:pt idx="0" formatCode="General">
                  <c:v>740</c:v>
                </c:pt>
                <c:pt idx="1">
                  <c:v>29957</c:v>
                </c:pt>
                <c:pt idx="2">
                  <c:v>24500</c:v>
                </c:pt>
                <c:pt idx="3">
                  <c:v>16151</c:v>
                </c:pt>
                <c:pt idx="4">
                  <c:v>133381</c:v>
                </c:pt>
                <c:pt idx="5">
                  <c:v>18717</c:v>
                </c:pt>
                <c:pt idx="6">
                  <c:v>28826</c:v>
                </c:pt>
                <c:pt idx="7">
                  <c:v>1757</c:v>
                </c:pt>
                <c:pt idx="8">
                  <c:v>5740</c:v>
                </c:pt>
                <c:pt idx="9">
                  <c:v>84552</c:v>
                </c:pt>
                <c:pt idx="10">
                  <c:v>39569</c:v>
                </c:pt>
                <c:pt idx="11" formatCode="General">
                  <c:v>14</c:v>
                </c:pt>
                <c:pt idx="12">
                  <c:v>2615</c:v>
                </c:pt>
                <c:pt idx="13">
                  <c:v>28874</c:v>
                </c:pt>
                <c:pt idx="14">
                  <c:v>4861</c:v>
                </c:pt>
                <c:pt idx="15">
                  <c:v>82808</c:v>
                </c:pt>
                <c:pt idx="16">
                  <c:v>50903</c:v>
                </c:pt>
                <c:pt idx="17">
                  <c:v>21504</c:v>
                </c:pt>
                <c:pt idx="18">
                  <c:v>34132</c:v>
                </c:pt>
                <c:pt idx="19">
                  <c:v>31317</c:v>
                </c:pt>
                <c:pt idx="20">
                  <c:v>46890</c:v>
                </c:pt>
                <c:pt idx="21">
                  <c:v>27824</c:v>
                </c:pt>
                <c:pt idx="22">
                  <c:v>8355</c:v>
                </c:pt>
                <c:pt idx="23">
                  <c:v>40272</c:v>
                </c:pt>
                <c:pt idx="24">
                  <c:v>25038</c:v>
                </c:pt>
                <c:pt idx="25">
                  <c:v>51907</c:v>
                </c:pt>
                <c:pt idx="26">
                  <c:v>21160</c:v>
                </c:pt>
                <c:pt idx="27">
                  <c:v>4582</c:v>
                </c:pt>
                <c:pt idx="28">
                  <c:v>49930</c:v>
                </c:pt>
                <c:pt idx="29">
                  <c:v>5742</c:v>
                </c:pt>
                <c:pt idx="30">
                  <c:v>11870</c:v>
                </c:pt>
                <c:pt idx="31">
                  <c:v>8944</c:v>
                </c:pt>
                <c:pt idx="32">
                  <c:v>47057</c:v>
                </c:pt>
                <c:pt idx="33">
                  <c:v>8892</c:v>
                </c:pt>
                <c:pt idx="34">
                  <c:v>8021</c:v>
                </c:pt>
                <c:pt idx="35">
                  <c:v>103853</c:v>
                </c:pt>
                <c:pt idx="36">
                  <c:v>95749</c:v>
                </c:pt>
                <c:pt idx="37">
                  <c:v>25242</c:v>
                </c:pt>
                <c:pt idx="38">
                  <c:v>8228</c:v>
                </c:pt>
                <c:pt idx="39">
                  <c:v>99235</c:v>
                </c:pt>
                <c:pt idx="40" formatCode="General">
                  <c:v>51</c:v>
                </c:pt>
                <c:pt idx="41">
                  <c:v>10861</c:v>
                </c:pt>
                <c:pt idx="42">
                  <c:v>24826</c:v>
                </c:pt>
                <c:pt idx="43">
                  <c:v>6627</c:v>
                </c:pt>
                <c:pt idx="44">
                  <c:v>36896</c:v>
                </c:pt>
                <c:pt idx="45">
                  <c:v>118926</c:v>
                </c:pt>
                <c:pt idx="46">
                  <c:v>6740</c:v>
                </c:pt>
                <c:pt idx="47">
                  <c:v>37519</c:v>
                </c:pt>
                <c:pt idx="48">
                  <c:v>3046</c:v>
                </c:pt>
                <c:pt idx="49">
                  <c:v>18331</c:v>
                </c:pt>
                <c:pt idx="50">
                  <c:v>21611</c:v>
                </c:pt>
                <c:pt idx="51">
                  <c:v>14566</c:v>
                </c:pt>
                <c:pt idx="52">
                  <c:v>2754</c:v>
                </c:pt>
              </c:numCache>
            </c:numRef>
          </c:val>
          <c:extLst>
            <c:ext xmlns:c16="http://schemas.microsoft.com/office/drawing/2014/chart" uri="{C3380CC4-5D6E-409C-BE32-E72D297353CC}">
              <c16:uniqueId val="{00000000-C958-4E02-8E2E-726DF1F94947}"/>
            </c:ext>
          </c:extLst>
        </c:ser>
        <c:ser>
          <c:idx val="1"/>
          <c:order val="1"/>
          <c:tx>
            <c:strRef>
              <c:f>'state cases, deaths, and recove'!$C$1</c:f>
              <c:strCache>
                <c:ptCount val="1"/>
                <c:pt idx="0">
                  <c:v> TotalDeaths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'state cases, deaths, and recove'!$A$2:$A$59</c:f>
              <c:strCache>
                <c:ptCount val="53"/>
                <c:pt idx="0">
                  <c:v>AK</c:v>
                </c:pt>
                <c:pt idx="1">
                  <c:v>AL</c:v>
                </c:pt>
                <c:pt idx="2">
                  <c:v>AR</c:v>
                </c:pt>
                <c:pt idx="3">
                  <c:v>AZ</c:v>
                </c:pt>
                <c:pt idx="4">
                  <c:v>CA</c:v>
                </c:pt>
                <c:pt idx="5">
                  <c:v>CO</c:v>
                </c:pt>
                <c:pt idx="6">
                  <c:v>CT</c:v>
                </c:pt>
                <c:pt idx="7">
                  <c:v>DC</c:v>
                </c:pt>
                <c:pt idx="8">
                  <c:v>DE</c:v>
                </c:pt>
                <c:pt idx="9">
                  <c:v>FL</c:v>
                </c:pt>
                <c:pt idx="10">
                  <c:v>GA</c:v>
                </c:pt>
                <c:pt idx="11">
                  <c:v>GU</c:v>
                </c:pt>
                <c:pt idx="12">
                  <c:v>HI</c:v>
                </c:pt>
                <c:pt idx="13">
                  <c:v>IA</c:v>
                </c:pt>
                <c:pt idx="14">
                  <c:v>ID</c:v>
                </c:pt>
                <c:pt idx="15">
                  <c:v>IL</c:v>
                </c:pt>
                <c:pt idx="16">
                  <c:v>IN</c:v>
                </c:pt>
                <c:pt idx="17">
                  <c:v>KS</c:v>
                </c:pt>
                <c:pt idx="18">
                  <c:v>KY</c:v>
                </c:pt>
                <c:pt idx="19">
                  <c:v>LA</c:v>
                </c:pt>
                <c:pt idx="20">
                  <c:v>MA</c:v>
                </c:pt>
                <c:pt idx="21">
                  <c:v>MD</c:v>
                </c:pt>
                <c:pt idx="22">
                  <c:v>ME</c:v>
                </c:pt>
                <c:pt idx="23">
                  <c:v>MI</c:v>
                </c:pt>
                <c:pt idx="24">
                  <c:v>MN</c:v>
                </c:pt>
                <c:pt idx="25">
                  <c:v>MO</c:v>
                </c:pt>
                <c:pt idx="26">
                  <c:v>MS</c:v>
                </c:pt>
                <c:pt idx="27">
                  <c:v>MT</c:v>
                </c:pt>
                <c:pt idx="28">
                  <c:v>NC</c:v>
                </c:pt>
                <c:pt idx="29">
                  <c:v>ND</c:v>
                </c:pt>
                <c:pt idx="30">
                  <c:v>NE</c:v>
                </c:pt>
                <c:pt idx="31">
                  <c:v>NH</c:v>
                </c:pt>
                <c:pt idx="32">
                  <c:v>NJ</c:v>
                </c:pt>
                <c:pt idx="33">
                  <c:v>NM</c:v>
                </c:pt>
                <c:pt idx="34">
                  <c:v>NV</c:v>
                </c:pt>
                <c:pt idx="35">
                  <c:v>NY</c:v>
                </c:pt>
                <c:pt idx="36">
                  <c:v>OH</c:v>
                </c:pt>
                <c:pt idx="37">
                  <c:v>OK</c:v>
                </c:pt>
                <c:pt idx="38">
                  <c:v>OR</c:v>
                </c:pt>
                <c:pt idx="39">
                  <c:v>PA</c:v>
                </c:pt>
                <c:pt idx="40">
                  <c:v>PR</c:v>
                </c:pt>
                <c:pt idx="41">
                  <c:v>RI</c:v>
                </c:pt>
                <c:pt idx="42">
                  <c:v>SC</c:v>
                </c:pt>
                <c:pt idx="43">
                  <c:v>SD</c:v>
                </c:pt>
                <c:pt idx="44">
                  <c:v>TN</c:v>
                </c:pt>
                <c:pt idx="45">
                  <c:v>TX</c:v>
                </c:pt>
                <c:pt idx="46">
                  <c:v>UT</c:v>
                </c:pt>
                <c:pt idx="47">
                  <c:v>VA</c:v>
                </c:pt>
                <c:pt idx="48">
                  <c:v>VT</c:v>
                </c:pt>
                <c:pt idx="49">
                  <c:v>WA</c:v>
                </c:pt>
                <c:pt idx="50">
                  <c:v>WI</c:v>
                </c:pt>
                <c:pt idx="51">
                  <c:v>WV</c:v>
                </c:pt>
                <c:pt idx="52">
                  <c:v>WY</c:v>
                </c:pt>
              </c:strCache>
            </c:strRef>
          </c:cat>
          <c:val>
            <c:numRef>
              <c:f>'state cases, deaths, and recove'!$C$2:$C$59</c:f>
              <c:numCache>
                <c:formatCode>General</c:formatCode>
                <c:ptCount val="58"/>
                <c:pt idx="0">
                  <c:v>33</c:v>
                </c:pt>
                <c:pt idx="1">
                  <c:v>2662</c:v>
                </c:pt>
                <c:pt idx="2">
                  <c:v>2481</c:v>
                </c:pt>
                <c:pt idx="3">
                  <c:v>1475</c:v>
                </c:pt>
                <c:pt idx="4">
                  <c:v>10767</c:v>
                </c:pt>
                <c:pt idx="5">
                  <c:v>2119</c:v>
                </c:pt>
                <c:pt idx="6">
                  <c:v>3393</c:v>
                </c:pt>
                <c:pt idx="7">
                  <c:v>152</c:v>
                </c:pt>
                <c:pt idx="8">
                  <c:v>565</c:v>
                </c:pt>
                <c:pt idx="9">
                  <c:v>6210</c:v>
                </c:pt>
                <c:pt idx="10">
                  <c:v>3695</c:v>
                </c:pt>
                <c:pt idx="11">
                  <c:v>0</c:v>
                </c:pt>
                <c:pt idx="12">
                  <c:v>103</c:v>
                </c:pt>
                <c:pt idx="13">
                  <c:v>3033</c:v>
                </c:pt>
                <c:pt idx="14">
                  <c:v>391</c:v>
                </c:pt>
                <c:pt idx="15">
                  <c:v>8613</c:v>
                </c:pt>
                <c:pt idx="16">
                  <c:v>6507</c:v>
                </c:pt>
                <c:pt idx="17">
                  <c:v>2338</c:v>
                </c:pt>
                <c:pt idx="18">
                  <c:v>3276</c:v>
                </c:pt>
                <c:pt idx="19">
                  <c:v>3497</c:v>
                </c:pt>
                <c:pt idx="20">
                  <c:v>5441</c:v>
                </c:pt>
                <c:pt idx="21">
                  <c:v>2902</c:v>
                </c:pt>
                <c:pt idx="22">
                  <c:v>654</c:v>
                </c:pt>
                <c:pt idx="23">
                  <c:v>4883</c:v>
                </c:pt>
                <c:pt idx="24">
                  <c:v>3328</c:v>
                </c:pt>
                <c:pt idx="25">
                  <c:v>4673</c:v>
                </c:pt>
                <c:pt idx="26">
                  <c:v>2119</c:v>
                </c:pt>
                <c:pt idx="27">
                  <c:v>589</c:v>
                </c:pt>
                <c:pt idx="28">
                  <c:v>4779</c:v>
                </c:pt>
                <c:pt idx="29">
                  <c:v>747</c:v>
                </c:pt>
                <c:pt idx="30">
                  <c:v>1140</c:v>
                </c:pt>
                <c:pt idx="31">
                  <c:v>793</c:v>
                </c:pt>
                <c:pt idx="32">
                  <c:v>6117</c:v>
                </c:pt>
                <c:pt idx="33">
                  <c:v>742</c:v>
                </c:pt>
                <c:pt idx="34">
                  <c:v>595</c:v>
                </c:pt>
                <c:pt idx="35">
                  <c:v>10916</c:v>
                </c:pt>
                <c:pt idx="36">
                  <c:v>10139</c:v>
                </c:pt>
                <c:pt idx="37">
                  <c:v>2719</c:v>
                </c:pt>
                <c:pt idx="38">
                  <c:v>869</c:v>
                </c:pt>
                <c:pt idx="39">
                  <c:v>12293</c:v>
                </c:pt>
                <c:pt idx="40">
                  <c:v>0</c:v>
                </c:pt>
                <c:pt idx="41">
                  <c:v>1248</c:v>
                </c:pt>
                <c:pt idx="42">
                  <c:v>2216</c:v>
                </c:pt>
                <c:pt idx="43">
                  <c:v>892</c:v>
                </c:pt>
                <c:pt idx="44">
                  <c:v>3692</c:v>
                </c:pt>
                <c:pt idx="45">
                  <c:v>11141</c:v>
                </c:pt>
                <c:pt idx="46">
                  <c:v>589</c:v>
                </c:pt>
                <c:pt idx="47">
                  <c:v>3364</c:v>
                </c:pt>
                <c:pt idx="48">
                  <c:v>176</c:v>
                </c:pt>
                <c:pt idx="49">
                  <c:v>1599</c:v>
                </c:pt>
                <c:pt idx="50">
                  <c:v>2399</c:v>
                </c:pt>
                <c:pt idx="51">
                  <c:v>1118</c:v>
                </c:pt>
                <c:pt idx="52">
                  <c:v>315</c:v>
                </c:pt>
              </c:numCache>
            </c:numRef>
          </c:val>
          <c:extLst>
            <c:ext xmlns:c16="http://schemas.microsoft.com/office/drawing/2014/chart" uri="{C3380CC4-5D6E-409C-BE32-E72D297353CC}">
              <c16:uniqueId val="{00000001-C958-4E02-8E2E-726DF1F94947}"/>
            </c:ext>
          </c:extLst>
        </c:ser>
        <c:ser>
          <c:idx val="2"/>
          <c:order val="2"/>
          <c:tx>
            <c:strRef>
              <c:f>'state cases, deaths, and recove'!$D$1</c:f>
              <c:strCache>
                <c:ptCount val="1"/>
                <c:pt idx="0">
                  <c:v> TotalRecoveries </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'state cases, deaths, and recove'!$A$2:$A$59</c:f>
              <c:strCache>
                <c:ptCount val="53"/>
                <c:pt idx="0">
                  <c:v>AK</c:v>
                </c:pt>
                <c:pt idx="1">
                  <c:v>AL</c:v>
                </c:pt>
                <c:pt idx="2">
                  <c:v>AR</c:v>
                </c:pt>
                <c:pt idx="3">
                  <c:v>AZ</c:v>
                </c:pt>
                <c:pt idx="4">
                  <c:v>CA</c:v>
                </c:pt>
                <c:pt idx="5">
                  <c:v>CO</c:v>
                </c:pt>
                <c:pt idx="6">
                  <c:v>CT</c:v>
                </c:pt>
                <c:pt idx="7">
                  <c:v>DC</c:v>
                </c:pt>
                <c:pt idx="8">
                  <c:v>DE</c:v>
                </c:pt>
                <c:pt idx="9">
                  <c:v>FL</c:v>
                </c:pt>
                <c:pt idx="10">
                  <c:v>GA</c:v>
                </c:pt>
                <c:pt idx="11">
                  <c:v>GU</c:v>
                </c:pt>
                <c:pt idx="12">
                  <c:v>HI</c:v>
                </c:pt>
                <c:pt idx="13">
                  <c:v>IA</c:v>
                </c:pt>
                <c:pt idx="14">
                  <c:v>ID</c:v>
                </c:pt>
                <c:pt idx="15">
                  <c:v>IL</c:v>
                </c:pt>
                <c:pt idx="16">
                  <c:v>IN</c:v>
                </c:pt>
                <c:pt idx="17">
                  <c:v>KS</c:v>
                </c:pt>
                <c:pt idx="18">
                  <c:v>KY</c:v>
                </c:pt>
                <c:pt idx="19">
                  <c:v>LA</c:v>
                </c:pt>
                <c:pt idx="20">
                  <c:v>MA</c:v>
                </c:pt>
                <c:pt idx="21">
                  <c:v>MD</c:v>
                </c:pt>
                <c:pt idx="22">
                  <c:v>ME</c:v>
                </c:pt>
                <c:pt idx="23">
                  <c:v>MI</c:v>
                </c:pt>
                <c:pt idx="24">
                  <c:v>MN</c:v>
                </c:pt>
                <c:pt idx="25">
                  <c:v>MO</c:v>
                </c:pt>
                <c:pt idx="26">
                  <c:v>MS</c:v>
                </c:pt>
                <c:pt idx="27">
                  <c:v>MT</c:v>
                </c:pt>
                <c:pt idx="28">
                  <c:v>NC</c:v>
                </c:pt>
                <c:pt idx="29">
                  <c:v>ND</c:v>
                </c:pt>
                <c:pt idx="30">
                  <c:v>NE</c:v>
                </c:pt>
                <c:pt idx="31">
                  <c:v>NH</c:v>
                </c:pt>
                <c:pt idx="32">
                  <c:v>NJ</c:v>
                </c:pt>
                <c:pt idx="33">
                  <c:v>NM</c:v>
                </c:pt>
                <c:pt idx="34">
                  <c:v>NV</c:v>
                </c:pt>
                <c:pt idx="35">
                  <c:v>NY</c:v>
                </c:pt>
                <c:pt idx="36">
                  <c:v>OH</c:v>
                </c:pt>
                <c:pt idx="37">
                  <c:v>OK</c:v>
                </c:pt>
                <c:pt idx="38">
                  <c:v>OR</c:v>
                </c:pt>
                <c:pt idx="39">
                  <c:v>PA</c:v>
                </c:pt>
                <c:pt idx="40">
                  <c:v>PR</c:v>
                </c:pt>
                <c:pt idx="41">
                  <c:v>RI</c:v>
                </c:pt>
                <c:pt idx="42">
                  <c:v>SC</c:v>
                </c:pt>
                <c:pt idx="43">
                  <c:v>SD</c:v>
                </c:pt>
                <c:pt idx="44">
                  <c:v>TN</c:v>
                </c:pt>
                <c:pt idx="45">
                  <c:v>TX</c:v>
                </c:pt>
                <c:pt idx="46">
                  <c:v>UT</c:v>
                </c:pt>
                <c:pt idx="47">
                  <c:v>VA</c:v>
                </c:pt>
                <c:pt idx="48">
                  <c:v>VT</c:v>
                </c:pt>
                <c:pt idx="49">
                  <c:v>WA</c:v>
                </c:pt>
                <c:pt idx="50">
                  <c:v>WI</c:v>
                </c:pt>
                <c:pt idx="51">
                  <c:v>WV</c:v>
                </c:pt>
                <c:pt idx="52">
                  <c:v>WY</c:v>
                </c:pt>
              </c:strCache>
            </c:strRef>
          </c:cat>
          <c:val>
            <c:numRef>
              <c:f>'state cases, deaths, and recove'!$D$2:$D$59</c:f>
              <c:numCache>
                <c:formatCode>General</c:formatCode>
                <c:ptCount val="58"/>
                <c:pt idx="0">
                  <c:v>707</c:v>
                </c:pt>
                <c:pt idx="1">
                  <c:v>27295</c:v>
                </c:pt>
                <c:pt idx="2">
                  <c:v>22019</c:v>
                </c:pt>
                <c:pt idx="3">
                  <c:v>14676</c:v>
                </c:pt>
                <c:pt idx="4">
                  <c:v>122614</c:v>
                </c:pt>
                <c:pt idx="5">
                  <c:v>16598</c:v>
                </c:pt>
                <c:pt idx="6">
                  <c:v>25433</c:v>
                </c:pt>
                <c:pt idx="7">
                  <c:v>1605</c:v>
                </c:pt>
                <c:pt idx="8">
                  <c:v>5175</c:v>
                </c:pt>
                <c:pt idx="9">
                  <c:v>78342</c:v>
                </c:pt>
                <c:pt idx="10">
                  <c:v>35874</c:v>
                </c:pt>
                <c:pt idx="11">
                  <c:v>14</c:v>
                </c:pt>
                <c:pt idx="12">
                  <c:v>2512</c:v>
                </c:pt>
                <c:pt idx="13">
                  <c:v>25841</c:v>
                </c:pt>
                <c:pt idx="14">
                  <c:v>4470</c:v>
                </c:pt>
                <c:pt idx="15">
                  <c:v>74195</c:v>
                </c:pt>
                <c:pt idx="16">
                  <c:v>44396</c:v>
                </c:pt>
                <c:pt idx="17">
                  <c:v>19166</c:v>
                </c:pt>
                <c:pt idx="18">
                  <c:v>30856</c:v>
                </c:pt>
                <c:pt idx="19">
                  <c:v>27820</c:v>
                </c:pt>
                <c:pt idx="20">
                  <c:v>41449</c:v>
                </c:pt>
                <c:pt idx="21">
                  <c:v>24922</c:v>
                </c:pt>
                <c:pt idx="22">
                  <c:v>7701</c:v>
                </c:pt>
                <c:pt idx="23">
                  <c:v>35389</c:v>
                </c:pt>
                <c:pt idx="24">
                  <c:v>21710</c:v>
                </c:pt>
                <c:pt idx="25">
                  <c:v>47234</c:v>
                </c:pt>
                <c:pt idx="26">
                  <c:v>19041</c:v>
                </c:pt>
                <c:pt idx="27">
                  <c:v>3993</c:v>
                </c:pt>
                <c:pt idx="28">
                  <c:v>45151</c:v>
                </c:pt>
                <c:pt idx="29">
                  <c:v>4995</c:v>
                </c:pt>
                <c:pt idx="30">
                  <c:v>10730</c:v>
                </c:pt>
                <c:pt idx="31">
                  <c:v>8151</c:v>
                </c:pt>
                <c:pt idx="32">
                  <c:v>40940</c:v>
                </c:pt>
                <c:pt idx="33">
                  <c:v>8150</c:v>
                </c:pt>
                <c:pt idx="34">
                  <c:v>7426</c:v>
                </c:pt>
                <c:pt idx="35">
                  <c:v>92937</c:v>
                </c:pt>
                <c:pt idx="36">
                  <c:v>85610</c:v>
                </c:pt>
                <c:pt idx="37">
                  <c:v>22523</c:v>
                </c:pt>
                <c:pt idx="38">
                  <c:v>7359</c:v>
                </c:pt>
                <c:pt idx="39">
                  <c:v>86942</c:v>
                </c:pt>
                <c:pt idx="40">
                  <c:v>51</c:v>
                </c:pt>
                <c:pt idx="41">
                  <c:v>9613</c:v>
                </c:pt>
                <c:pt idx="42">
                  <c:v>22610</c:v>
                </c:pt>
                <c:pt idx="43">
                  <c:v>5735</c:v>
                </c:pt>
                <c:pt idx="44">
                  <c:v>33204</c:v>
                </c:pt>
                <c:pt idx="45">
                  <c:v>107785</c:v>
                </c:pt>
                <c:pt idx="46">
                  <c:v>6151</c:v>
                </c:pt>
                <c:pt idx="47">
                  <c:v>34155</c:v>
                </c:pt>
                <c:pt idx="48">
                  <c:v>2870</c:v>
                </c:pt>
                <c:pt idx="49">
                  <c:v>16732</c:v>
                </c:pt>
                <c:pt idx="50">
                  <c:v>19212</c:v>
                </c:pt>
                <c:pt idx="51">
                  <c:v>13448</c:v>
                </c:pt>
                <c:pt idx="52">
                  <c:v>2439</c:v>
                </c:pt>
              </c:numCache>
            </c:numRef>
          </c:val>
          <c:extLst>
            <c:ext xmlns:c16="http://schemas.microsoft.com/office/drawing/2014/chart" uri="{C3380CC4-5D6E-409C-BE32-E72D297353CC}">
              <c16:uniqueId val="{00000002-C958-4E02-8E2E-726DF1F94947}"/>
            </c:ext>
          </c:extLst>
        </c:ser>
        <c:dLbls>
          <c:showLegendKey val="0"/>
          <c:showVal val="0"/>
          <c:showCatName val="0"/>
          <c:showSerName val="0"/>
          <c:showPercent val="0"/>
          <c:showBubbleSize val="0"/>
        </c:dLbls>
        <c:gapWidth val="150"/>
        <c:shape val="box"/>
        <c:axId val="647241216"/>
        <c:axId val="647241696"/>
        <c:axId val="0"/>
      </c:bar3DChart>
      <c:catAx>
        <c:axId val="6472412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crossAx val="647241696"/>
        <c:crosses val="autoZero"/>
        <c:auto val="1"/>
        <c:lblAlgn val="ctr"/>
        <c:lblOffset val="100"/>
        <c:noMultiLvlLbl val="0"/>
      </c:catAx>
      <c:valAx>
        <c:axId val="64724169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47241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dirty="0"/>
              <a:t>Top 7 States with the Highest COVID-19 Mortality Rate</a:t>
            </a:r>
          </a:p>
          <a:p>
            <a:pPr>
              <a:defRPr sz="2000"/>
            </a:pPr>
            <a:r>
              <a:rPr lang="en-US" sz="2000" dirty="0"/>
              <a:t>(Deaths Per 1000 Cases) in 2023 (Jan</a:t>
            </a:r>
            <a:r>
              <a:rPr lang="en-US" sz="2000" baseline="0" dirty="0"/>
              <a:t> – May)</a:t>
            </a:r>
            <a:endParaRPr lang="en-US" sz="2000" dirty="0"/>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'state mortality rates 3'!$B$1</c:f>
              <c:strCache>
                <c:ptCount val="1"/>
                <c:pt idx="0">
                  <c:v> TotalCases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'state mortality rates 3'!$A$2:$A$8</c:f>
              <c:strCache>
                <c:ptCount val="7"/>
                <c:pt idx="0">
                  <c:v>MN</c:v>
                </c:pt>
                <c:pt idx="1">
                  <c:v>WI</c:v>
                </c:pt>
                <c:pt idx="2">
                  <c:v>KS</c:v>
                </c:pt>
                <c:pt idx="3">
                  <c:v>ND</c:v>
                </c:pt>
                <c:pt idx="4">
                  <c:v>NH</c:v>
                </c:pt>
                <c:pt idx="5">
                  <c:v>NE</c:v>
                </c:pt>
                <c:pt idx="6">
                  <c:v>OR</c:v>
                </c:pt>
              </c:strCache>
            </c:strRef>
          </c:cat>
          <c:val>
            <c:numRef>
              <c:f>'state mortality rates 3'!$B$2:$B$8</c:f>
              <c:numCache>
                <c:formatCode>General</c:formatCode>
                <c:ptCount val="7"/>
                <c:pt idx="0">
                  <c:v>4185</c:v>
                </c:pt>
                <c:pt idx="1">
                  <c:v>3646</c:v>
                </c:pt>
                <c:pt idx="2">
                  <c:v>2348</c:v>
                </c:pt>
                <c:pt idx="3">
                  <c:v>865</c:v>
                </c:pt>
                <c:pt idx="4">
                  <c:v>1454</c:v>
                </c:pt>
                <c:pt idx="5">
                  <c:v>1839</c:v>
                </c:pt>
                <c:pt idx="6">
                  <c:v>1305</c:v>
                </c:pt>
              </c:numCache>
            </c:numRef>
          </c:val>
          <c:extLst>
            <c:ext xmlns:c16="http://schemas.microsoft.com/office/drawing/2014/chart" uri="{C3380CC4-5D6E-409C-BE32-E72D297353CC}">
              <c16:uniqueId val="{00000000-5942-451F-B02E-52B5E92656FF}"/>
            </c:ext>
          </c:extLst>
        </c:ser>
        <c:ser>
          <c:idx val="1"/>
          <c:order val="1"/>
          <c:tx>
            <c:strRef>
              <c:f>'state mortality rates 3'!$C$1</c:f>
              <c:strCache>
                <c:ptCount val="1"/>
                <c:pt idx="0">
                  <c:v> TotalDeaths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4.3881437538617609E-3"/>
                  <c:y val="-1.25562683956747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5942-451F-B02E-52B5E92656FF}"/>
                </c:ext>
              </c:extLst>
            </c:dLbl>
            <c:dLbl>
              <c:idx val="1"/>
              <c:layout>
                <c:manualLayout>
                  <c:x val="7.6792515692580415E-3"/>
                  <c:y val="-2.19734696924307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5942-451F-B02E-52B5E92656FF}"/>
                </c:ext>
              </c:extLst>
            </c:dLbl>
            <c:dLbl>
              <c:idx val="2"/>
              <c:layout>
                <c:manualLayout>
                  <c:x val="5.4851796923272014E-3"/>
                  <c:y val="-6.278134197837470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942-451F-B02E-52B5E92656FF}"/>
                </c:ext>
              </c:extLst>
            </c:dLbl>
            <c:dLbl>
              <c:idx val="3"/>
              <c:layout>
                <c:manualLayout>
                  <c:x val="5.4851796923272014E-3"/>
                  <c:y val="-1.25562683956747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942-451F-B02E-52B5E92656FF}"/>
                </c:ext>
              </c:extLst>
            </c:dLbl>
            <c:dLbl>
              <c:idx val="5"/>
              <c:layout>
                <c:manualLayout>
                  <c:x val="2.1940718769308805E-3"/>
                  <c:y val="-9.41720129675614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942-451F-B02E-52B5E92656FF}"/>
                </c:ext>
              </c:extLst>
            </c:dLbl>
            <c:dLbl>
              <c:idx val="6"/>
              <c:layout>
                <c:manualLayout>
                  <c:x val="4.3881437538617609E-3"/>
                  <c:y val="-9.4172012967560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942-451F-B02E-52B5E92656FF}"/>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'state mortality rates 3'!$A$2:$A$8</c:f>
              <c:strCache>
                <c:ptCount val="7"/>
                <c:pt idx="0">
                  <c:v>MN</c:v>
                </c:pt>
                <c:pt idx="1">
                  <c:v>WI</c:v>
                </c:pt>
                <c:pt idx="2">
                  <c:v>KS</c:v>
                </c:pt>
                <c:pt idx="3">
                  <c:v>ND</c:v>
                </c:pt>
                <c:pt idx="4">
                  <c:v>NH</c:v>
                </c:pt>
                <c:pt idx="5">
                  <c:v>NE</c:v>
                </c:pt>
                <c:pt idx="6">
                  <c:v>OR</c:v>
                </c:pt>
              </c:strCache>
            </c:strRef>
          </c:cat>
          <c:val>
            <c:numRef>
              <c:f>'state mortality rates 3'!$C$2:$C$8</c:f>
              <c:numCache>
                <c:formatCode>General</c:formatCode>
                <c:ptCount val="7"/>
                <c:pt idx="0">
                  <c:v>247</c:v>
                </c:pt>
                <c:pt idx="1">
                  <c:v>129</c:v>
                </c:pt>
                <c:pt idx="2">
                  <c:v>83</c:v>
                </c:pt>
                <c:pt idx="3">
                  <c:v>27</c:v>
                </c:pt>
                <c:pt idx="4">
                  <c:v>45</c:v>
                </c:pt>
                <c:pt idx="5">
                  <c:v>52</c:v>
                </c:pt>
                <c:pt idx="6">
                  <c:v>36</c:v>
                </c:pt>
              </c:numCache>
            </c:numRef>
          </c:val>
          <c:extLst>
            <c:ext xmlns:c16="http://schemas.microsoft.com/office/drawing/2014/chart" uri="{C3380CC4-5D6E-409C-BE32-E72D297353CC}">
              <c16:uniqueId val="{00000001-5942-451F-B02E-52B5E92656FF}"/>
            </c:ext>
          </c:extLst>
        </c:ser>
        <c:ser>
          <c:idx val="2"/>
          <c:order val="2"/>
          <c:tx>
            <c:strRef>
              <c:f>'state mortality rates 3'!$D$1</c:f>
              <c:strCache>
                <c:ptCount val="1"/>
                <c:pt idx="0">
                  <c:v>MortalityRate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1.3164431261585282E-2"/>
                  <c:y val="-3.13906709891867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942-451F-B02E-52B5E92656FF}"/>
                </c:ext>
              </c:extLst>
            </c:dLbl>
            <c:dLbl>
              <c:idx val="1"/>
              <c:layout>
                <c:manualLayout>
                  <c:x val="1.5358503138516123E-2"/>
                  <c:y val="-1.56953354945933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942-451F-B02E-52B5E92656FF}"/>
                </c:ext>
              </c:extLst>
            </c:dLbl>
            <c:dLbl>
              <c:idx val="2"/>
              <c:layout>
                <c:manualLayout>
                  <c:x val="1.2067395323119762E-2"/>
                  <c:y val="-9.4172012967560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942-451F-B02E-52B5E92656FF}"/>
                </c:ext>
              </c:extLst>
            </c:dLbl>
            <c:dLbl>
              <c:idx val="3"/>
              <c:layout>
                <c:manualLayout>
                  <c:x val="7.6792515692580814E-3"/>
                  <c:y val="-9.41720129675614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942-451F-B02E-52B5E92656FF}"/>
                </c:ext>
              </c:extLst>
            </c:dLbl>
            <c:dLbl>
              <c:idx val="4"/>
              <c:layout>
                <c:manualLayout>
                  <c:x val="7.6792515692580814E-3"/>
                  <c:y val="-9.4172012967560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942-451F-B02E-52B5E92656FF}"/>
                </c:ext>
              </c:extLst>
            </c:dLbl>
            <c:dLbl>
              <c:idx val="5"/>
              <c:layout>
                <c:manualLayout>
                  <c:x val="8.7762875077235219E-3"/>
                  <c:y val="-9.41720129675614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942-451F-B02E-52B5E92656FF}"/>
                </c:ext>
              </c:extLst>
            </c:dLbl>
            <c:dLbl>
              <c:idx val="6"/>
              <c:layout>
                <c:manualLayout>
                  <c:x val="1.0970359384654403E-2"/>
                  <c:y val="-1.56953354945933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942-451F-B02E-52B5E92656FF}"/>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'state mortality rates 3'!$A$2:$A$8</c:f>
              <c:strCache>
                <c:ptCount val="7"/>
                <c:pt idx="0">
                  <c:v>MN</c:v>
                </c:pt>
                <c:pt idx="1">
                  <c:v>WI</c:v>
                </c:pt>
                <c:pt idx="2">
                  <c:v>KS</c:v>
                </c:pt>
                <c:pt idx="3">
                  <c:v>ND</c:v>
                </c:pt>
                <c:pt idx="4">
                  <c:v>NH</c:v>
                </c:pt>
                <c:pt idx="5">
                  <c:v>NE</c:v>
                </c:pt>
                <c:pt idx="6">
                  <c:v>OR</c:v>
                </c:pt>
              </c:strCache>
            </c:strRef>
          </c:cat>
          <c:val>
            <c:numRef>
              <c:f>'state mortality rates 3'!$D$2:$D$8</c:f>
              <c:numCache>
                <c:formatCode>General</c:formatCode>
                <c:ptCount val="7"/>
                <c:pt idx="0">
                  <c:v>59.02</c:v>
                </c:pt>
                <c:pt idx="1">
                  <c:v>35.380000000000003</c:v>
                </c:pt>
                <c:pt idx="2">
                  <c:v>35.35</c:v>
                </c:pt>
                <c:pt idx="3">
                  <c:v>31.21</c:v>
                </c:pt>
                <c:pt idx="4">
                  <c:v>30.95</c:v>
                </c:pt>
                <c:pt idx="5">
                  <c:v>28.28</c:v>
                </c:pt>
                <c:pt idx="6">
                  <c:v>27.59</c:v>
                </c:pt>
              </c:numCache>
            </c:numRef>
          </c:val>
          <c:extLst>
            <c:ext xmlns:c16="http://schemas.microsoft.com/office/drawing/2014/chart" uri="{C3380CC4-5D6E-409C-BE32-E72D297353CC}">
              <c16:uniqueId val="{00000002-5942-451F-B02E-52B5E92656FF}"/>
            </c:ext>
          </c:extLst>
        </c:ser>
        <c:dLbls>
          <c:showLegendKey val="0"/>
          <c:showVal val="1"/>
          <c:showCatName val="0"/>
          <c:showSerName val="0"/>
          <c:showPercent val="0"/>
          <c:showBubbleSize val="0"/>
        </c:dLbls>
        <c:gapWidth val="150"/>
        <c:shape val="box"/>
        <c:axId val="2118676495"/>
        <c:axId val="2118695215"/>
        <c:axId val="0"/>
      </c:bar3DChart>
      <c:catAx>
        <c:axId val="2118676495"/>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States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2118695215"/>
        <c:crosses val="autoZero"/>
        <c:auto val="1"/>
        <c:lblAlgn val="ctr"/>
        <c:lblOffset val="100"/>
        <c:noMultiLvlLbl val="0"/>
      </c:catAx>
      <c:valAx>
        <c:axId val="2118695215"/>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86764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900" dirty="0"/>
              <a:t>Time</a:t>
            </a:r>
            <a:r>
              <a:rPr lang="en-US" sz="1900" baseline="0" dirty="0"/>
              <a:t> Series</a:t>
            </a:r>
            <a:r>
              <a:rPr lang="en-US" sz="1900" dirty="0"/>
              <a:t> of COVID-19 Cases,</a:t>
            </a:r>
            <a:r>
              <a:rPr lang="en-US" sz="1900" baseline="0" dirty="0"/>
              <a:t> May 2020 – May 2023</a:t>
            </a:r>
            <a:endParaRPr lang="en-US" sz="1900" dirty="0"/>
          </a:p>
        </c:rich>
      </c:tx>
      <c:layout>
        <c:manualLayout>
          <c:xMode val="edge"/>
          <c:yMode val="edge"/>
          <c:x val="0.21828548434209066"/>
          <c:y val="7.378266040607955E-3"/>
        </c:manualLayout>
      </c:layout>
      <c:overlay val="0"/>
      <c:spPr>
        <a:noFill/>
        <a:ln>
          <a:noFill/>
        </a:ln>
        <a:effectLst/>
      </c:spPr>
      <c:txPr>
        <a:bodyPr rot="0" spcFirstLastPara="1" vertOverflow="ellipsis" vert="horz" wrap="square" anchor="ctr" anchorCtr="1"/>
        <a:lstStyle/>
        <a:p>
          <a:pPr>
            <a:defRPr sz="19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9947373058530455E-2"/>
          <c:y val="0.1045525017618041"/>
          <c:w val="0.84679904838955156"/>
          <c:h val="0.71427299917320064"/>
        </c:manualLayout>
      </c:layout>
      <c:lineChart>
        <c:grouping val="stacked"/>
        <c:varyColors val="0"/>
        <c:ser>
          <c:idx val="1"/>
          <c:order val="1"/>
          <c:tx>
            <c:strRef>
              <c:f>'cases over months 2'!$B$1</c:f>
              <c:strCache>
                <c:ptCount val="1"/>
                <c:pt idx="0">
                  <c:v>Month</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'cases over months 2'!$B$2:$B$38</c:f>
              <c:strCache>
                <c:ptCount val="37"/>
                <c:pt idx="0">
                  <c:v>May '20</c:v>
                </c:pt>
                <c:pt idx="1">
                  <c:v>Jun '20</c:v>
                </c:pt>
                <c:pt idx="2">
                  <c:v>Jul '20</c:v>
                </c:pt>
                <c:pt idx="3">
                  <c:v>Aug '20</c:v>
                </c:pt>
                <c:pt idx="4">
                  <c:v>Sep '20</c:v>
                </c:pt>
                <c:pt idx="5">
                  <c:v>Oct '20</c:v>
                </c:pt>
                <c:pt idx="6">
                  <c:v>Nov'20</c:v>
                </c:pt>
                <c:pt idx="7">
                  <c:v>Dec '20</c:v>
                </c:pt>
                <c:pt idx="8">
                  <c:v>Jan '21</c:v>
                </c:pt>
                <c:pt idx="9">
                  <c:v>Feb '21</c:v>
                </c:pt>
                <c:pt idx="10">
                  <c:v>Mar '21</c:v>
                </c:pt>
                <c:pt idx="11">
                  <c:v>Apr '21</c:v>
                </c:pt>
                <c:pt idx="12">
                  <c:v>May '21</c:v>
                </c:pt>
                <c:pt idx="13">
                  <c:v>Jun '21</c:v>
                </c:pt>
                <c:pt idx="14">
                  <c:v>Jul '21</c:v>
                </c:pt>
                <c:pt idx="15">
                  <c:v>Aug '21</c:v>
                </c:pt>
                <c:pt idx="16">
                  <c:v>Sep '21</c:v>
                </c:pt>
                <c:pt idx="17">
                  <c:v>Oct '21</c:v>
                </c:pt>
                <c:pt idx="18">
                  <c:v>Nov '21</c:v>
                </c:pt>
                <c:pt idx="19">
                  <c:v>Dec '21</c:v>
                </c:pt>
                <c:pt idx="20">
                  <c:v>Jan '22</c:v>
                </c:pt>
                <c:pt idx="21">
                  <c:v>Feb '22</c:v>
                </c:pt>
                <c:pt idx="22">
                  <c:v>Mar '22</c:v>
                </c:pt>
                <c:pt idx="23">
                  <c:v>Apr '22</c:v>
                </c:pt>
                <c:pt idx="24">
                  <c:v>May '22</c:v>
                </c:pt>
                <c:pt idx="25">
                  <c:v>Jun '22</c:v>
                </c:pt>
                <c:pt idx="26">
                  <c:v>Jul '22</c:v>
                </c:pt>
                <c:pt idx="27">
                  <c:v>Aug '22</c:v>
                </c:pt>
                <c:pt idx="28">
                  <c:v>Sep '22</c:v>
                </c:pt>
                <c:pt idx="29">
                  <c:v>Oct '22</c:v>
                </c:pt>
                <c:pt idx="30">
                  <c:v>Nov '22</c:v>
                </c:pt>
                <c:pt idx="31">
                  <c:v>Dec '22</c:v>
                </c:pt>
                <c:pt idx="32">
                  <c:v>Jan '23</c:v>
                </c:pt>
                <c:pt idx="33">
                  <c:v>Feb '23</c:v>
                </c:pt>
                <c:pt idx="34">
                  <c:v>Mar '23</c:v>
                </c:pt>
                <c:pt idx="35">
                  <c:v>Apr '23</c:v>
                </c:pt>
                <c:pt idx="36">
                  <c:v>May '23</c:v>
                </c:pt>
              </c:strCache>
            </c:strRef>
          </c:cat>
          <c:val>
            <c:numRef>
              <c:f>'cases over months 2'!$B$2:$B$38</c:f>
              <c:numCache>
                <c:formatCode>General</c:formatCode>
                <c:ptCount val="3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numCache>
            </c:numRef>
          </c:val>
          <c:smooth val="0"/>
          <c:extLst>
            <c:ext xmlns:c16="http://schemas.microsoft.com/office/drawing/2014/chart" uri="{C3380CC4-5D6E-409C-BE32-E72D297353CC}">
              <c16:uniqueId val="{00000000-9B77-4920-B1F8-5E2990852060}"/>
            </c:ext>
          </c:extLst>
        </c:ser>
        <c:ser>
          <c:idx val="2"/>
          <c:order val="2"/>
          <c:tx>
            <c:strRef>
              <c:f>'cases over months 2'!$C$1</c:f>
              <c:strCache>
                <c:ptCount val="1"/>
                <c:pt idx="0">
                  <c:v>Total_Cases</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'cases over months 2'!$B$2:$B$38</c:f>
              <c:strCache>
                <c:ptCount val="37"/>
                <c:pt idx="0">
                  <c:v>May '20</c:v>
                </c:pt>
                <c:pt idx="1">
                  <c:v>Jun '20</c:v>
                </c:pt>
                <c:pt idx="2">
                  <c:v>Jul '20</c:v>
                </c:pt>
                <c:pt idx="3">
                  <c:v>Aug '20</c:v>
                </c:pt>
                <c:pt idx="4">
                  <c:v>Sep '20</c:v>
                </c:pt>
                <c:pt idx="5">
                  <c:v>Oct '20</c:v>
                </c:pt>
                <c:pt idx="6">
                  <c:v>Nov'20</c:v>
                </c:pt>
                <c:pt idx="7">
                  <c:v>Dec '20</c:v>
                </c:pt>
                <c:pt idx="8">
                  <c:v>Jan '21</c:v>
                </c:pt>
                <c:pt idx="9">
                  <c:v>Feb '21</c:v>
                </c:pt>
                <c:pt idx="10">
                  <c:v>Mar '21</c:v>
                </c:pt>
                <c:pt idx="11">
                  <c:v>Apr '21</c:v>
                </c:pt>
                <c:pt idx="12">
                  <c:v>May '21</c:v>
                </c:pt>
                <c:pt idx="13">
                  <c:v>Jun '21</c:v>
                </c:pt>
                <c:pt idx="14">
                  <c:v>Jul '21</c:v>
                </c:pt>
                <c:pt idx="15">
                  <c:v>Aug '21</c:v>
                </c:pt>
                <c:pt idx="16">
                  <c:v>Sep '21</c:v>
                </c:pt>
                <c:pt idx="17">
                  <c:v>Oct '21</c:v>
                </c:pt>
                <c:pt idx="18">
                  <c:v>Nov '21</c:v>
                </c:pt>
                <c:pt idx="19">
                  <c:v>Dec '21</c:v>
                </c:pt>
                <c:pt idx="20">
                  <c:v>Jan '22</c:v>
                </c:pt>
                <c:pt idx="21">
                  <c:v>Feb '22</c:v>
                </c:pt>
                <c:pt idx="22">
                  <c:v>Mar '22</c:v>
                </c:pt>
                <c:pt idx="23">
                  <c:v>Apr '22</c:v>
                </c:pt>
                <c:pt idx="24">
                  <c:v>May '22</c:v>
                </c:pt>
                <c:pt idx="25">
                  <c:v>Jun '22</c:v>
                </c:pt>
                <c:pt idx="26">
                  <c:v>Jul '22</c:v>
                </c:pt>
                <c:pt idx="27">
                  <c:v>Aug '22</c:v>
                </c:pt>
                <c:pt idx="28">
                  <c:v>Sep '22</c:v>
                </c:pt>
                <c:pt idx="29">
                  <c:v>Oct '22</c:v>
                </c:pt>
                <c:pt idx="30">
                  <c:v>Nov '22</c:v>
                </c:pt>
                <c:pt idx="31">
                  <c:v>Dec '22</c:v>
                </c:pt>
                <c:pt idx="32">
                  <c:v>Jan '23</c:v>
                </c:pt>
                <c:pt idx="33">
                  <c:v>Feb '23</c:v>
                </c:pt>
                <c:pt idx="34">
                  <c:v>Mar '23</c:v>
                </c:pt>
                <c:pt idx="35">
                  <c:v>Apr '23</c:v>
                </c:pt>
                <c:pt idx="36">
                  <c:v>May '23</c:v>
                </c:pt>
              </c:strCache>
            </c:strRef>
          </c:cat>
          <c:val>
            <c:numRef>
              <c:f>'cases over months 2'!$C$2:$C$38</c:f>
              <c:numCache>
                <c:formatCode>General</c:formatCode>
                <c:ptCount val="37"/>
                <c:pt idx="0">
                  <c:v>103708</c:v>
                </c:pt>
                <c:pt idx="1">
                  <c:v>30175</c:v>
                </c:pt>
                <c:pt idx="2">
                  <c:v>40327</c:v>
                </c:pt>
                <c:pt idx="3">
                  <c:v>49354</c:v>
                </c:pt>
                <c:pt idx="4">
                  <c:v>29439</c:v>
                </c:pt>
                <c:pt idx="5">
                  <c:v>39061</c:v>
                </c:pt>
                <c:pt idx="6">
                  <c:v>110989</c:v>
                </c:pt>
                <c:pt idx="7">
                  <c:v>130160</c:v>
                </c:pt>
                <c:pt idx="8">
                  <c:v>104618</c:v>
                </c:pt>
                <c:pt idx="9">
                  <c:v>14684</c:v>
                </c:pt>
                <c:pt idx="10">
                  <c:v>4634</c:v>
                </c:pt>
                <c:pt idx="11">
                  <c:v>4163</c:v>
                </c:pt>
                <c:pt idx="12">
                  <c:v>4554</c:v>
                </c:pt>
                <c:pt idx="13">
                  <c:v>1604</c:v>
                </c:pt>
                <c:pt idx="14">
                  <c:v>3402</c:v>
                </c:pt>
                <c:pt idx="15">
                  <c:v>19938</c:v>
                </c:pt>
                <c:pt idx="16">
                  <c:v>20767</c:v>
                </c:pt>
                <c:pt idx="17">
                  <c:v>18252</c:v>
                </c:pt>
                <c:pt idx="18">
                  <c:v>16128</c:v>
                </c:pt>
                <c:pt idx="19">
                  <c:v>20398</c:v>
                </c:pt>
                <c:pt idx="20">
                  <c:v>194569</c:v>
                </c:pt>
                <c:pt idx="21">
                  <c:v>58250</c:v>
                </c:pt>
                <c:pt idx="22">
                  <c:v>9592</c:v>
                </c:pt>
                <c:pt idx="23">
                  <c:v>8629</c:v>
                </c:pt>
                <c:pt idx="24">
                  <c:v>36293</c:v>
                </c:pt>
                <c:pt idx="25">
                  <c:v>35538</c:v>
                </c:pt>
                <c:pt idx="26">
                  <c:v>66434</c:v>
                </c:pt>
                <c:pt idx="27">
                  <c:v>51989</c:v>
                </c:pt>
                <c:pt idx="28">
                  <c:v>37708</c:v>
                </c:pt>
                <c:pt idx="29">
                  <c:v>51283</c:v>
                </c:pt>
                <c:pt idx="30">
                  <c:v>49121</c:v>
                </c:pt>
                <c:pt idx="31">
                  <c:v>74730</c:v>
                </c:pt>
                <c:pt idx="32">
                  <c:v>80993</c:v>
                </c:pt>
                <c:pt idx="33">
                  <c:v>44987</c:v>
                </c:pt>
                <c:pt idx="34">
                  <c:v>35172</c:v>
                </c:pt>
                <c:pt idx="35">
                  <c:v>27832</c:v>
                </c:pt>
                <c:pt idx="36">
                  <c:v>12988</c:v>
                </c:pt>
              </c:numCache>
            </c:numRef>
          </c:val>
          <c:smooth val="0"/>
          <c:extLst>
            <c:ext xmlns:c16="http://schemas.microsoft.com/office/drawing/2014/chart" uri="{C3380CC4-5D6E-409C-BE32-E72D297353CC}">
              <c16:uniqueId val="{00000001-9B77-4920-B1F8-5E2990852060}"/>
            </c:ext>
          </c:extLst>
        </c:ser>
        <c:dLbls>
          <c:showLegendKey val="0"/>
          <c:showVal val="0"/>
          <c:showCatName val="0"/>
          <c:showSerName val="0"/>
          <c:showPercent val="0"/>
          <c:showBubbleSize val="0"/>
        </c:dLbls>
        <c:marker val="1"/>
        <c:smooth val="0"/>
        <c:axId val="2118648655"/>
        <c:axId val="2118650095"/>
      </c:lineChart>
      <c:scatterChart>
        <c:scatterStyle val="smoothMarker"/>
        <c:varyColors val="0"/>
        <c:dLbls>
          <c:showLegendKey val="0"/>
          <c:showVal val="0"/>
          <c:showCatName val="0"/>
          <c:showSerName val="0"/>
          <c:showPercent val="0"/>
          <c:showBubbleSize val="0"/>
        </c:dLbls>
        <c:axId val="2118623215"/>
        <c:axId val="2118622255"/>
        <c:extLst>
          <c:ext xmlns:c15="http://schemas.microsoft.com/office/drawing/2012/chart" uri="{02D57815-91ED-43cb-92C2-25804820EDAC}">
            <c15:filteredScatterSeries>
              <c15:ser>
                <c:idx val="0"/>
                <c:order val="0"/>
                <c:tx>
                  <c:strRef>
                    <c:extLst>
                      <c:ext uri="{02D57815-91ED-43cb-92C2-25804820EDAC}">
                        <c15:formulaRef>
                          <c15:sqref>'cases over months 2'!$A$1</c15:sqref>
                        </c15:formulaRef>
                      </c:ext>
                    </c:extLst>
                    <c:strCache>
                      <c:ptCount val="1"/>
                      <c:pt idx="0">
                        <c:v>Year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yVal>
                  <c:numRef>
                    <c:extLst>
                      <c:ext uri="{02D57815-91ED-43cb-92C2-25804820EDAC}">
                        <c15:formulaRef>
                          <c15:sqref>'cases over months 2'!$A$5:$A$41</c15:sqref>
                        </c15:formulaRef>
                      </c:ext>
                    </c:extLst>
                    <c:numCache>
                      <c:formatCode>General</c:formatCode>
                      <c:ptCount val="37"/>
                      <c:pt idx="0">
                        <c:v>2020</c:v>
                      </c:pt>
                      <c:pt idx="1">
                        <c:v>2020</c:v>
                      </c:pt>
                      <c:pt idx="2">
                        <c:v>2020</c:v>
                      </c:pt>
                      <c:pt idx="3">
                        <c:v>2020</c:v>
                      </c:pt>
                      <c:pt idx="4">
                        <c:v>2020</c:v>
                      </c:pt>
                      <c:pt idx="5">
                        <c:v>2021</c:v>
                      </c:pt>
                      <c:pt idx="6">
                        <c:v>2021</c:v>
                      </c:pt>
                      <c:pt idx="7">
                        <c:v>2021</c:v>
                      </c:pt>
                      <c:pt idx="8">
                        <c:v>2021</c:v>
                      </c:pt>
                      <c:pt idx="9">
                        <c:v>2021</c:v>
                      </c:pt>
                      <c:pt idx="10">
                        <c:v>2021</c:v>
                      </c:pt>
                      <c:pt idx="11">
                        <c:v>2021</c:v>
                      </c:pt>
                      <c:pt idx="12">
                        <c:v>2021</c:v>
                      </c:pt>
                      <c:pt idx="13">
                        <c:v>2021</c:v>
                      </c:pt>
                      <c:pt idx="14">
                        <c:v>2021</c:v>
                      </c:pt>
                      <c:pt idx="15">
                        <c:v>2021</c:v>
                      </c:pt>
                      <c:pt idx="16">
                        <c:v>2021</c:v>
                      </c:pt>
                      <c:pt idx="17">
                        <c:v>2022</c:v>
                      </c:pt>
                      <c:pt idx="18">
                        <c:v>2022</c:v>
                      </c:pt>
                      <c:pt idx="19">
                        <c:v>2022</c:v>
                      </c:pt>
                      <c:pt idx="20">
                        <c:v>2022</c:v>
                      </c:pt>
                      <c:pt idx="21">
                        <c:v>2022</c:v>
                      </c:pt>
                      <c:pt idx="22">
                        <c:v>2022</c:v>
                      </c:pt>
                      <c:pt idx="23">
                        <c:v>2022</c:v>
                      </c:pt>
                      <c:pt idx="24">
                        <c:v>2022</c:v>
                      </c:pt>
                      <c:pt idx="25">
                        <c:v>2022</c:v>
                      </c:pt>
                      <c:pt idx="26">
                        <c:v>2022</c:v>
                      </c:pt>
                      <c:pt idx="27">
                        <c:v>2022</c:v>
                      </c:pt>
                      <c:pt idx="28">
                        <c:v>2022</c:v>
                      </c:pt>
                      <c:pt idx="29">
                        <c:v>2023</c:v>
                      </c:pt>
                      <c:pt idx="30">
                        <c:v>2023</c:v>
                      </c:pt>
                      <c:pt idx="31">
                        <c:v>2023</c:v>
                      </c:pt>
                      <c:pt idx="32">
                        <c:v>2023</c:v>
                      </c:pt>
                      <c:pt idx="33">
                        <c:v>2023</c:v>
                      </c:pt>
                    </c:numCache>
                  </c:numRef>
                </c:yVal>
                <c:smooth val="1"/>
                <c:extLst>
                  <c:ext xmlns:c16="http://schemas.microsoft.com/office/drawing/2014/chart" uri="{C3380CC4-5D6E-409C-BE32-E72D297353CC}">
                    <c16:uniqueId val="{00000002-9B77-4920-B1F8-5E2990852060}"/>
                  </c:ext>
                </c:extLst>
              </c15:ser>
            </c15:filteredScatterSeries>
          </c:ext>
        </c:extLst>
      </c:scatterChart>
      <c:catAx>
        <c:axId val="21186486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2118650095"/>
        <c:crosses val="autoZero"/>
        <c:auto val="1"/>
        <c:lblAlgn val="ctr"/>
        <c:lblOffset val="100"/>
        <c:noMultiLvlLbl val="0"/>
      </c:catAx>
      <c:valAx>
        <c:axId val="211865009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Total Cases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8648655"/>
        <c:crosses val="autoZero"/>
        <c:crossBetween val="between"/>
      </c:valAx>
      <c:valAx>
        <c:axId val="2118622255"/>
        <c:scaling>
          <c:orientation val="minMax"/>
          <c:max val="2023"/>
          <c:min val="2019"/>
        </c:scaling>
        <c:delete val="1"/>
        <c:axPos val="r"/>
        <c:numFmt formatCode="General" sourceLinked="1"/>
        <c:majorTickMark val="none"/>
        <c:minorTickMark val="none"/>
        <c:tickLblPos val="nextTo"/>
        <c:crossAx val="2118623215"/>
        <c:crosses val="max"/>
        <c:crossBetween val="midCat"/>
        <c:majorUnit val="1"/>
      </c:valAx>
      <c:valAx>
        <c:axId val="2118623215"/>
        <c:scaling>
          <c:orientation val="minMax"/>
        </c:scaling>
        <c:delete val="1"/>
        <c:axPos val="b"/>
        <c:majorTickMark val="none"/>
        <c:minorTickMark val="none"/>
        <c:tickLblPos val="nextTo"/>
        <c:crossAx val="211862225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t>Distribution of Facilities Across States Versus Number of Cases</a:t>
            </a:r>
          </a:p>
        </c:rich>
      </c:tx>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'facility state cases deaths'!$B$1</c:f>
              <c:strCache>
                <c:ptCount val="1"/>
                <c:pt idx="0">
                  <c:v> Number of Facilities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'facility state cases deaths'!$A$2:$A$54</c:f>
              <c:strCache>
                <c:ptCount val="53"/>
                <c:pt idx="0">
                  <c:v>TX</c:v>
                </c:pt>
                <c:pt idx="1">
                  <c:v>CA</c:v>
                </c:pt>
                <c:pt idx="2">
                  <c:v>OH</c:v>
                </c:pt>
                <c:pt idx="3">
                  <c:v>IL</c:v>
                </c:pt>
                <c:pt idx="4">
                  <c:v>FL</c:v>
                </c:pt>
                <c:pt idx="5">
                  <c:v>PA</c:v>
                </c:pt>
                <c:pt idx="6">
                  <c:v>NY</c:v>
                </c:pt>
                <c:pt idx="7">
                  <c:v>MO</c:v>
                </c:pt>
                <c:pt idx="8">
                  <c:v>IN</c:v>
                </c:pt>
                <c:pt idx="9">
                  <c:v>MI</c:v>
                </c:pt>
                <c:pt idx="10">
                  <c:v>IA</c:v>
                </c:pt>
                <c:pt idx="11">
                  <c:v>NC</c:v>
                </c:pt>
                <c:pt idx="12">
                  <c:v>MA</c:v>
                </c:pt>
                <c:pt idx="13">
                  <c:v>MN</c:v>
                </c:pt>
                <c:pt idx="14">
                  <c:v>NJ</c:v>
                </c:pt>
                <c:pt idx="15">
                  <c:v>GA</c:v>
                </c:pt>
                <c:pt idx="16">
                  <c:v>WI</c:v>
                </c:pt>
                <c:pt idx="17">
                  <c:v>KS</c:v>
                </c:pt>
                <c:pt idx="18">
                  <c:v>TN</c:v>
                </c:pt>
                <c:pt idx="19">
                  <c:v>OK</c:v>
                </c:pt>
                <c:pt idx="20">
                  <c:v>VA</c:v>
                </c:pt>
                <c:pt idx="21">
                  <c:v>KY</c:v>
                </c:pt>
                <c:pt idx="22">
                  <c:v>LA</c:v>
                </c:pt>
                <c:pt idx="23">
                  <c:v>AL</c:v>
                </c:pt>
                <c:pt idx="24">
                  <c:v>MD</c:v>
                </c:pt>
                <c:pt idx="25">
                  <c:v>CO</c:v>
                </c:pt>
                <c:pt idx="26">
                  <c:v>AR</c:v>
                </c:pt>
                <c:pt idx="27">
                  <c:v>CT</c:v>
                </c:pt>
                <c:pt idx="28">
                  <c:v>WA</c:v>
                </c:pt>
                <c:pt idx="29">
                  <c:v>MS</c:v>
                </c:pt>
                <c:pt idx="30">
                  <c:v>NE</c:v>
                </c:pt>
                <c:pt idx="31">
                  <c:v>SC</c:v>
                </c:pt>
                <c:pt idx="32">
                  <c:v>AZ</c:v>
                </c:pt>
                <c:pt idx="33">
                  <c:v>OR</c:v>
                </c:pt>
                <c:pt idx="34">
                  <c:v>WV</c:v>
                </c:pt>
                <c:pt idx="35">
                  <c:v>SD</c:v>
                </c:pt>
                <c:pt idx="36">
                  <c:v>UT</c:v>
                </c:pt>
                <c:pt idx="37">
                  <c:v>ME</c:v>
                </c:pt>
                <c:pt idx="38">
                  <c:v>ID</c:v>
                </c:pt>
                <c:pt idx="39">
                  <c:v>ND</c:v>
                </c:pt>
                <c:pt idx="40">
                  <c:v>RI</c:v>
                </c:pt>
                <c:pt idx="41">
                  <c:v>NH</c:v>
                </c:pt>
                <c:pt idx="42">
                  <c:v>NM</c:v>
                </c:pt>
                <c:pt idx="43">
                  <c:v>MT</c:v>
                </c:pt>
                <c:pt idx="44">
                  <c:v>NV</c:v>
                </c:pt>
                <c:pt idx="45">
                  <c:v>DE</c:v>
                </c:pt>
                <c:pt idx="46">
                  <c:v>HI</c:v>
                </c:pt>
                <c:pt idx="47">
                  <c:v>WY</c:v>
                </c:pt>
                <c:pt idx="48">
                  <c:v>VT</c:v>
                </c:pt>
                <c:pt idx="49">
                  <c:v>AK</c:v>
                </c:pt>
                <c:pt idx="50">
                  <c:v>DC</c:v>
                </c:pt>
                <c:pt idx="51">
                  <c:v>PR</c:v>
                </c:pt>
                <c:pt idx="52">
                  <c:v>GU</c:v>
                </c:pt>
              </c:strCache>
            </c:strRef>
          </c:cat>
          <c:val>
            <c:numRef>
              <c:f>'facility state cases deaths'!$B$2:$B$54</c:f>
              <c:numCache>
                <c:formatCode>_(* #,##0_);_(* \(#,##0\);_(* "-"_);_(@_)</c:formatCode>
                <c:ptCount val="53"/>
                <c:pt idx="0">
                  <c:v>1229</c:v>
                </c:pt>
                <c:pt idx="1">
                  <c:v>1187</c:v>
                </c:pt>
                <c:pt idx="2">
                  <c:v>972</c:v>
                </c:pt>
                <c:pt idx="3">
                  <c:v>718</c:v>
                </c:pt>
                <c:pt idx="4">
                  <c:v>708</c:v>
                </c:pt>
                <c:pt idx="5">
                  <c:v>693</c:v>
                </c:pt>
                <c:pt idx="6">
                  <c:v>616</c:v>
                </c:pt>
                <c:pt idx="7">
                  <c:v>526</c:v>
                </c:pt>
                <c:pt idx="8">
                  <c:v>521</c:v>
                </c:pt>
                <c:pt idx="9">
                  <c:v>440</c:v>
                </c:pt>
                <c:pt idx="10">
                  <c:v>439</c:v>
                </c:pt>
                <c:pt idx="11">
                  <c:v>430</c:v>
                </c:pt>
                <c:pt idx="12">
                  <c:v>375</c:v>
                </c:pt>
                <c:pt idx="13">
                  <c:v>365</c:v>
                </c:pt>
                <c:pt idx="14">
                  <c:v>363</c:v>
                </c:pt>
                <c:pt idx="15">
                  <c:v>362</c:v>
                </c:pt>
                <c:pt idx="16">
                  <c:v>353</c:v>
                </c:pt>
                <c:pt idx="17">
                  <c:v>329</c:v>
                </c:pt>
                <c:pt idx="18">
                  <c:v>319</c:v>
                </c:pt>
                <c:pt idx="19">
                  <c:v>301</c:v>
                </c:pt>
                <c:pt idx="20">
                  <c:v>292</c:v>
                </c:pt>
                <c:pt idx="21">
                  <c:v>283</c:v>
                </c:pt>
                <c:pt idx="22">
                  <c:v>280</c:v>
                </c:pt>
                <c:pt idx="23">
                  <c:v>229</c:v>
                </c:pt>
                <c:pt idx="24">
                  <c:v>227</c:v>
                </c:pt>
                <c:pt idx="25">
                  <c:v>226</c:v>
                </c:pt>
                <c:pt idx="26">
                  <c:v>224</c:v>
                </c:pt>
                <c:pt idx="27">
                  <c:v>212</c:v>
                </c:pt>
                <c:pt idx="28">
                  <c:v>207</c:v>
                </c:pt>
                <c:pt idx="29">
                  <c:v>206</c:v>
                </c:pt>
                <c:pt idx="30">
                  <c:v>197</c:v>
                </c:pt>
                <c:pt idx="31">
                  <c:v>191</c:v>
                </c:pt>
                <c:pt idx="32">
                  <c:v>150</c:v>
                </c:pt>
                <c:pt idx="33">
                  <c:v>131</c:v>
                </c:pt>
                <c:pt idx="34">
                  <c:v>124</c:v>
                </c:pt>
                <c:pt idx="35">
                  <c:v>105</c:v>
                </c:pt>
                <c:pt idx="36">
                  <c:v>98</c:v>
                </c:pt>
                <c:pt idx="37">
                  <c:v>93</c:v>
                </c:pt>
                <c:pt idx="38">
                  <c:v>82</c:v>
                </c:pt>
                <c:pt idx="39">
                  <c:v>81</c:v>
                </c:pt>
                <c:pt idx="40">
                  <c:v>80</c:v>
                </c:pt>
                <c:pt idx="41">
                  <c:v>74</c:v>
                </c:pt>
                <c:pt idx="42">
                  <c:v>71</c:v>
                </c:pt>
                <c:pt idx="43">
                  <c:v>71</c:v>
                </c:pt>
                <c:pt idx="44">
                  <c:v>69</c:v>
                </c:pt>
                <c:pt idx="45">
                  <c:v>47</c:v>
                </c:pt>
                <c:pt idx="46">
                  <c:v>45</c:v>
                </c:pt>
                <c:pt idx="47">
                  <c:v>38</c:v>
                </c:pt>
                <c:pt idx="48">
                  <c:v>35</c:v>
                </c:pt>
                <c:pt idx="49">
                  <c:v>20</c:v>
                </c:pt>
                <c:pt idx="50">
                  <c:v>19</c:v>
                </c:pt>
                <c:pt idx="51">
                  <c:v>7</c:v>
                </c:pt>
                <c:pt idx="52">
                  <c:v>1</c:v>
                </c:pt>
              </c:numCache>
            </c:numRef>
          </c:val>
          <c:extLst>
            <c:ext xmlns:c16="http://schemas.microsoft.com/office/drawing/2014/chart" uri="{C3380CC4-5D6E-409C-BE32-E72D297353CC}">
              <c16:uniqueId val="{00000000-E0BA-4B94-AAFC-3BB9DE47F628}"/>
            </c:ext>
          </c:extLst>
        </c:ser>
        <c:dLbls>
          <c:showLegendKey val="0"/>
          <c:showVal val="0"/>
          <c:showCatName val="0"/>
          <c:showSerName val="0"/>
          <c:showPercent val="0"/>
          <c:showBubbleSize val="0"/>
        </c:dLbls>
        <c:gapWidth val="219"/>
        <c:axId val="2118662575"/>
        <c:axId val="2118672655"/>
      </c:barChart>
      <c:lineChart>
        <c:grouping val="standard"/>
        <c:varyColors val="0"/>
        <c:ser>
          <c:idx val="1"/>
          <c:order val="1"/>
          <c:tx>
            <c:strRef>
              <c:f>'facility state cases deaths'!$C$1</c:f>
              <c:strCache>
                <c:ptCount val="1"/>
                <c:pt idx="0">
                  <c:v> Total Cases </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'facility state cases deaths'!$A$2:$A$54</c:f>
              <c:strCache>
                <c:ptCount val="53"/>
                <c:pt idx="0">
                  <c:v>TX</c:v>
                </c:pt>
                <c:pt idx="1">
                  <c:v>CA</c:v>
                </c:pt>
                <c:pt idx="2">
                  <c:v>OH</c:v>
                </c:pt>
                <c:pt idx="3">
                  <c:v>IL</c:v>
                </c:pt>
                <c:pt idx="4">
                  <c:v>FL</c:v>
                </c:pt>
                <c:pt idx="5">
                  <c:v>PA</c:v>
                </c:pt>
                <c:pt idx="6">
                  <c:v>NY</c:v>
                </c:pt>
                <c:pt idx="7">
                  <c:v>MO</c:v>
                </c:pt>
                <c:pt idx="8">
                  <c:v>IN</c:v>
                </c:pt>
                <c:pt idx="9">
                  <c:v>MI</c:v>
                </c:pt>
                <c:pt idx="10">
                  <c:v>IA</c:v>
                </c:pt>
                <c:pt idx="11">
                  <c:v>NC</c:v>
                </c:pt>
                <c:pt idx="12">
                  <c:v>MA</c:v>
                </c:pt>
                <c:pt idx="13">
                  <c:v>MN</c:v>
                </c:pt>
                <c:pt idx="14">
                  <c:v>NJ</c:v>
                </c:pt>
                <c:pt idx="15">
                  <c:v>GA</c:v>
                </c:pt>
                <c:pt idx="16">
                  <c:v>WI</c:v>
                </c:pt>
                <c:pt idx="17">
                  <c:v>KS</c:v>
                </c:pt>
                <c:pt idx="18">
                  <c:v>TN</c:v>
                </c:pt>
                <c:pt idx="19">
                  <c:v>OK</c:v>
                </c:pt>
                <c:pt idx="20">
                  <c:v>VA</c:v>
                </c:pt>
                <c:pt idx="21">
                  <c:v>KY</c:v>
                </c:pt>
                <c:pt idx="22">
                  <c:v>LA</c:v>
                </c:pt>
                <c:pt idx="23">
                  <c:v>AL</c:v>
                </c:pt>
                <c:pt idx="24">
                  <c:v>MD</c:v>
                </c:pt>
                <c:pt idx="25">
                  <c:v>CO</c:v>
                </c:pt>
                <c:pt idx="26">
                  <c:v>AR</c:v>
                </c:pt>
                <c:pt idx="27">
                  <c:v>CT</c:v>
                </c:pt>
                <c:pt idx="28">
                  <c:v>WA</c:v>
                </c:pt>
                <c:pt idx="29">
                  <c:v>MS</c:v>
                </c:pt>
                <c:pt idx="30">
                  <c:v>NE</c:v>
                </c:pt>
                <c:pt idx="31">
                  <c:v>SC</c:v>
                </c:pt>
                <c:pt idx="32">
                  <c:v>AZ</c:v>
                </c:pt>
                <c:pt idx="33">
                  <c:v>OR</c:v>
                </c:pt>
                <c:pt idx="34">
                  <c:v>WV</c:v>
                </c:pt>
                <c:pt idx="35">
                  <c:v>SD</c:v>
                </c:pt>
                <c:pt idx="36">
                  <c:v>UT</c:v>
                </c:pt>
                <c:pt idx="37">
                  <c:v>ME</c:v>
                </c:pt>
                <c:pt idx="38">
                  <c:v>ID</c:v>
                </c:pt>
                <c:pt idx="39">
                  <c:v>ND</c:v>
                </c:pt>
                <c:pt idx="40">
                  <c:v>RI</c:v>
                </c:pt>
                <c:pt idx="41">
                  <c:v>NH</c:v>
                </c:pt>
                <c:pt idx="42">
                  <c:v>NM</c:v>
                </c:pt>
                <c:pt idx="43">
                  <c:v>MT</c:v>
                </c:pt>
                <c:pt idx="44">
                  <c:v>NV</c:v>
                </c:pt>
                <c:pt idx="45">
                  <c:v>DE</c:v>
                </c:pt>
                <c:pt idx="46">
                  <c:v>HI</c:v>
                </c:pt>
                <c:pt idx="47">
                  <c:v>WY</c:v>
                </c:pt>
                <c:pt idx="48">
                  <c:v>VT</c:v>
                </c:pt>
                <c:pt idx="49">
                  <c:v>AK</c:v>
                </c:pt>
                <c:pt idx="50">
                  <c:v>DC</c:v>
                </c:pt>
                <c:pt idx="51">
                  <c:v>PR</c:v>
                </c:pt>
                <c:pt idx="52">
                  <c:v>GU</c:v>
                </c:pt>
              </c:strCache>
            </c:strRef>
          </c:cat>
          <c:val>
            <c:numRef>
              <c:f>'facility state cases deaths'!$C$2:$C$54</c:f>
              <c:numCache>
                <c:formatCode>_(* #,##0_);_(* \(#,##0\);_(* "-"_);_(@_)</c:formatCode>
                <c:ptCount val="53"/>
                <c:pt idx="0">
                  <c:v>118926</c:v>
                </c:pt>
                <c:pt idx="1">
                  <c:v>133381</c:v>
                </c:pt>
                <c:pt idx="2">
                  <c:v>95749</c:v>
                </c:pt>
                <c:pt idx="3">
                  <c:v>82808</c:v>
                </c:pt>
                <c:pt idx="4">
                  <c:v>84552</c:v>
                </c:pt>
                <c:pt idx="5">
                  <c:v>99235</c:v>
                </c:pt>
                <c:pt idx="6">
                  <c:v>103853</c:v>
                </c:pt>
                <c:pt idx="7">
                  <c:v>51907</c:v>
                </c:pt>
                <c:pt idx="8">
                  <c:v>50903</c:v>
                </c:pt>
                <c:pt idx="9">
                  <c:v>40272</c:v>
                </c:pt>
                <c:pt idx="10">
                  <c:v>28874</c:v>
                </c:pt>
                <c:pt idx="11">
                  <c:v>49930</c:v>
                </c:pt>
                <c:pt idx="12">
                  <c:v>46890</c:v>
                </c:pt>
                <c:pt idx="13">
                  <c:v>25038</c:v>
                </c:pt>
                <c:pt idx="14">
                  <c:v>47057</c:v>
                </c:pt>
                <c:pt idx="15">
                  <c:v>39569</c:v>
                </c:pt>
                <c:pt idx="16">
                  <c:v>21611</c:v>
                </c:pt>
                <c:pt idx="17">
                  <c:v>21504</c:v>
                </c:pt>
                <c:pt idx="18">
                  <c:v>36896</c:v>
                </c:pt>
                <c:pt idx="19">
                  <c:v>25242</c:v>
                </c:pt>
                <c:pt idx="20">
                  <c:v>37519</c:v>
                </c:pt>
                <c:pt idx="21">
                  <c:v>34132</c:v>
                </c:pt>
                <c:pt idx="22">
                  <c:v>31317</c:v>
                </c:pt>
                <c:pt idx="23">
                  <c:v>29957</c:v>
                </c:pt>
                <c:pt idx="24">
                  <c:v>27824</c:v>
                </c:pt>
                <c:pt idx="25">
                  <c:v>18717</c:v>
                </c:pt>
                <c:pt idx="26">
                  <c:v>24500</c:v>
                </c:pt>
                <c:pt idx="27">
                  <c:v>28826</c:v>
                </c:pt>
                <c:pt idx="28">
                  <c:v>18331</c:v>
                </c:pt>
                <c:pt idx="29">
                  <c:v>21160</c:v>
                </c:pt>
                <c:pt idx="30">
                  <c:v>11870</c:v>
                </c:pt>
                <c:pt idx="31">
                  <c:v>24826</c:v>
                </c:pt>
                <c:pt idx="32">
                  <c:v>16151</c:v>
                </c:pt>
                <c:pt idx="33">
                  <c:v>8228</c:v>
                </c:pt>
                <c:pt idx="34">
                  <c:v>14566</c:v>
                </c:pt>
                <c:pt idx="35">
                  <c:v>6627</c:v>
                </c:pt>
                <c:pt idx="36">
                  <c:v>6740</c:v>
                </c:pt>
                <c:pt idx="37">
                  <c:v>8355</c:v>
                </c:pt>
                <c:pt idx="38">
                  <c:v>4861</c:v>
                </c:pt>
                <c:pt idx="39">
                  <c:v>5742</c:v>
                </c:pt>
                <c:pt idx="40">
                  <c:v>10861</c:v>
                </c:pt>
                <c:pt idx="41">
                  <c:v>8944</c:v>
                </c:pt>
                <c:pt idx="42">
                  <c:v>8892</c:v>
                </c:pt>
                <c:pt idx="43">
                  <c:v>4582</c:v>
                </c:pt>
                <c:pt idx="44">
                  <c:v>8021</c:v>
                </c:pt>
                <c:pt idx="45">
                  <c:v>5740</c:v>
                </c:pt>
                <c:pt idx="46">
                  <c:v>2615</c:v>
                </c:pt>
                <c:pt idx="47">
                  <c:v>2754</c:v>
                </c:pt>
                <c:pt idx="48">
                  <c:v>3046</c:v>
                </c:pt>
                <c:pt idx="49">
                  <c:v>740</c:v>
                </c:pt>
                <c:pt idx="50">
                  <c:v>1757</c:v>
                </c:pt>
                <c:pt idx="51">
                  <c:v>51</c:v>
                </c:pt>
                <c:pt idx="52">
                  <c:v>14</c:v>
                </c:pt>
              </c:numCache>
            </c:numRef>
          </c:val>
          <c:smooth val="0"/>
          <c:extLst>
            <c:ext xmlns:c16="http://schemas.microsoft.com/office/drawing/2014/chart" uri="{C3380CC4-5D6E-409C-BE32-E72D297353CC}">
              <c16:uniqueId val="{00000001-E0BA-4B94-AAFC-3BB9DE47F628}"/>
            </c:ext>
          </c:extLst>
        </c:ser>
        <c:dLbls>
          <c:showLegendKey val="0"/>
          <c:showVal val="0"/>
          <c:showCatName val="0"/>
          <c:showSerName val="0"/>
          <c:showPercent val="0"/>
          <c:showBubbleSize val="0"/>
        </c:dLbls>
        <c:marker val="1"/>
        <c:smooth val="0"/>
        <c:axId val="2118666415"/>
        <c:axId val="2118660655"/>
      </c:lineChart>
      <c:catAx>
        <c:axId val="21186625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1" i="0" u="none" strike="noStrike" kern="1200" baseline="0">
                <a:solidFill>
                  <a:schemeClr val="lt1">
                    <a:lumMod val="85000"/>
                  </a:schemeClr>
                </a:solidFill>
                <a:latin typeface="+mn-lt"/>
                <a:ea typeface="+mn-ea"/>
                <a:cs typeface="+mn-cs"/>
              </a:defRPr>
            </a:pPr>
            <a:endParaRPr lang="en-US"/>
          </a:p>
        </c:txPr>
        <c:crossAx val="2118672655"/>
        <c:crosses val="autoZero"/>
        <c:auto val="1"/>
        <c:lblAlgn val="ctr"/>
        <c:lblOffset val="100"/>
        <c:noMultiLvlLbl val="0"/>
      </c:catAx>
      <c:valAx>
        <c:axId val="211867265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Facility 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8662575"/>
        <c:crosses val="autoZero"/>
        <c:crossBetween val="between"/>
      </c:valAx>
      <c:valAx>
        <c:axId val="2118660655"/>
        <c:scaling>
          <c:orientation val="minMax"/>
        </c:scaling>
        <c:delete val="0"/>
        <c:axPos val="r"/>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Total Cases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8666415"/>
        <c:crosses val="max"/>
        <c:crossBetween val="between"/>
      </c:valAx>
      <c:catAx>
        <c:axId val="2118666415"/>
        <c:scaling>
          <c:orientation val="minMax"/>
        </c:scaling>
        <c:delete val="1"/>
        <c:axPos val="b"/>
        <c:numFmt formatCode="General" sourceLinked="1"/>
        <c:majorTickMark val="none"/>
        <c:minorTickMark val="none"/>
        <c:tickLblPos val="nextTo"/>
        <c:crossAx val="211866065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baseline="0" dirty="0">
                <a:effectLst>
                  <a:outerShdw blurRad="50800" dist="38100" dir="5400000" algn="t" rotWithShape="0">
                    <a:srgbClr val="000000">
                      <a:alpha val="40000"/>
                    </a:srgbClr>
                  </a:outerShdw>
                </a:effectLst>
              </a:rPr>
              <a:t>Highest average daily COVID-19 cases in 2020 </a:t>
            </a:r>
            <a:endParaRPr lang="en-US" sz="1600" dirty="0">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53648863083967036"/>
          <c:y val="0.14894887256514272"/>
          <c:w val="0.42758886424875964"/>
          <c:h val="0.65257698351788918"/>
        </c:manualLayout>
      </c:layout>
      <c:barChart>
        <c:barDir val="bar"/>
        <c:grouping val="clustered"/>
        <c:varyColors val="0"/>
        <c:ser>
          <c:idx val="0"/>
          <c:order val="0"/>
          <c:tx>
            <c:strRef>
              <c:f>'top 10 in 2020 V3'!$B$1</c:f>
              <c:strCache>
                <c:ptCount val="1"/>
                <c:pt idx="0">
                  <c:v>average_daily_cases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10 in 2020 V3'!$A$2:$A$11</c:f>
              <c:strCache>
                <c:ptCount val="10"/>
                <c:pt idx="0">
                  <c:v>MERIDIAN CENTER (NC) </c:v>
                </c:pt>
                <c:pt idx="1">
                  <c:v>FAIR ACRES GERIATRIC CENTER (PA) </c:v>
                </c:pt>
                <c:pt idx="2">
                  <c:v>WHISPERING OAKS (FL) </c:v>
                </c:pt>
                <c:pt idx="3">
                  <c:v>PEARL RIVER CO NURSING HOME (MS) </c:v>
                </c:pt>
                <c:pt idx="4">
                  <c:v>CORNER VIEW NURSING AND REHABILITATION CENTER (PA) </c:v>
                </c:pt>
                <c:pt idx="5">
                  <c:v>NEW VISTA NURSING &amp; REHABILITATION CTR (NJ) </c:v>
                </c:pt>
                <c:pt idx="6">
                  <c:v>CEDARBROOK SENIOR CARE AND REHABILITATION (PA) </c:v>
                </c:pt>
                <c:pt idx="7">
                  <c:v>BRIGHTON REHABILITATION AND WELLNESS CENTER (PA) </c:v>
                </c:pt>
                <c:pt idx="8">
                  <c:v>SPRING CREEK REHABILITATION AND NURSING CENTER (PA) </c:v>
                </c:pt>
                <c:pt idx="9">
                  <c:v>GRACEWAY AT COUNTRYSIDE (MI) </c:v>
                </c:pt>
              </c:strCache>
            </c:strRef>
          </c:cat>
          <c:val>
            <c:numRef>
              <c:f>'top 10 in 2020 V3'!$B$2:$B$11</c:f>
              <c:numCache>
                <c:formatCode>General</c:formatCode>
                <c:ptCount val="10"/>
                <c:pt idx="0">
                  <c:v>8.31</c:v>
                </c:pt>
                <c:pt idx="1">
                  <c:v>8.84</c:v>
                </c:pt>
                <c:pt idx="2">
                  <c:v>9.06</c:v>
                </c:pt>
                <c:pt idx="3">
                  <c:v>9.5</c:v>
                </c:pt>
                <c:pt idx="4">
                  <c:v>10</c:v>
                </c:pt>
                <c:pt idx="5">
                  <c:v>10.029999999999999</c:v>
                </c:pt>
                <c:pt idx="6">
                  <c:v>10.53</c:v>
                </c:pt>
                <c:pt idx="7">
                  <c:v>11.09</c:v>
                </c:pt>
                <c:pt idx="8">
                  <c:v>11.59</c:v>
                </c:pt>
                <c:pt idx="9">
                  <c:v>13.36</c:v>
                </c:pt>
              </c:numCache>
            </c:numRef>
          </c:val>
          <c:extLst>
            <c:ext xmlns:c16="http://schemas.microsoft.com/office/drawing/2014/chart" uri="{C3380CC4-5D6E-409C-BE32-E72D297353CC}">
              <c16:uniqueId val="{00000000-6507-41FC-828A-77886D4151AC}"/>
            </c:ext>
          </c:extLst>
        </c:ser>
        <c:dLbls>
          <c:dLblPos val="outEnd"/>
          <c:showLegendKey val="0"/>
          <c:showVal val="1"/>
          <c:showCatName val="0"/>
          <c:showSerName val="0"/>
          <c:showPercent val="0"/>
          <c:showBubbleSize val="0"/>
        </c:dLbls>
        <c:gapWidth val="115"/>
        <c:overlap val="-20"/>
        <c:axId val="1596637744"/>
        <c:axId val="1596634384"/>
      </c:barChart>
      <c:catAx>
        <c:axId val="1596637744"/>
        <c:scaling>
          <c:orientation val="minMax"/>
        </c:scaling>
        <c:delete val="0"/>
        <c:axPos val="l"/>
        <c:title>
          <c:tx>
            <c:rich>
              <a:bodyPr rot="-5400000" spcFirstLastPara="1" vertOverflow="ellipsis" vert="horz" wrap="square" anchor="ctr" anchorCtr="1"/>
              <a:lstStyle/>
              <a:p>
                <a:pPr>
                  <a:defRPr sz="1050" b="1" i="0" u="none" strike="noStrike" kern="1200" cap="all" baseline="0">
                    <a:solidFill>
                      <a:schemeClr val="lt1">
                        <a:lumMod val="85000"/>
                      </a:schemeClr>
                    </a:solidFill>
                    <a:latin typeface="+mn-lt"/>
                    <a:ea typeface="+mn-ea"/>
                    <a:cs typeface="+mn-cs"/>
                  </a:defRPr>
                </a:pPr>
                <a:r>
                  <a:rPr lang="en-US" sz="1050" dirty="0"/>
                  <a:t>Nursing Homes</a:t>
                </a:r>
              </a:p>
            </c:rich>
          </c:tx>
          <c:layout>
            <c:manualLayout>
              <c:xMode val="edge"/>
              <c:yMode val="edge"/>
              <c:x val="8.4772872947657917E-3"/>
              <c:y val="0.29181303219676208"/>
            </c:manualLayout>
          </c:layout>
          <c:overlay val="0"/>
          <c:spPr>
            <a:noFill/>
            <a:ln>
              <a:noFill/>
            </a:ln>
            <a:effectLst/>
          </c:spPr>
          <c:txPr>
            <a:bodyPr rot="-5400000" spcFirstLastPara="1" vertOverflow="ellipsis" vert="horz" wrap="square" anchor="ctr" anchorCtr="1"/>
            <a:lstStyle/>
            <a:p>
              <a:pPr>
                <a:defRPr sz="105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96634384"/>
        <c:crosses val="autoZero"/>
        <c:auto val="1"/>
        <c:lblAlgn val="ctr"/>
        <c:lblOffset val="100"/>
        <c:noMultiLvlLbl val="0"/>
      </c:catAx>
      <c:valAx>
        <c:axId val="159663438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Average daily cases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9663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Highest average daily COVID-19 cases in 2021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54354497125815793"/>
          <c:y val="0.1522119933111227"/>
          <c:w val="0.43112913294872929"/>
          <c:h val="0.64496575938983858"/>
        </c:manualLayout>
      </c:layout>
      <c:barChart>
        <c:barDir val="bar"/>
        <c:grouping val="clustered"/>
        <c:varyColors val="0"/>
        <c:ser>
          <c:idx val="0"/>
          <c:order val="0"/>
          <c:tx>
            <c:strRef>
              <c:f>'top 10 in 2021 V3'!$B$1</c:f>
              <c:strCache>
                <c:ptCount val="1"/>
                <c:pt idx="0">
                  <c:v>average_daily_cases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10 in 2021 V3'!$A$2:$A$11</c:f>
              <c:strCache>
                <c:ptCount val="10"/>
                <c:pt idx="0">
                  <c:v>THE GRAND REHABILITATION AND NURSING AT UTICA (NY) </c:v>
                </c:pt>
                <c:pt idx="1">
                  <c:v>ALLIED SERVICES SKILLED NURSING CENTER (PA) </c:v>
                </c:pt>
                <c:pt idx="2">
                  <c:v>NORTHAMPTON COUNTY-GRACEDALE (PA) </c:v>
                </c:pt>
                <c:pt idx="3">
                  <c:v>SAN MATEO MEDICAL CENTER D/P SNF (CA) </c:v>
                </c:pt>
                <c:pt idx="4">
                  <c:v>STOCKDALE RESIDENCE AND REHABILITATION CENTER (TX) </c:v>
                </c:pt>
                <c:pt idx="5">
                  <c:v>WHITE OAK MANOR - CHARLOTTE (NC) </c:v>
                </c:pt>
                <c:pt idx="6">
                  <c:v>RIVERSIDE LIFELONG HEALTH AND REHABILITATION  (VA) </c:v>
                </c:pt>
                <c:pt idx="7">
                  <c:v>LAURELS  OF HILLIARD THE (OH) </c:v>
                </c:pt>
                <c:pt idx="8">
                  <c:v>KENT COUNTY NURSING HOME (TX) </c:v>
                </c:pt>
                <c:pt idx="9">
                  <c:v>NELLA'S AT AUTUMN LAKE HEALTHCARE (WV) </c:v>
                </c:pt>
              </c:strCache>
            </c:strRef>
          </c:cat>
          <c:val>
            <c:numRef>
              <c:f>'top 10 in 2021 V3'!$B$2:$B$11</c:f>
              <c:numCache>
                <c:formatCode>General</c:formatCode>
                <c:ptCount val="10"/>
                <c:pt idx="0">
                  <c:v>2.94</c:v>
                </c:pt>
                <c:pt idx="1">
                  <c:v>3.29</c:v>
                </c:pt>
                <c:pt idx="2">
                  <c:v>3.37</c:v>
                </c:pt>
                <c:pt idx="3">
                  <c:v>3.63</c:v>
                </c:pt>
                <c:pt idx="4">
                  <c:v>3.86</c:v>
                </c:pt>
                <c:pt idx="5">
                  <c:v>4.12</c:v>
                </c:pt>
                <c:pt idx="6">
                  <c:v>4.38</c:v>
                </c:pt>
                <c:pt idx="7">
                  <c:v>7</c:v>
                </c:pt>
                <c:pt idx="8">
                  <c:v>7.5</c:v>
                </c:pt>
                <c:pt idx="9">
                  <c:v>29</c:v>
                </c:pt>
              </c:numCache>
            </c:numRef>
          </c:val>
          <c:extLst>
            <c:ext xmlns:c16="http://schemas.microsoft.com/office/drawing/2014/chart" uri="{C3380CC4-5D6E-409C-BE32-E72D297353CC}">
              <c16:uniqueId val="{00000000-A3E0-4E94-AB2A-B153FC4BE517}"/>
            </c:ext>
          </c:extLst>
        </c:ser>
        <c:dLbls>
          <c:dLblPos val="outEnd"/>
          <c:showLegendKey val="0"/>
          <c:showVal val="1"/>
          <c:showCatName val="0"/>
          <c:showSerName val="0"/>
          <c:showPercent val="0"/>
          <c:showBubbleSize val="0"/>
        </c:dLbls>
        <c:gapWidth val="115"/>
        <c:overlap val="-20"/>
        <c:axId val="1596629584"/>
        <c:axId val="1596660784"/>
      </c:barChart>
      <c:catAx>
        <c:axId val="1596629584"/>
        <c:scaling>
          <c:orientation val="minMax"/>
        </c:scaling>
        <c:delete val="0"/>
        <c:axPos val="l"/>
        <c:title>
          <c:tx>
            <c:rich>
              <a:bodyPr rot="-540000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r>
                  <a:rPr lang="en-US" sz="1100" b="1" i="0" u="none" strike="noStrike" kern="1200" cap="all" baseline="0" dirty="0">
                    <a:solidFill>
                      <a:srgbClr val="000000">
                        <a:lumMod val="85000"/>
                      </a:srgbClr>
                    </a:solidFill>
                  </a:rPr>
                  <a:t>Nursing Homes</a:t>
                </a:r>
              </a:p>
            </c:rich>
          </c:tx>
          <c:layout>
            <c:manualLayout>
              <c:xMode val="edge"/>
              <c:yMode val="edge"/>
              <c:x val="8.5869106070489403E-3"/>
              <c:y val="0.31409129115959505"/>
            </c:manualLayout>
          </c:layout>
          <c:overlay val="0"/>
          <c:spPr>
            <a:noFill/>
            <a:ln>
              <a:noFill/>
            </a:ln>
            <a:effectLst/>
          </c:spPr>
          <c:txPr>
            <a:bodyPr rot="-540000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96660784"/>
        <c:crosses val="autoZero"/>
        <c:auto val="1"/>
        <c:lblAlgn val="ctr"/>
        <c:lblOffset val="100"/>
        <c:noMultiLvlLbl val="0"/>
      </c:catAx>
      <c:valAx>
        <c:axId val="159666078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sz="1197" b="1" i="0" u="none" strike="noStrike" kern="1200" cap="all" baseline="0" dirty="0">
                    <a:solidFill>
                      <a:srgbClr val="000000">
                        <a:lumMod val="85000"/>
                      </a:srgbClr>
                    </a:solidFill>
                  </a:rPr>
                  <a:t>Average daily cases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96629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Top 15 Nursing Homes with the Highest COVID-19 Mortality Rates(Deaths Per 1,000 COVID-19 Case) </a:t>
            </a:r>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'mortality rates for homes 3'!$B$1</c:f>
              <c:strCache>
                <c:ptCount val="1"/>
                <c:pt idx="0">
                  <c:v> MortalityRate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'mortality rates for homes 3'!$A$2:$A$16</c:f>
              <c:strCache>
                <c:ptCount val="15"/>
                <c:pt idx="0">
                  <c:v>PARK MERRITT CARE CENTER (CA) </c:v>
                </c:pt>
                <c:pt idx="1">
                  <c:v>FOCUSED CARE AT BAYTOWN (TX) </c:v>
                </c:pt>
                <c:pt idx="2">
                  <c:v>CANYON TRANSITIONAL REHABILITATION CENTER, LLC (NM) </c:v>
                </c:pt>
                <c:pt idx="3">
                  <c:v>CITY CREEK POST ACUTE (UT) </c:v>
                </c:pt>
                <c:pt idx="4">
                  <c:v>BIG CREEK NURSING AND REHABILITATION COMMUNITY (IA) </c:v>
                </c:pt>
                <c:pt idx="5">
                  <c:v>CENTER POINT HEALTH CARE AND REHAB (LA) </c:v>
                </c:pt>
                <c:pt idx="6">
                  <c:v>WESTPARK HEALTHCARE CAMPUS (OH) </c:v>
                </c:pt>
                <c:pt idx="7">
                  <c:v>THE LODGE AT TAYLOR (MI) </c:v>
                </c:pt>
                <c:pt idx="8">
                  <c:v>ABRAMSON SENIOR CARE AT LANKENAU MEDICAL CENTER (PA) </c:v>
                </c:pt>
                <c:pt idx="9">
                  <c:v>WESTPARK A WATERS COMMUNITY (IN) </c:v>
                </c:pt>
                <c:pt idx="10">
                  <c:v>HUNTERSVILLE OAKS (NC) </c:v>
                </c:pt>
                <c:pt idx="11">
                  <c:v>HUNTINGTON HEALTHCARE CENTER (CA) </c:v>
                </c:pt>
                <c:pt idx="12">
                  <c:v>LEONARD MANOR NURSING AND REHABILITATION LP (TX) </c:v>
                </c:pt>
                <c:pt idx="13">
                  <c:v>WILMINGTON REHAB CENTER (MA) </c:v>
                </c:pt>
                <c:pt idx="14">
                  <c:v>CHATEAU NAPOLEON CARING (LA) </c:v>
                </c:pt>
              </c:strCache>
            </c:strRef>
          </c:cat>
          <c:val>
            <c:numRef>
              <c:f>'mortality rates for homes 3'!$B$2:$B$16</c:f>
              <c:numCache>
                <c:formatCode>_(* #,##0_);_(* \(#,##0\);_(* "-"??_);_(@_)</c:formatCode>
                <c:ptCount val="15"/>
                <c:pt idx="0">
                  <c:v>13000</c:v>
                </c:pt>
                <c:pt idx="1">
                  <c:v>7500</c:v>
                </c:pt>
                <c:pt idx="2">
                  <c:v>4470.59</c:v>
                </c:pt>
                <c:pt idx="3">
                  <c:v>3615.38</c:v>
                </c:pt>
                <c:pt idx="4">
                  <c:v>2000</c:v>
                </c:pt>
                <c:pt idx="5">
                  <c:v>1815.79</c:v>
                </c:pt>
                <c:pt idx="6">
                  <c:v>1800</c:v>
                </c:pt>
                <c:pt idx="7">
                  <c:v>1780.49</c:v>
                </c:pt>
                <c:pt idx="8">
                  <c:v>1666.67</c:v>
                </c:pt>
                <c:pt idx="9">
                  <c:v>1634.15</c:v>
                </c:pt>
                <c:pt idx="10">
                  <c:v>1629.63</c:v>
                </c:pt>
                <c:pt idx="11">
                  <c:v>1625</c:v>
                </c:pt>
                <c:pt idx="12">
                  <c:v>1375</c:v>
                </c:pt>
                <c:pt idx="13">
                  <c:v>1375</c:v>
                </c:pt>
                <c:pt idx="14">
                  <c:v>1316.83</c:v>
                </c:pt>
              </c:numCache>
            </c:numRef>
          </c:val>
          <c:extLst>
            <c:ext xmlns:c16="http://schemas.microsoft.com/office/drawing/2014/chart" uri="{C3380CC4-5D6E-409C-BE32-E72D297353CC}">
              <c16:uniqueId val="{00000000-1676-4845-BB85-154D422D4156}"/>
            </c:ext>
          </c:extLst>
        </c:ser>
        <c:dLbls>
          <c:showLegendKey val="0"/>
          <c:showVal val="1"/>
          <c:showCatName val="0"/>
          <c:showSerName val="0"/>
          <c:showPercent val="0"/>
          <c:showBubbleSize val="0"/>
        </c:dLbls>
        <c:gapWidth val="150"/>
        <c:shape val="box"/>
        <c:axId val="1596642064"/>
        <c:axId val="1596642544"/>
        <c:axId val="0"/>
      </c:bar3DChart>
      <c:catAx>
        <c:axId val="1596642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lt1">
                    <a:lumMod val="85000"/>
                  </a:schemeClr>
                </a:solidFill>
                <a:latin typeface="+mn-lt"/>
                <a:ea typeface="+mn-ea"/>
                <a:cs typeface="+mn-cs"/>
              </a:defRPr>
            </a:pPr>
            <a:endParaRPr lang="en-US"/>
          </a:p>
        </c:txPr>
        <c:crossAx val="1596642544"/>
        <c:crosses val="autoZero"/>
        <c:auto val="1"/>
        <c:lblAlgn val="ctr"/>
        <c:lblOffset val="100"/>
        <c:noMultiLvlLbl val="0"/>
      </c:catAx>
      <c:valAx>
        <c:axId val="1596642544"/>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Mortality Rate (per 1,1000 Cases)</a:t>
                </a:r>
              </a:p>
            </c:rich>
          </c:tx>
          <c:layout>
            <c:manualLayout>
              <c:xMode val="edge"/>
              <c:yMode val="edge"/>
              <c:x val="5.0190609020930442E-2"/>
              <c:y val="0.16932656547057337"/>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96642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'7-DAY MOVING AVG 2'!$B$1</c:f>
              <c:strCache>
                <c:ptCount val="1"/>
                <c:pt idx="0">
                  <c:v>highest_peak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'7-DAY MOVING AVG 2'!$A$2:$A$11</c:f>
              <c:strCache>
                <c:ptCount val="10"/>
                <c:pt idx="0">
                  <c:v>COURTYARD NURSING CARE CENTER (MA) </c:v>
                </c:pt>
                <c:pt idx="1">
                  <c:v>NEW VISTA NURSING &amp; REHABILITATION CTR (NJ) </c:v>
                </c:pt>
                <c:pt idx="2">
                  <c:v>ST JAMES REHABILITATION &amp; HEALTHCARE CENTER (NY) </c:v>
                </c:pt>
                <c:pt idx="3">
                  <c:v>SPRING CREEK REHABILITATION AND NURSING CENTER (PA) </c:v>
                </c:pt>
                <c:pt idx="4">
                  <c:v>MARPLE GARDENS REHABILITATION AND NURSING CENTER (PA) </c:v>
                </c:pt>
                <c:pt idx="5">
                  <c:v>ARDEN HOUSE (CT) </c:v>
                </c:pt>
                <c:pt idx="6">
                  <c:v>FAIR ACRES GERIATRIC CENTER (PA) </c:v>
                </c:pt>
                <c:pt idx="7">
                  <c:v>BERGEN NEW BRIDGE MEDICAL CENTER (NJ) </c:v>
                </c:pt>
                <c:pt idx="8">
                  <c:v>CHAPEL MANOR (PA) </c:v>
                </c:pt>
                <c:pt idx="9">
                  <c:v>BRIGHTON REHABILITATION AND WELLNESS CENTER (PA) </c:v>
                </c:pt>
              </c:strCache>
            </c:strRef>
          </c:cat>
          <c:val>
            <c:numRef>
              <c:f>'7-DAY MOVING AVG 2'!$B$2:$B$11</c:f>
              <c:numCache>
                <c:formatCode>General</c:formatCode>
                <c:ptCount val="10"/>
                <c:pt idx="0">
                  <c:v>162</c:v>
                </c:pt>
                <c:pt idx="1">
                  <c:v>162</c:v>
                </c:pt>
                <c:pt idx="2">
                  <c:v>166</c:v>
                </c:pt>
                <c:pt idx="3">
                  <c:v>168</c:v>
                </c:pt>
                <c:pt idx="4">
                  <c:v>172</c:v>
                </c:pt>
                <c:pt idx="5">
                  <c:v>173</c:v>
                </c:pt>
                <c:pt idx="6">
                  <c:v>178</c:v>
                </c:pt>
                <c:pt idx="7">
                  <c:v>222</c:v>
                </c:pt>
                <c:pt idx="8">
                  <c:v>252</c:v>
                </c:pt>
                <c:pt idx="9">
                  <c:v>312</c:v>
                </c:pt>
              </c:numCache>
            </c:numRef>
          </c:val>
          <c:extLst>
            <c:ext xmlns:c16="http://schemas.microsoft.com/office/drawing/2014/chart" uri="{C3380CC4-5D6E-409C-BE32-E72D297353CC}">
              <c16:uniqueId val="{00000000-481C-4A93-B8F6-EF63E059260B}"/>
            </c:ext>
          </c:extLst>
        </c:ser>
        <c:dLbls>
          <c:dLblPos val="outEnd"/>
          <c:showLegendKey val="0"/>
          <c:showVal val="1"/>
          <c:showCatName val="0"/>
          <c:showSerName val="0"/>
          <c:showPercent val="0"/>
          <c:showBubbleSize val="0"/>
        </c:dLbls>
        <c:gapWidth val="115"/>
        <c:overlap val="-20"/>
        <c:axId val="783232015"/>
        <c:axId val="783222415"/>
      </c:barChart>
      <c:catAx>
        <c:axId val="783232015"/>
        <c:scaling>
          <c:orientation val="minMax"/>
        </c:scaling>
        <c:delete val="0"/>
        <c:axPos val="l"/>
        <c:title>
          <c:tx>
            <c:rich>
              <a:bodyPr rot="-540000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r>
                  <a:rPr lang="en-US" dirty="0"/>
                  <a:t>Nursing Homes</a:t>
                </a:r>
              </a:p>
            </c:rich>
          </c:tx>
          <c:overlay val="0"/>
          <c:spPr>
            <a:noFill/>
            <a:ln>
              <a:noFill/>
            </a:ln>
            <a:effectLst/>
          </c:spPr>
          <c:txPr>
            <a:bodyPr rot="-540000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crossAx val="783222415"/>
        <c:crosses val="autoZero"/>
        <c:auto val="1"/>
        <c:lblAlgn val="ctr"/>
        <c:lblOffset val="100"/>
        <c:noMultiLvlLbl val="0"/>
      </c:catAx>
      <c:valAx>
        <c:axId val="783222415"/>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r>
                  <a:rPr lang="en-US" dirty="0"/>
                  <a:t>Weekly COVID-19 cases</a:t>
                </a:r>
              </a:p>
            </c:rich>
          </c:tx>
          <c:overlay val="0"/>
          <c:spPr>
            <a:noFill/>
            <a:ln>
              <a:noFill/>
            </a:ln>
            <a:effectLst/>
          </c:spPr>
          <c:txPr>
            <a:bodyPr rot="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783232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omments/modernComment_111_B28FBD21.xml><?xml version="1.0" encoding="utf-8"?>
<p188:cmLst xmlns:a="http://schemas.openxmlformats.org/drawingml/2006/main" xmlns:r="http://schemas.openxmlformats.org/officeDocument/2006/relationships" xmlns:p188="http://schemas.microsoft.com/office/powerpoint/2018/8/main">
  <p188:cm id="{573CCE06-74D4-CE41-AD0C-0BF44BC822B6}" authorId="{602C9486-7BEC-6B75-18A0-0DC46AB80146}" created="2023-06-27T23:14:35.702">
    <pc:sldMkLst xmlns:pc="http://schemas.microsoft.com/office/powerpoint/2013/main/command">
      <pc:docMk/>
      <pc:sldMk cId="2995764513" sldId="273"/>
    </pc:sldMkLst>
    <p188:txBody>
      <a:bodyPr/>
      <a:lstStyle/>
      <a:p>
        <a:r>
          <a:rPr lang="en-US"/>
          <a:t>I would include the % sign beside the percent numbers so it’s clear. I was thinking they were regular decimal until I read below. Including it on the graph will help the reader tell it’s a percentage. 
Another thing will be including whether the numbers are in thousands or hundreds.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6/28/2023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6/28/2023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6/28/2023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6/28/2023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6/28/2023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6/28/2023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6/28/2023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6/28/2023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6/28/2023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6/28/2023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6/28/2023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6/28/2023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11_B28FBD2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hyperlink" Target="https://dhhr.wv.gov/hpcd/data_reports/pages/fast-facts.aspx#:~:text=West%20Virginia%20ranked%201st%20highest%20in%20the%20nation%20in%20the,in%20the%20nation%20at%2014.6%25." TargetMode="Externa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cms.gov/stories/s/bkwz-xpv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ata.cms.gov/covid-19/covid-19-nursing-home-data" TargetMode="External"/><Relationship Id="rId2" Type="http://schemas.openxmlformats.org/officeDocument/2006/relationships/hyperlink" Target="https://www.chcf.org/blog/why-nursing-homes-become-covid-19-hot-spots/#:~:text=With%20cases%20of%20COVID%2D19,late%20to%20mitigate%20the%20harm" TargetMode="External"/><Relationship Id="rId1" Type="http://schemas.openxmlformats.org/officeDocument/2006/relationships/slideLayout" Target="../slideLayouts/slideLayout2.xml"/><Relationship Id="rId6" Type="http://schemas.openxmlformats.org/officeDocument/2006/relationships/hyperlink" Target="https://dhhr.wv.gov/hpcd/data_reports/pages/fast-facts.aspx#:~:text=West%20Virginia%20ranked%201st%20highest%20in%20the%20nation%20in%20the,in%20the%20nation%20at%2014.6%25" TargetMode="External"/><Relationship Id="rId5" Type="http://schemas.openxmlformats.org/officeDocument/2006/relationships/hyperlink" Target="https://www.kff.org/policy-watch/over-200000-residents-and-staff-in-long-term-care-facilities-have-died-from-covid-19/" TargetMode="External"/><Relationship Id="rId4" Type="http://schemas.openxmlformats.org/officeDocument/2006/relationships/hyperlink" Target="https://www.aarp.org/ppi/issues/caregiving/info-2020/nursing-home-covid-dashboard.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ff.org/policy-watch/over-200000-residents-and-staff-in-long-term-care-facilities-have-died-from-covid-19/" TargetMode="External"/><Relationship Id="rId2" Type="http://schemas.openxmlformats.org/officeDocument/2006/relationships/hyperlink" Target="https://www.chcf.org/blog/why-nursing-homes-become-covid-19-hot-spots/#:~:text=With%20cases%20of%20COVID%2D19,late%20to%20mitigate%20the%20ha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cms.gov/stories/s/bkwz-xpv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cms.gov/covid-19/covid-19-nursing-home-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A146-34B2-8613-F368-922CB9BCF4B8}"/>
              </a:ext>
            </a:extLst>
          </p:cNvPr>
          <p:cNvSpPr>
            <a:spLocks noGrp="1"/>
          </p:cNvSpPr>
          <p:nvPr>
            <p:ph type="ctrTitle"/>
          </p:nvPr>
        </p:nvSpPr>
        <p:spPr>
          <a:xfrm>
            <a:off x="1524000" y="1122363"/>
            <a:ext cx="9144000" cy="1743385"/>
          </a:xfrm>
        </p:spPr>
        <p:txBody>
          <a:bodyPr anchor="t">
            <a:noAutofit/>
          </a:bodyPr>
          <a:lstStyle/>
          <a:p>
            <a:r>
              <a:rPr kumimoji="0" lang="en-US" sz="3600" b="1" i="0" u="none" strike="noStrike" kern="1200" cap="all" spc="0" normalizeH="0" baseline="0" noProof="0" dirty="0">
                <a:ln>
                  <a:noFill/>
                </a:ln>
                <a:solidFill>
                  <a:srgbClr val="FFFFFF"/>
                </a:solidFill>
                <a:effectLst/>
                <a:uLnTx/>
                <a:uFillTx/>
                <a:latin typeface="Arial Black" panose="020B0A04020102020204" pitchFamily="34" charset="0"/>
                <a:cs typeface="+mj-cs"/>
              </a:rPr>
              <a:t>A Retrospective Analysis of COVID-19 Outbreaks in Nursing Homes</a:t>
            </a:r>
            <a:endParaRPr lang="en-US" sz="3600" spc="0" dirty="0">
              <a:latin typeface="Arial Black" panose="020B0A04020102020204" pitchFamily="34" charset="0"/>
            </a:endParaRPr>
          </a:p>
        </p:txBody>
      </p:sp>
      <p:sp>
        <p:nvSpPr>
          <p:cNvPr id="3" name="Subtitle 2">
            <a:extLst>
              <a:ext uri="{FF2B5EF4-FFF2-40B4-BE49-F238E27FC236}">
                <a16:creationId xmlns:a16="http://schemas.microsoft.com/office/drawing/2014/main" id="{9E8EFF89-69DC-37BE-3351-D8438693B9C5}"/>
              </a:ext>
            </a:extLst>
          </p:cNvPr>
          <p:cNvSpPr>
            <a:spLocks noGrp="1"/>
          </p:cNvSpPr>
          <p:nvPr>
            <p:ph type="subTitle" idx="1"/>
          </p:nvPr>
        </p:nvSpPr>
        <p:spPr>
          <a:xfrm>
            <a:off x="641684" y="3182547"/>
            <a:ext cx="10732169" cy="809706"/>
          </a:xfrm>
        </p:spPr>
        <p:txBody>
          <a:bodyPr>
            <a:normAutofit/>
          </a:bodyPr>
          <a:lstStyle/>
          <a:p>
            <a:r>
              <a:rPr lang="en-US" cap="none" spc="0" dirty="0"/>
              <a:t>A Qualitative Descriptive Study Comprising of Discussions And Recommendations</a:t>
            </a:r>
          </a:p>
        </p:txBody>
      </p:sp>
      <p:sp>
        <p:nvSpPr>
          <p:cNvPr id="4" name="Subtitle 2">
            <a:extLst>
              <a:ext uri="{FF2B5EF4-FFF2-40B4-BE49-F238E27FC236}">
                <a16:creationId xmlns:a16="http://schemas.microsoft.com/office/drawing/2014/main" id="{108B2B66-8E63-FEC5-E02B-7DB5660CAD65}"/>
              </a:ext>
            </a:extLst>
          </p:cNvPr>
          <p:cNvSpPr txBox="1">
            <a:spLocks/>
          </p:cNvSpPr>
          <p:nvPr/>
        </p:nvSpPr>
        <p:spPr>
          <a:xfrm>
            <a:off x="3786432" y="5330784"/>
            <a:ext cx="4619135" cy="8097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cap="none" spc="0" dirty="0"/>
              <a:t>Christine IK</a:t>
            </a:r>
          </a:p>
        </p:txBody>
      </p:sp>
    </p:spTree>
    <p:extLst>
      <p:ext uri="{BB962C8B-B14F-4D97-AF65-F5344CB8AC3E}">
        <p14:creationId xmlns:p14="http://schemas.microsoft.com/office/powerpoint/2010/main" val="4506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5EE77E8-BBF6-E1BA-97CC-09B4F98C5FD2}"/>
              </a:ext>
            </a:extLst>
          </p:cNvPr>
          <p:cNvSpPr txBox="1"/>
          <p:nvPr/>
        </p:nvSpPr>
        <p:spPr>
          <a:xfrm>
            <a:off x="171253" y="3872302"/>
            <a:ext cx="11854170" cy="293926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50" dirty="0"/>
              <a:t>For the Total Cases, the state of California had the highest with 133,381 cases. Texas (TX) held the second place at 118,926 cases, and New York (NY) was the third highest with 103,853 cases. </a:t>
            </a:r>
          </a:p>
          <a:p>
            <a:pPr marL="285750" indent="-285750">
              <a:spcBef>
                <a:spcPts val="600"/>
              </a:spcBef>
              <a:buFont typeface="Arial" panose="020B0604020202020204" pitchFamily="34" charset="0"/>
              <a:buChar char="•"/>
            </a:pPr>
            <a:r>
              <a:rPr lang="en-US" sz="1650" dirty="0"/>
              <a:t>For the Total Deaths, the state of Pennsylvania (PA) was the highest with 12,293 deaths. Texas (TX) was the second with 11,141 deaths, and New York (NY) held the third place with 10,916 deaths.</a:t>
            </a:r>
          </a:p>
          <a:p>
            <a:pPr marL="285750" indent="-285750">
              <a:spcBef>
                <a:spcPts val="600"/>
              </a:spcBef>
              <a:buFont typeface="Arial" panose="020B0604020202020204" pitchFamily="34" charset="0"/>
              <a:buChar char="•"/>
            </a:pPr>
            <a:r>
              <a:rPr lang="en-US" sz="1650" dirty="0"/>
              <a:t>For the Total Recoveries , the state of California (CA) had  the highest number of recoveries of 122,614, followed by Texas (TX) with 107,785 recoveries, and New York (NY) with 92,937 recoveries.</a:t>
            </a:r>
          </a:p>
          <a:p>
            <a:pPr marL="285750" indent="-285750">
              <a:spcBef>
                <a:spcPts val="600"/>
              </a:spcBef>
              <a:buFont typeface="Wingdings" panose="05000000000000000000" pitchFamily="2" charset="2"/>
              <a:buChar char="q"/>
            </a:pPr>
            <a:r>
              <a:rPr lang="en-US" sz="1650" dirty="0"/>
              <a:t>Based on population size, it is reasonable for the populous states of CA, TX, and NY to have the highest number of cases and transmission. However, although Pennsylvania (PA) is in the top 10 most populous US state, it is a third of the population of California which has less COVID-19 deaths (10,767). This indicates there are possible modifiable risk factors in PA, such as health or social economical factors that may have contributed to the high numbers of COVID-19 deaths.</a:t>
            </a:r>
          </a:p>
        </p:txBody>
      </p:sp>
      <p:graphicFrame>
        <p:nvGraphicFramePr>
          <p:cNvPr id="9" name="Chart 8">
            <a:extLst>
              <a:ext uri="{FF2B5EF4-FFF2-40B4-BE49-F238E27FC236}">
                <a16:creationId xmlns:a16="http://schemas.microsoft.com/office/drawing/2014/main" id="{04555BB7-7B6F-CD07-F94C-DFF54C60DD6B}"/>
              </a:ext>
            </a:extLst>
          </p:cNvPr>
          <p:cNvGraphicFramePr>
            <a:graphicFrameLocks/>
          </p:cNvGraphicFramePr>
          <p:nvPr>
            <p:extLst>
              <p:ext uri="{D42A27DB-BD31-4B8C-83A1-F6EECF244321}">
                <p14:modId xmlns:p14="http://schemas.microsoft.com/office/powerpoint/2010/main" val="2243255826"/>
              </p:ext>
            </p:extLst>
          </p:nvPr>
        </p:nvGraphicFramePr>
        <p:xfrm>
          <a:off x="246668" y="134332"/>
          <a:ext cx="11687666" cy="35515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284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5EE77E8-BBF6-E1BA-97CC-09B4F98C5FD2}"/>
              </a:ext>
            </a:extLst>
          </p:cNvPr>
          <p:cNvSpPr txBox="1"/>
          <p:nvPr/>
        </p:nvSpPr>
        <p:spPr>
          <a:xfrm>
            <a:off x="368204" y="4203665"/>
            <a:ext cx="1132331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state Minnesota (MN) had the highest mortality rate of 59.02 deaths per 1,000 cases, followed by Wisconsin (WI) with 35.38, then Kansas (KS) with 35.35,  North Dakota (ND) with 31.21, New Hampshire (NH) with 30.95, New England (NE) with 28.28, and Oregon (OR) with 27.59 mortality rate per 1,000 cases. </a:t>
            </a:r>
          </a:p>
          <a:p>
            <a:endParaRPr lang="en-US" dirty="0"/>
          </a:p>
          <a:p>
            <a:pPr marL="285750" indent="-285750">
              <a:buFont typeface="Wingdings" panose="05000000000000000000" pitchFamily="2" charset="2"/>
              <a:buChar char="q"/>
            </a:pPr>
            <a:r>
              <a:rPr lang="en-US" dirty="0"/>
              <a:t>The top four states with the highest mortality rates in the first 5 months of 2023 were in the Mid-West region of the United States. This could be an indicator of some economic  factors, as well as comorbidity health factors influencing the mortality rates. This statistic therefore shows the need to further investigate and understand the COVID-19 related predictors in these regions so that adequate resources can be effectively allocated to continue to curb the mortality rates through out the rest of the year.</a:t>
            </a:r>
          </a:p>
        </p:txBody>
      </p:sp>
      <p:graphicFrame>
        <p:nvGraphicFramePr>
          <p:cNvPr id="4" name="Chart 3">
            <a:extLst>
              <a:ext uri="{FF2B5EF4-FFF2-40B4-BE49-F238E27FC236}">
                <a16:creationId xmlns:a16="http://schemas.microsoft.com/office/drawing/2014/main" id="{747FD9CD-00E9-07F9-8358-A087E04628D1}"/>
              </a:ext>
            </a:extLst>
          </p:cNvPr>
          <p:cNvGraphicFramePr>
            <a:graphicFrameLocks/>
          </p:cNvGraphicFramePr>
          <p:nvPr>
            <p:extLst>
              <p:ext uri="{D42A27DB-BD31-4B8C-83A1-F6EECF244321}">
                <p14:modId xmlns:p14="http://schemas.microsoft.com/office/powerpoint/2010/main" val="2869880487"/>
              </p:ext>
            </p:extLst>
          </p:nvPr>
        </p:nvGraphicFramePr>
        <p:xfrm>
          <a:off x="241540" y="69012"/>
          <a:ext cx="11576649" cy="4045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5764513"/>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E4A42-5D43-B082-7BB1-EC66790A11EF}"/>
              </a:ext>
            </a:extLst>
          </p:cNvPr>
          <p:cNvSpPr>
            <a:spLocks noGrp="1"/>
          </p:cNvSpPr>
          <p:nvPr>
            <p:ph idx="1"/>
          </p:nvPr>
        </p:nvSpPr>
        <p:spPr>
          <a:xfrm>
            <a:off x="267419" y="4209690"/>
            <a:ext cx="11715474" cy="2575757"/>
          </a:xfrm>
        </p:spPr>
        <p:txBody>
          <a:bodyPr numCol="1">
            <a:noAutofit/>
          </a:bodyPr>
          <a:lstStyle/>
          <a:p>
            <a:pPr>
              <a:spcBef>
                <a:spcPts val="600"/>
              </a:spcBef>
            </a:pPr>
            <a:r>
              <a:rPr lang="en-US" sz="1600" dirty="0"/>
              <a:t>The highest peak of infected residents recorded was in January 2022 with 194,569 cases. </a:t>
            </a:r>
          </a:p>
          <a:p>
            <a:pPr>
              <a:spcBef>
                <a:spcPts val="600"/>
              </a:spcBef>
            </a:pPr>
            <a:r>
              <a:rPr lang="en-US" sz="1600" dirty="0"/>
              <a:t>The second highest peak was between November 2020 to January 2021 with  110,989 , 130,160, and 104,618 cases, respectively. </a:t>
            </a:r>
          </a:p>
          <a:p>
            <a:pPr>
              <a:spcBef>
                <a:spcPts val="600"/>
              </a:spcBef>
            </a:pPr>
            <a:r>
              <a:rPr lang="en-US" sz="1600" dirty="0"/>
              <a:t>The fifth highest peak was recorded in January 2023 with 80,993 cases.</a:t>
            </a:r>
          </a:p>
          <a:p>
            <a:pPr marL="0" indent="0">
              <a:spcBef>
                <a:spcPts val="600"/>
              </a:spcBef>
              <a:buNone/>
            </a:pPr>
            <a:endParaRPr lang="en-US" sz="1600" dirty="0"/>
          </a:p>
          <a:p>
            <a:pPr>
              <a:lnSpc>
                <a:spcPct val="100000"/>
              </a:lnSpc>
              <a:spcBef>
                <a:spcPts val="600"/>
              </a:spcBef>
              <a:buFont typeface="Wingdings" panose="05000000000000000000" pitchFamily="2" charset="2"/>
              <a:buChar char="q"/>
            </a:pPr>
            <a:r>
              <a:rPr lang="en-US" sz="1600" dirty="0"/>
              <a:t>There is a clear seasonal cycle in the spread of COVID-19 infections with the highest infections occurring between late Autumn in October until the end of Winter in March, and the lowest infections recorded in the warmer months. </a:t>
            </a:r>
          </a:p>
          <a:p>
            <a:pPr>
              <a:lnSpc>
                <a:spcPct val="100000"/>
              </a:lnSpc>
              <a:spcBef>
                <a:spcPts val="600"/>
              </a:spcBef>
              <a:buFont typeface="Wingdings" panose="05000000000000000000" pitchFamily="2" charset="2"/>
              <a:buChar char="q"/>
            </a:pPr>
            <a:r>
              <a:rPr lang="en-US" sz="1600" dirty="0"/>
              <a:t>Understanding the impact of these seasonal signals in the COVID-19 pandemic is critical in planning for public health interventions, as it would help Public Health Policy officials know when to expand healthcare capacities in preparation for a high demand for healthcare resources in the colder seasons. </a:t>
            </a:r>
          </a:p>
          <a:p>
            <a:pPr marL="0" indent="0">
              <a:lnSpc>
                <a:spcPct val="100000"/>
              </a:lnSpc>
              <a:spcBef>
                <a:spcPts val="0"/>
              </a:spcBef>
              <a:buNone/>
            </a:pPr>
            <a:endParaRPr lang="en-US" sz="1600" dirty="0">
              <a:solidFill>
                <a:schemeClr val="accent4"/>
              </a:solidFill>
            </a:endParaRPr>
          </a:p>
          <a:p>
            <a:pPr marL="0" indent="0">
              <a:buNone/>
            </a:pPr>
            <a:endParaRPr lang="en-US" sz="1600" dirty="0"/>
          </a:p>
        </p:txBody>
      </p:sp>
      <p:graphicFrame>
        <p:nvGraphicFramePr>
          <p:cNvPr id="8" name="Chart 7">
            <a:extLst>
              <a:ext uri="{FF2B5EF4-FFF2-40B4-BE49-F238E27FC236}">
                <a16:creationId xmlns:a16="http://schemas.microsoft.com/office/drawing/2014/main" id="{2716EE52-8F22-9B65-09C8-F872CDA5C8E6}"/>
              </a:ext>
            </a:extLst>
          </p:cNvPr>
          <p:cNvGraphicFramePr>
            <a:graphicFrameLocks/>
          </p:cNvGraphicFramePr>
          <p:nvPr>
            <p:extLst>
              <p:ext uri="{D42A27DB-BD31-4B8C-83A1-F6EECF244321}">
                <p14:modId xmlns:p14="http://schemas.microsoft.com/office/powerpoint/2010/main" val="3775984444"/>
              </p:ext>
            </p:extLst>
          </p:nvPr>
        </p:nvGraphicFramePr>
        <p:xfrm>
          <a:off x="77639" y="72552"/>
          <a:ext cx="12016595" cy="39432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911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C0C3-B66E-5463-9A70-3FE8D1804418}"/>
              </a:ext>
            </a:extLst>
          </p:cNvPr>
          <p:cNvSpPr>
            <a:spLocks noGrp="1"/>
          </p:cNvSpPr>
          <p:nvPr>
            <p:ph idx="1"/>
          </p:nvPr>
        </p:nvSpPr>
        <p:spPr>
          <a:xfrm>
            <a:off x="301924" y="4688958"/>
            <a:ext cx="11510848" cy="2013767"/>
          </a:xfrm>
        </p:spPr>
        <p:txBody>
          <a:bodyPr>
            <a:normAutofit/>
          </a:bodyPr>
          <a:lstStyle/>
          <a:p>
            <a:pPr>
              <a:buFont typeface="Wingdings" panose="05000000000000000000" pitchFamily="2" charset="2"/>
              <a:buChar char="q"/>
            </a:pPr>
            <a:r>
              <a:rPr lang="en-US" sz="2000" dirty="0"/>
              <a:t>The states with higher number of nursing home facilities also recorded higher number of cases. This statistic shows the benefit of continuous public health planning to expand care facilities in larger states to accommodate the population size. </a:t>
            </a:r>
          </a:p>
          <a:p>
            <a:pPr>
              <a:buFont typeface="Wingdings" panose="05000000000000000000" pitchFamily="2" charset="2"/>
              <a:buChar char="q"/>
            </a:pPr>
            <a:r>
              <a:rPr lang="en-US" sz="2000" dirty="0"/>
              <a:t>Based on the results, the states of Pennsylvania (PA) and New York (NY) could consider allocating additional resources to either expand the number of care homes or increase the number of beds to accommodate infected cases in case of another pandemic. </a:t>
            </a:r>
          </a:p>
        </p:txBody>
      </p:sp>
      <p:graphicFrame>
        <p:nvGraphicFramePr>
          <p:cNvPr id="4" name="Chart 3">
            <a:extLst>
              <a:ext uri="{FF2B5EF4-FFF2-40B4-BE49-F238E27FC236}">
                <a16:creationId xmlns:a16="http://schemas.microsoft.com/office/drawing/2014/main" id="{C8E2572B-4054-D661-A346-47C86FBBC5BA}"/>
              </a:ext>
            </a:extLst>
          </p:cNvPr>
          <p:cNvGraphicFramePr>
            <a:graphicFrameLocks/>
          </p:cNvGraphicFramePr>
          <p:nvPr>
            <p:extLst>
              <p:ext uri="{D42A27DB-BD31-4B8C-83A1-F6EECF244321}">
                <p14:modId xmlns:p14="http://schemas.microsoft.com/office/powerpoint/2010/main" val="1644745833"/>
              </p:ext>
            </p:extLst>
          </p:nvPr>
        </p:nvGraphicFramePr>
        <p:xfrm>
          <a:off x="155275" y="166564"/>
          <a:ext cx="11889863" cy="44062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933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7636-AA03-8499-CEF7-E5E362BBCCB0}"/>
              </a:ext>
            </a:extLst>
          </p:cNvPr>
          <p:cNvSpPr>
            <a:spLocks noGrp="1"/>
          </p:cNvSpPr>
          <p:nvPr>
            <p:ph type="title"/>
          </p:nvPr>
        </p:nvSpPr>
        <p:spPr>
          <a:xfrm>
            <a:off x="327839" y="120770"/>
            <a:ext cx="11427278" cy="479440"/>
          </a:xfrm>
        </p:spPr>
        <p:txBody>
          <a:bodyPr>
            <a:noAutofit/>
          </a:bodyPr>
          <a:lstStyle/>
          <a:p>
            <a:pPr algn="ctr"/>
            <a:r>
              <a:rPr lang="en-US" sz="2400" dirty="0"/>
              <a:t>Top 10 Nursing Homes with the Highest Average Number of Daily COVID-19 Cases in 2020, Compared to 2021</a:t>
            </a:r>
          </a:p>
        </p:txBody>
      </p:sp>
      <p:sp>
        <p:nvSpPr>
          <p:cNvPr id="11" name="TextBox 10">
            <a:extLst>
              <a:ext uri="{FF2B5EF4-FFF2-40B4-BE49-F238E27FC236}">
                <a16:creationId xmlns:a16="http://schemas.microsoft.com/office/drawing/2014/main" id="{65EE77E8-BBF6-E1BA-97CC-09B4F98C5FD2}"/>
              </a:ext>
            </a:extLst>
          </p:cNvPr>
          <p:cNvSpPr txBox="1"/>
          <p:nvPr/>
        </p:nvSpPr>
        <p:spPr>
          <a:xfrm>
            <a:off x="180018" y="4191763"/>
            <a:ext cx="11831964" cy="2618666"/>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750" dirty="0">
                <a:effectLst/>
                <a:latin typeface="Calibri" panose="020F0502020204030204" pitchFamily="34" charset="0"/>
                <a:ea typeface="Calibri" panose="020F0502020204030204" pitchFamily="34" charset="0"/>
                <a:cs typeface="Times New Roman" panose="02020603050405020304" pitchFamily="18" charset="0"/>
              </a:rPr>
              <a:t>In 2020, </a:t>
            </a:r>
            <a:r>
              <a:rPr lang="en-US" sz="1750" i="1" dirty="0">
                <a:effectLst/>
                <a:latin typeface="Calibri" panose="020F0502020204030204" pitchFamily="34" charset="0"/>
                <a:ea typeface="Calibri" panose="020F0502020204030204" pitchFamily="34" charset="0"/>
                <a:cs typeface="Times New Roman" panose="02020603050405020304" pitchFamily="18" charset="0"/>
              </a:rPr>
              <a:t>Graceway at Countryside Nursing Center</a:t>
            </a:r>
            <a:r>
              <a:rPr lang="en-US" sz="1750" i="1" dirty="0">
                <a:latin typeface="Calibri" panose="020F0502020204030204" pitchFamily="34" charset="0"/>
                <a:ea typeface="Calibri" panose="020F0502020204030204" pitchFamily="34" charset="0"/>
                <a:cs typeface="Times New Roman" panose="02020603050405020304" pitchFamily="18" charset="0"/>
              </a:rPr>
              <a:t>, in </a:t>
            </a:r>
            <a:r>
              <a:rPr lang="en-US" sz="1750" dirty="0">
                <a:effectLst/>
                <a:latin typeface="Calibri" panose="020F0502020204030204" pitchFamily="34" charset="0"/>
                <a:ea typeface="Calibri" panose="020F0502020204030204" pitchFamily="34" charset="0"/>
                <a:cs typeface="Times New Roman" panose="02020603050405020304" pitchFamily="18" charset="0"/>
              </a:rPr>
              <a:t>Michigan, had the highest average daily case numbers of 13.36 cases per day. The difference between </a:t>
            </a:r>
            <a:r>
              <a:rPr lang="en-US" sz="1750" i="1" dirty="0">
                <a:effectLst/>
                <a:latin typeface="Calibri" panose="020F0502020204030204" pitchFamily="34" charset="0"/>
                <a:ea typeface="Calibri" panose="020F0502020204030204" pitchFamily="34" charset="0"/>
                <a:cs typeface="Times New Roman" panose="02020603050405020304" pitchFamily="18" charset="0"/>
              </a:rPr>
              <a:t>Graceway</a:t>
            </a:r>
            <a:r>
              <a:rPr lang="en-US" sz="1750" dirty="0">
                <a:effectLst/>
                <a:latin typeface="Calibri" panose="020F0502020204030204" pitchFamily="34" charset="0"/>
                <a:ea typeface="Calibri" panose="020F0502020204030204" pitchFamily="34" charset="0"/>
                <a:cs typeface="Times New Roman" panose="02020603050405020304" pitchFamily="18" charset="0"/>
              </a:rPr>
              <a:t> and the second highest center (</a:t>
            </a:r>
            <a:r>
              <a:rPr lang="en-US" sz="1750" i="1" dirty="0">
                <a:effectLst/>
                <a:latin typeface="Calibri" panose="020F0502020204030204" pitchFamily="34" charset="0"/>
                <a:ea typeface="Calibri" panose="020F0502020204030204" pitchFamily="34" charset="0"/>
                <a:cs typeface="Times New Roman" panose="02020603050405020304" pitchFamily="18" charset="0"/>
              </a:rPr>
              <a:t>Spring Creek Rehabilitation and Nursing Center, in Pennsylvania</a:t>
            </a:r>
            <a:r>
              <a:rPr lang="en-US" sz="1750" dirty="0">
                <a:effectLst/>
                <a:latin typeface="Calibri" panose="020F0502020204030204" pitchFamily="34" charset="0"/>
                <a:ea typeface="Calibri" panose="020F0502020204030204" pitchFamily="34" charset="0"/>
                <a:cs typeface="Times New Roman" panose="02020603050405020304" pitchFamily="18" charset="0"/>
              </a:rPr>
              <a:t>), was 1.77 cases per day.</a:t>
            </a:r>
          </a:p>
          <a:p>
            <a:pPr marL="285750" marR="0" indent="-285750">
              <a:spcBef>
                <a:spcPts val="0"/>
              </a:spcBef>
              <a:spcAft>
                <a:spcPts val="800"/>
              </a:spcAft>
              <a:buFont typeface="Arial" panose="020B0604020202020204" pitchFamily="34" charset="0"/>
              <a:buChar char="•"/>
            </a:pPr>
            <a:r>
              <a:rPr lang="en-US" sz="1750" dirty="0">
                <a:effectLst/>
                <a:latin typeface="Calibri" panose="020F0502020204030204" pitchFamily="34" charset="0"/>
                <a:ea typeface="Calibri" panose="020F0502020204030204" pitchFamily="34" charset="0"/>
                <a:cs typeface="Times New Roman" panose="02020603050405020304" pitchFamily="18" charset="0"/>
              </a:rPr>
              <a:t>However, in 2021, </a:t>
            </a:r>
            <a:r>
              <a:rPr lang="en-US" sz="1750" i="1" dirty="0">
                <a:effectLst/>
                <a:latin typeface="Calibri" panose="020F0502020204030204" pitchFamily="34" charset="0"/>
                <a:ea typeface="Calibri" panose="020F0502020204030204" pitchFamily="34" charset="0"/>
                <a:cs typeface="Times New Roman" panose="02020603050405020304" pitchFamily="18" charset="0"/>
              </a:rPr>
              <a:t>Nella’s at Autumn Lake Healthcare, in West Virginia (WV),</a:t>
            </a:r>
            <a:r>
              <a:rPr lang="en-US" sz="1750" dirty="0">
                <a:effectLst/>
                <a:latin typeface="Calibri" panose="020F0502020204030204" pitchFamily="34" charset="0"/>
                <a:ea typeface="Calibri" panose="020F0502020204030204" pitchFamily="34" charset="0"/>
                <a:cs typeface="Times New Roman" panose="02020603050405020304" pitchFamily="18" charset="0"/>
              </a:rPr>
              <a:t> became the leading center with the most average daily case numbers of up to 29 cases per day. </a:t>
            </a:r>
            <a:r>
              <a:rPr lang="en-US" sz="1750" i="1" dirty="0">
                <a:effectLst/>
                <a:latin typeface="Calibri" panose="020F0502020204030204" pitchFamily="34" charset="0"/>
                <a:ea typeface="Calibri" panose="020F0502020204030204" pitchFamily="34" charset="0"/>
                <a:cs typeface="Times New Roman" panose="02020603050405020304" pitchFamily="18" charset="0"/>
              </a:rPr>
              <a:t>Nella</a:t>
            </a:r>
            <a:r>
              <a:rPr lang="en-US" sz="1750" dirty="0">
                <a:effectLst/>
                <a:latin typeface="Calibri" panose="020F0502020204030204" pitchFamily="34" charset="0"/>
                <a:ea typeface="Calibri" panose="020F0502020204030204" pitchFamily="34" charset="0"/>
                <a:cs typeface="Times New Roman" panose="02020603050405020304" pitchFamily="18" charset="0"/>
              </a:rPr>
              <a:t>’s had 21.5 more cases per day than the next highest center, </a:t>
            </a:r>
            <a:r>
              <a:rPr lang="en-US" sz="1750" i="1" dirty="0">
                <a:effectLst/>
                <a:latin typeface="Calibri" panose="020F0502020204030204" pitchFamily="34" charset="0"/>
                <a:ea typeface="Calibri" panose="020F0502020204030204" pitchFamily="34" charset="0"/>
                <a:cs typeface="Times New Roman" panose="02020603050405020304" pitchFamily="18" charset="0"/>
              </a:rPr>
              <a:t>Kent County Nursing Home, </a:t>
            </a:r>
            <a:r>
              <a:rPr lang="en-US" sz="1750" dirty="0">
                <a:effectLst/>
                <a:latin typeface="Calibri" panose="020F0502020204030204" pitchFamily="34" charset="0"/>
                <a:ea typeface="Calibri" panose="020F0502020204030204" pitchFamily="34" charset="0"/>
                <a:cs typeface="Times New Roman" panose="02020603050405020304" pitchFamily="18" charset="0"/>
              </a:rPr>
              <a:t>in the state of Texas. </a:t>
            </a:r>
          </a:p>
          <a:p>
            <a:pPr marL="285750" marR="0" indent="-285750">
              <a:spcBef>
                <a:spcPts val="0"/>
              </a:spcBef>
              <a:spcAft>
                <a:spcPts val="800"/>
              </a:spcAft>
              <a:buFont typeface="Wingdings" panose="05000000000000000000" pitchFamily="2" charset="2"/>
              <a:buChar char="q"/>
            </a:pPr>
            <a:r>
              <a:rPr lang="en-US" sz="1750" dirty="0">
                <a:effectLst/>
                <a:latin typeface="Calibri" panose="020F0502020204030204" pitchFamily="34" charset="0"/>
                <a:ea typeface="Calibri" panose="020F0502020204030204" pitchFamily="34" charset="0"/>
                <a:cs typeface="Times New Roman" panose="02020603050405020304" pitchFamily="18" charset="0"/>
              </a:rPr>
              <a:t>Several factors could be attributed to this significant number of daily cases at </a:t>
            </a:r>
            <a:r>
              <a:rPr lang="en-US" sz="1750" i="1" dirty="0">
                <a:effectLst/>
                <a:latin typeface="Calibri" panose="020F0502020204030204" pitchFamily="34" charset="0"/>
                <a:ea typeface="Calibri" panose="020F0502020204030204" pitchFamily="34" charset="0"/>
                <a:cs typeface="Times New Roman" panose="02020603050405020304" pitchFamily="18" charset="0"/>
              </a:rPr>
              <a:t>Nella’s </a:t>
            </a:r>
            <a:r>
              <a:rPr lang="en-US" sz="1750" dirty="0">
                <a:effectLst/>
                <a:latin typeface="Calibri" panose="020F0502020204030204" pitchFamily="34" charset="0"/>
                <a:ea typeface="Calibri" panose="020F0502020204030204" pitchFamily="34" charset="0"/>
                <a:cs typeface="Times New Roman" panose="02020603050405020304" pitchFamily="18" charset="0"/>
              </a:rPr>
              <a:t>including insurance coverage differences, or increased number of beds due to resource allocation efforts</a:t>
            </a:r>
            <a:r>
              <a:rPr lang="en-US" sz="1750" dirty="0">
                <a:latin typeface="Calibri" panose="020F0502020204030204" pitchFamily="34" charset="0"/>
                <a:ea typeface="Calibri" panose="020F0502020204030204" pitchFamily="34" charset="0"/>
                <a:cs typeface="Times New Roman" panose="02020603050405020304" pitchFamily="18" charset="0"/>
              </a:rPr>
              <a:t>. It could also be attributed to </a:t>
            </a:r>
            <a:r>
              <a:rPr lang="en-US" sz="1750" dirty="0">
                <a:effectLst/>
                <a:latin typeface="Calibri" panose="020F0502020204030204" pitchFamily="34" charset="0"/>
                <a:ea typeface="Calibri" panose="020F0502020204030204" pitchFamily="34" charset="0"/>
                <a:cs typeface="Times New Roman" panose="02020603050405020304" pitchFamily="18" charset="0"/>
              </a:rPr>
              <a:t>prevalent commodities, especially since WV has the </a:t>
            </a:r>
            <a:r>
              <a:rPr lang="en-US" sz="1750" dirty="0">
                <a:latin typeface="Calibri" panose="020F0502020204030204" pitchFamily="34" charset="0"/>
                <a:ea typeface="Calibri" panose="020F0502020204030204" pitchFamily="34" charset="0"/>
                <a:cs typeface="Times New Roman" panose="02020603050405020304" pitchFamily="18" charset="0"/>
              </a:rPr>
              <a:t>highest prevalence of cardiovascular disease (</a:t>
            </a:r>
            <a:r>
              <a:rPr lang="en-US" sz="1750" dirty="0">
                <a:latin typeface="Calibri" panose="020F0502020204030204" pitchFamily="34" charset="0"/>
                <a:ea typeface="Calibri" panose="020F0502020204030204" pitchFamily="34" charset="0"/>
                <a:cs typeface="Times New Roman" panose="02020603050405020304" pitchFamily="18" charset="0"/>
                <a:hlinkClick r:id="rId2"/>
              </a:rPr>
              <a:t>14.6%</a:t>
            </a:r>
            <a:r>
              <a:rPr lang="en-US" sz="1750" dirty="0">
                <a:latin typeface="Calibri" panose="020F0502020204030204" pitchFamily="34" charset="0"/>
                <a:ea typeface="Calibri" panose="020F0502020204030204" pitchFamily="34" charset="0"/>
                <a:cs typeface="Times New Roman" panose="02020603050405020304" pitchFamily="18" charset="0"/>
              </a:rPr>
              <a:t>) in the US, </a:t>
            </a:r>
            <a:r>
              <a:rPr lang="en-US" sz="1750" dirty="0">
                <a:effectLst/>
                <a:latin typeface="Calibri" panose="020F0502020204030204" pitchFamily="34" charset="0"/>
                <a:ea typeface="Calibri" panose="020F0502020204030204" pitchFamily="34" charset="0"/>
                <a:cs typeface="Times New Roman" panose="02020603050405020304" pitchFamily="18" charset="0"/>
              </a:rPr>
              <a:t>and among other factors. </a:t>
            </a:r>
          </a:p>
        </p:txBody>
      </p:sp>
      <p:graphicFrame>
        <p:nvGraphicFramePr>
          <p:cNvPr id="4" name="Chart 3">
            <a:extLst>
              <a:ext uri="{FF2B5EF4-FFF2-40B4-BE49-F238E27FC236}">
                <a16:creationId xmlns:a16="http://schemas.microsoft.com/office/drawing/2014/main" id="{17111C7C-D150-BC2E-B99B-0323B2ADDFDE}"/>
              </a:ext>
            </a:extLst>
          </p:cNvPr>
          <p:cNvGraphicFramePr>
            <a:graphicFrameLocks/>
          </p:cNvGraphicFramePr>
          <p:nvPr>
            <p:extLst>
              <p:ext uri="{D42A27DB-BD31-4B8C-83A1-F6EECF244321}">
                <p14:modId xmlns:p14="http://schemas.microsoft.com/office/powerpoint/2010/main" val="384325729"/>
              </p:ext>
            </p:extLst>
          </p:nvPr>
        </p:nvGraphicFramePr>
        <p:xfrm>
          <a:off x="103517" y="759125"/>
          <a:ext cx="5992483" cy="33470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AC7B443D-7CF5-017B-9F2F-9CF788A27241}"/>
              </a:ext>
            </a:extLst>
          </p:cNvPr>
          <p:cNvGraphicFramePr>
            <a:graphicFrameLocks/>
          </p:cNvGraphicFramePr>
          <p:nvPr>
            <p:extLst>
              <p:ext uri="{D42A27DB-BD31-4B8C-83A1-F6EECF244321}">
                <p14:modId xmlns:p14="http://schemas.microsoft.com/office/powerpoint/2010/main" val="3773524044"/>
              </p:ext>
            </p:extLst>
          </p:nvPr>
        </p:nvGraphicFramePr>
        <p:xfrm>
          <a:off x="6163654" y="759125"/>
          <a:ext cx="5992483" cy="33470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5941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A5C31FA-F8D4-ED32-6B63-7D2E37E4F869}"/>
              </a:ext>
            </a:extLst>
          </p:cNvPr>
          <p:cNvSpPr txBox="1"/>
          <p:nvPr/>
        </p:nvSpPr>
        <p:spPr>
          <a:xfrm>
            <a:off x="255917" y="4549676"/>
            <a:ext cx="11680166" cy="2308324"/>
          </a:xfrm>
          <a:prstGeom prst="rect">
            <a:avLst/>
          </a:prstGeom>
          <a:noFill/>
        </p:spPr>
        <p:txBody>
          <a:bodyPr wrap="square">
            <a:spAutoFit/>
          </a:bodyPr>
          <a:lstStyle/>
          <a:p>
            <a:pPr marL="285750" indent="-285750">
              <a:buFont typeface="Arial" panose="020B0604020202020204" pitchFamily="34" charset="0"/>
              <a:buChar char="•"/>
            </a:pPr>
            <a:r>
              <a:rPr lang="en-US" sz="1550" dirty="0"/>
              <a:t>Park Merritt Care Center in California had the highest mortality rate of 13,000 per 1,000 COVID-19 cases. </a:t>
            </a:r>
          </a:p>
          <a:p>
            <a:pPr marL="285750" indent="-285750">
              <a:buFont typeface="Arial" panose="020B0604020202020204" pitchFamily="34" charset="0"/>
              <a:buChar char="•"/>
            </a:pPr>
            <a:r>
              <a:rPr lang="en-US" sz="1550" dirty="0"/>
              <a:t>Focused Care At Baytown (TX) in Ohio had the second highest mortality rate of 7,500 per 1,000 COVID-19 cases. </a:t>
            </a:r>
          </a:p>
          <a:p>
            <a:pPr marL="285750" indent="-285750">
              <a:buFont typeface="Arial" panose="020B0604020202020204" pitchFamily="34" charset="0"/>
              <a:buChar char="•"/>
            </a:pPr>
            <a:r>
              <a:rPr lang="fr-FR" sz="1550" dirty="0"/>
              <a:t>Canyon Transitional Rehabilitation Center, LLC in New Mexico</a:t>
            </a:r>
            <a:r>
              <a:rPr lang="en-US" sz="1550" dirty="0"/>
              <a:t> was the third highest with 4,471 per 1,000 COVID-19 cases. </a:t>
            </a:r>
          </a:p>
          <a:p>
            <a:pPr marL="285750" indent="-285750">
              <a:buFont typeface="Arial" panose="020B0604020202020204" pitchFamily="34" charset="0"/>
              <a:buChar char="•"/>
            </a:pPr>
            <a:r>
              <a:rPr lang="en-US" sz="1550" dirty="0"/>
              <a:t>City Creek Post Acute in Utah, and Big Creek Nursing And Rehabilitation Community in Iowa, held the 4</a:t>
            </a:r>
            <a:r>
              <a:rPr lang="en-US" sz="1550" baseline="30000" dirty="0"/>
              <a:t>th</a:t>
            </a:r>
            <a:r>
              <a:rPr lang="en-US" sz="1550" dirty="0"/>
              <a:t> and 5</a:t>
            </a:r>
            <a:r>
              <a:rPr lang="en-US" sz="1550" baseline="30000" dirty="0"/>
              <a:t>th</a:t>
            </a:r>
            <a:r>
              <a:rPr lang="en-US" sz="1550" dirty="0"/>
              <a:t> positions of 3,615 and 2,000 mortality rate per 1,000 COVID-19 cases, respectively. </a:t>
            </a:r>
          </a:p>
          <a:p>
            <a:endParaRPr lang="en-US" sz="1550" dirty="0"/>
          </a:p>
          <a:p>
            <a:pPr marL="285750" indent="-285750">
              <a:buFont typeface="Wingdings" panose="05000000000000000000" pitchFamily="2" charset="2"/>
              <a:buChar char="q"/>
            </a:pPr>
            <a:r>
              <a:rPr lang="en-US" sz="1550" dirty="0"/>
              <a:t>These facilities had an unusually higher number of COVID-19 deaths compared to the number laboratory confirmed COVID-19 cases. Implementing site visits to these facilities by the state health officials is advised to better understand the facilities’ conditions that could have influenced their ability to frequently test their residents, as well as other factors influencing  the high mortality rates. </a:t>
            </a:r>
          </a:p>
        </p:txBody>
      </p:sp>
      <p:graphicFrame>
        <p:nvGraphicFramePr>
          <p:cNvPr id="3" name="Chart 2">
            <a:extLst>
              <a:ext uri="{FF2B5EF4-FFF2-40B4-BE49-F238E27FC236}">
                <a16:creationId xmlns:a16="http://schemas.microsoft.com/office/drawing/2014/main" id="{C85554AF-4E91-AD85-B3FE-879C0E0FED4E}"/>
              </a:ext>
            </a:extLst>
          </p:cNvPr>
          <p:cNvGraphicFramePr>
            <a:graphicFrameLocks/>
          </p:cNvGraphicFramePr>
          <p:nvPr>
            <p:extLst>
              <p:ext uri="{D42A27DB-BD31-4B8C-83A1-F6EECF244321}">
                <p14:modId xmlns:p14="http://schemas.microsoft.com/office/powerpoint/2010/main" val="6997810"/>
              </p:ext>
            </p:extLst>
          </p:nvPr>
        </p:nvGraphicFramePr>
        <p:xfrm>
          <a:off x="72273" y="0"/>
          <a:ext cx="12047454" cy="4441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8910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7636-AA03-8499-CEF7-E5E362BBCCB0}"/>
              </a:ext>
            </a:extLst>
          </p:cNvPr>
          <p:cNvSpPr>
            <a:spLocks noGrp="1"/>
          </p:cNvSpPr>
          <p:nvPr>
            <p:ph type="title"/>
          </p:nvPr>
        </p:nvSpPr>
        <p:spPr>
          <a:xfrm>
            <a:off x="838200" y="172086"/>
            <a:ext cx="10515600" cy="711834"/>
          </a:xfrm>
        </p:spPr>
        <p:txBody>
          <a:bodyPr>
            <a:normAutofit/>
          </a:bodyPr>
          <a:lstStyle/>
          <a:p>
            <a:pPr algn="ctr"/>
            <a:r>
              <a:rPr lang="en-US" sz="2800" dirty="0"/>
              <a:t>Peak 7-day Moving Average of New COVID-19 Cases (Top 10 providers)</a:t>
            </a:r>
          </a:p>
        </p:txBody>
      </p:sp>
      <p:sp>
        <p:nvSpPr>
          <p:cNvPr id="11" name="TextBox 10">
            <a:extLst>
              <a:ext uri="{FF2B5EF4-FFF2-40B4-BE49-F238E27FC236}">
                <a16:creationId xmlns:a16="http://schemas.microsoft.com/office/drawing/2014/main" id="{65EE77E8-BBF6-E1BA-97CC-09B4F98C5FD2}"/>
              </a:ext>
            </a:extLst>
          </p:cNvPr>
          <p:cNvSpPr txBox="1"/>
          <p:nvPr/>
        </p:nvSpPr>
        <p:spPr>
          <a:xfrm>
            <a:off x="7509153" y="1217990"/>
            <a:ext cx="4539009" cy="5509200"/>
          </a:xfrm>
          <a:prstGeom prst="rect">
            <a:avLst/>
          </a:prstGeom>
          <a:noFill/>
        </p:spPr>
        <p:txBody>
          <a:bodyPr wrap="square" rtlCol="0">
            <a:spAutoFit/>
          </a:bodyPr>
          <a:lstStyle/>
          <a:p>
            <a:pPr marL="342900" indent="-342900">
              <a:buFont typeface="Arial" panose="020B0604020202020204" pitchFamily="34" charset="0"/>
              <a:buChar char="•"/>
            </a:pPr>
            <a:r>
              <a:rPr lang="en-US" sz="2200" dirty="0"/>
              <a:t>Brighton Rehabilitation and Wellness Center was the provider with the highest 7-day moving average of 312 cases. </a:t>
            </a:r>
          </a:p>
          <a:p>
            <a:endParaRPr lang="en-US" sz="2200" dirty="0"/>
          </a:p>
          <a:p>
            <a:pPr marL="342900" indent="-342900">
              <a:buFont typeface="Wingdings" panose="05000000000000000000" pitchFamily="2" charset="2"/>
              <a:buChar char="q"/>
            </a:pPr>
            <a:r>
              <a:rPr lang="en-US" sz="2200" dirty="0"/>
              <a:t>This 7-day moving average data is crucial in making decisions for outbreak-containment efforts within the states where these facilities are located, as well as shaping the intervention of public health authorities in allocating more resources to these facilities, (e.g., increasing number of available staff, or implementing stricter visitation rules).</a:t>
            </a:r>
          </a:p>
        </p:txBody>
      </p:sp>
      <p:graphicFrame>
        <p:nvGraphicFramePr>
          <p:cNvPr id="4" name="Chart 3">
            <a:extLst>
              <a:ext uri="{FF2B5EF4-FFF2-40B4-BE49-F238E27FC236}">
                <a16:creationId xmlns:a16="http://schemas.microsoft.com/office/drawing/2014/main" id="{4CBB2E89-7857-94FF-C6F7-FE537699847F}"/>
              </a:ext>
            </a:extLst>
          </p:cNvPr>
          <p:cNvGraphicFramePr>
            <a:graphicFrameLocks/>
          </p:cNvGraphicFramePr>
          <p:nvPr>
            <p:extLst>
              <p:ext uri="{D42A27DB-BD31-4B8C-83A1-F6EECF244321}">
                <p14:modId xmlns:p14="http://schemas.microsoft.com/office/powerpoint/2010/main" val="941820969"/>
              </p:ext>
            </p:extLst>
          </p:nvPr>
        </p:nvGraphicFramePr>
        <p:xfrm>
          <a:off x="143837" y="1076324"/>
          <a:ext cx="7295187" cy="5438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119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F271-1F99-455F-F6AA-95A8616EAE6E}"/>
              </a:ext>
            </a:extLst>
          </p:cNvPr>
          <p:cNvSpPr>
            <a:spLocks noGrp="1"/>
          </p:cNvSpPr>
          <p:nvPr>
            <p:ph type="title"/>
          </p:nvPr>
        </p:nvSpPr>
        <p:spPr>
          <a:xfrm>
            <a:off x="609207" y="0"/>
            <a:ext cx="10973586" cy="542337"/>
          </a:xfrm>
        </p:spPr>
        <p:txBody>
          <a:bodyPr>
            <a:noAutofit/>
          </a:bodyPr>
          <a:lstStyle/>
          <a:p>
            <a:pPr algn="ctr"/>
            <a:r>
              <a:rPr lang="en-US" sz="3200" dirty="0"/>
              <a:t>Provider Category Differences in COVID-19 Infection Outcome</a:t>
            </a:r>
          </a:p>
        </p:txBody>
      </p:sp>
      <p:sp>
        <p:nvSpPr>
          <p:cNvPr id="11" name="Content Placeholder 10">
            <a:extLst>
              <a:ext uri="{FF2B5EF4-FFF2-40B4-BE49-F238E27FC236}">
                <a16:creationId xmlns:a16="http://schemas.microsoft.com/office/drawing/2014/main" id="{8CDA71A3-B34A-C79F-D66E-CF33FC1D670D}"/>
              </a:ext>
            </a:extLst>
          </p:cNvPr>
          <p:cNvSpPr>
            <a:spLocks noGrp="1"/>
          </p:cNvSpPr>
          <p:nvPr>
            <p:ph idx="1"/>
          </p:nvPr>
        </p:nvSpPr>
        <p:spPr>
          <a:xfrm>
            <a:off x="6288657" y="803975"/>
            <a:ext cx="5903343" cy="5919976"/>
          </a:xfrm>
        </p:spPr>
        <p:txBody>
          <a:bodyPr>
            <a:noAutofit/>
          </a:bodyPr>
          <a:lstStyle/>
          <a:p>
            <a:pPr>
              <a:lnSpc>
                <a:spcPct val="100000"/>
              </a:lnSpc>
              <a:spcBef>
                <a:spcPts val="800"/>
              </a:spcBef>
            </a:pPr>
            <a:r>
              <a:rPr lang="en-US" sz="1700" dirty="0"/>
              <a:t>The graph shows that  there were some differences in the  distribution of  cases, deaths, recoveries for each provider category. </a:t>
            </a:r>
          </a:p>
          <a:p>
            <a:pPr>
              <a:lnSpc>
                <a:spcPct val="100000"/>
              </a:lnSpc>
              <a:spcBef>
                <a:spcPts val="800"/>
              </a:spcBef>
            </a:pPr>
            <a:r>
              <a:rPr lang="en-US" sz="1700" dirty="0"/>
              <a:t>However, for the mortality rates (deaths per 1,000 cases), there were minor differences between some categories:</a:t>
            </a:r>
          </a:p>
          <a:p>
            <a:pPr lvl="1">
              <a:lnSpc>
                <a:spcPct val="100000"/>
              </a:lnSpc>
              <a:spcBef>
                <a:spcPts val="800"/>
              </a:spcBef>
            </a:pPr>
            <a:r>
              <a:rPr lang="en-US" sz="1700" dirty="0"/>
              <a:t>Other – 104.95 deaths per 1,000 COVID-19 cases</a:t>
            </a:r>
          </a:p>
          <a:p>
            <a:pPr lvl="1">
              <a:lnSpc>
                <a:spcPct val="100000"/>
              </a:lnSpc>
              <a:spcBef>
                <a:spcPts val="800"/>
              </a:spcBef>
            </a:pPr>
            <a:r>
              <a:rPr lang="en-US" sz="1700" dirty="0"/>
              <a:t>Nursing Home– 101.94 deaths per 1,000 COVID-19 cases</a:t>
            </a:r>
          </a:p>
          <a:p>
            <a:pPr lvl="1">
              <a:lnSpc>
                <a:spcPct val="100000"/>
              </a:lnSpc>
              <a:spcBef>
                <a:spcPts val="800"/>
              </a:spcBef>
            </a:pPr>
            <a:r>
              <a:rPr lang="en-US" sz="1700" dirty="0"/>
              <a:t>Health Center– 101.51 deaths per 1,000 COVID-19 cases</a:t>
            </a:r>
          </a:p>
          <a:p>
            <a:pPr lvl="1">
              <a:lnSpc>
                <a:spcPct val="100000"/>
              </a:lnSpc>
              <a:spcBef>
                <a:spcPts val="800"/>
              </a:spcBef>
            </a:pPr>
            <a:r>
              <a:rPr lang="en-US" sz="1700" dirty="0"/>
              <a:t>Rehab Center– 94.96 deaths per 1,000 COVID-19 cases</a:t>
            </a:r>
          </a:p>
          <a:p>
            <a:pPr lvl="1">
              <a:lnSpc>
                <a:spcPct val="100000"/>
              </a:lnSpc>
              <a:spcBef>
                <a:spcPts val="800"/>
              </a:spcBef>
            </a:pPr>
            <a:r>
              <a:rPr lang="en-US" sz="1700" dirty="0"/>
              <a:t>Care Center – 99.86 deaths per 1,000 COVID-19 cases</a:t>
            </a:r>
          </a:p>
          <a:p>
            <a:pPr lvl="1">
              <a:lnSpc>
                <a:spcPct val="100000"/>
              </a:lnSpc>
              <a:spcBef>
                <a:spcPts val="800"/>
              </a:spcBef>
            </a:pPr>
            <a:r>
              <a:rPr lang="en-US" sz="1700" dirty="0"/>
              <a:t>Combined Health, Nursing &amp; Rehab – 90.01 deaths per 1,000 COVID-19 cases</a:t>
            </a:r>
          </a:p>
          <a:p>
            <a:pPr lvl="1">
              <a:lnSpc>
                <a:spcPct val="100000"/>
              </a:lnSpc>
              <a:spcBef>
                <a:spcPts val="800"/>
              </a:spcBef>
            </a:pPr>
            <a:r>
              <a:rPr lang="en-US" sz="1700" dirty="0"/>
              <a:t>Senior Living – 65.0 deaths per 1,000 COVID-19 cases</a:t>
            </a:r>
          </a:p>
          <a:p>
            <a:pPr marL="457200" lvl="1" indent="0">
              <a:lnSpc>
                <a:spcPct val="100000"/>
              </a:lnSpc>
              <a:spcBef>
                <a:spcPts val="800"/>
              </a:spcBef>
              <a:buNone/>
            </a:pPr>
            <a:endParaRPr lang="en-US" sz="1700" dirty="0"/>
          </a:p>
          <a:p>
            <a:pPr>
              <a:lnSpc>
                <a:spcPct val="100000"/>
              </a:lnSpc>
              <a:spcBef>
                <a:spcPts val="800"/>
              </a:spcBef>
              <a:buFont typeface="Wingdings" panose="05000000000000000000" pitchFamily="2" charset="2"/>
              <a:buChar char="q"/>
            </a:pPr>
            <a:r>
              <a:rPr lang="en-US" sz="1700" dirty="0"/>
              <a:t>Based on the data, it was difficult to categorize most of the nursing homes based only on their names. Therefore, most fell in the “Other” category. </a:t>
            </a:r>
          </a:p>
          <a:p>
            <a:pPr marL="0" indent="0">
              <a:buNone/>
            </a:pPr>
            <a:r>
              <a:rPr lang="en-US" sz="1700" dirty="0"/>
              <a:t>	</a:t>
            </a:r>
          </a:p>
        </p:txBody>
      </p:sp>
      <p:graphicFrame>
        <p:nvGraphicFramePr>
          <p:cNvPr id="4" name="Chart 3">
            <a:extLst>
              <a:ext uri="{FF2B5EF4-FFF2-40B4-BE49-F238E27FC236}">
                <a16:creationId xmlns:a16="http://schemas.microsoft.com/office/drawing/2014/main" id="{F700E255-03DF-B19C-D975-5F9E2C0EB268}"/>
              </a:ext>
            </a:extLst>
          </p:cNvPr>
          <p:cNvGraphicFramePr>
            <a:graphicFrameLocks/>
          </p:cNvGraphicFramePr>
          <p:nvPr>
            <p:extLst>
              <p:ext uri="{D42A27DB-BD31-4B8C-83A1-F6EECF244321}">
                <p14:modId xmlns:p14="http://schemas.microsoft.com/office/powerpoint/2010/main" val="610252573"/>
              </p:ext>
            </p:extLst>
          </p:nvPr>
        </p:nvGraphicFramePr>
        <p:xfrm>
          <a:off x="138024" y="537684"/>
          <a:ext cx="6262776" cy="61862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9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7E18B-2130-4F7D-1CA2-B76795D07E2A}"/>
              </a:ext>
            </a:extLst>
          </p:cNvPr>
          <p:cNvSpPr>
            <a:spLocks noGrp="1"/>
          </p:cNvSpPr>
          <p:nvPr>
            <p:ph idx="1"/>
          </p:nvPr>
        </p:nvSpPr>
        <p:spPr>
          <a:xfrm>
            <a:off x="224967" y="4803835"/>
            <a:ext cx="11519358" cy="1938686"/>
          </a:xfrm>
        </p:spPr>
        <p:txBody>
          <a:bodyPr>
            <a:noAutofit/>
          </a:bodyPr>
          <a:lstStyle/>
          <a:p>
            <a:pPr>
              <a:lnSpc>
                <a:spcPct val="100000"/>
              </a:lnSpc>
            </a:pPr>
            <a:r>
              <a:rPr lang="en-US" sz="1600" dirty="0"/>
              <a:t>Compared to other facilities with up to 100% vaccination rates for residents, this graph shows the facilities with the lowest vaccination rates in 2023.</a:t>
            </a:r>
          </a:p>
          <a:p>
            <a:pPr lvl="1">
              <a:lnSpc>
                <a:spcPct val="100000"/>
              </a:lnSpc>
              <a:spcBef>
                <a:spcPts val="0"/>
              </a:spcBef>
            </a:pPr>
            <a:r>
              <a:rPr lang="en-US" sz="1600" dirty="0"/>
              <a:t>Seven of them were in the state of Texas</a:t>
            </a:r>
          </a:p>
          <a:p>
            <a:pPr lvl="1">
              <a:lnSpc>
                <a:spcPct val="100000"/>
              </a:lnSpc>
              <a:spcBef>
                <a:spcPts val="0"/>
              </a:spcBef>
            </a:pPr>
            <a:r>
              <a:rPr lang="en-US" sz="1600" dirty="0"/>
              <a:t>Two in Missouri and Nevada</a:t>
            </a:r>
          </a:p>
          <a:p>
            <a:pPr lvl="1">
              <a:lnSpc>
                <a:spcPct val="100000"/>
              </a:lnSpc>
              <a:spcBef>
                <a:spcPts val="0"/>
              </a:spcBef>
            </a:pPr>
            <a:r>
              <a:rPr lang="en-US" sz="1600" dirty="0"/>
              <a:t>One in Alabama, Tennessee, Arizona, California, Minnesota, North Carolina, New Mexico, and Ohio</a:t>
            </a:r>
          </a:p>
          <a:p>
            <a:pPr>
              <a:lnSpc>
                <a:spcPct val="120000"/>
              </a:lnSpc>
              <a:buFont typeface="Wingdings" panose="05000000000000000000" pitchFamily="2" charset="2"/>
              <a:buChar char="q"/>
            </a:pPr>
            <a:r>
              <a:rPr lang="en-US" sz="1600" dirty="0"/>
              <a:t>This data may be useful for state officials to quickly identify these facilities in their states, and investigate probable factors  including social, cultural or religious factors that could be influencing the low vaccination rates in among residents. </a:t>
            </a:r>
          </a:p>
        </p:txBody>
      </p:sp>
      <p:graphicFrame>
        <p:nvGraphicFramePr>
          <p:cNvPr id="2" name="Chart 1">
            <a:extLst>
              <a:ext uri="{FF2B5EF4-FFF2-40B4-BE49-F238E27FC236}">
                <a16:creationId xmlns:a16="http://schemas.microsoft.com/office/drawing/2014/main" id="{F66B8145-17FF-33CA-CED8-F984788B8B88}"/>
              </a:ext>
            </a:extLst>
          </p:cNvPr>
          <p:cNvGraphicFramePr>
            <a:graphicFrameLocks/>
          </p:cNvGraphicFramePr>
          <p:nvPr>
            <p:extLst>
              <p:ext uri="{D42A27DB-BD31-4B8C-83A1-F6EECF244321}">
                <p14:modId xmlns:p14="http://schemas.microsoft.com/office/powerpoint/2010/main" val="3174535470"/>
              </p:ext>
            </p:extLst>
          </p:nvPr>
        </p:nvGraphicFramePr>
        <p:xfrm>
          <a:off x="104954" y="0"/>
          <a:ext cx="11982091" cy="48038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555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E9425-1495-45AA-3025-3CAE17BF6CAF}"/>
              </a:ext>
            </a:extLst>
          </p:cNvPr>
          <p:cNvSpPr>
            <a:spLocks noGrp="1"/>
          </p:cNvSpPr>
          <p:nvPr>
            <p:ph idx="1"/>
          </p:nvPr>
        </p:nvSpPr>
        <p:spPr>
          <a:xfrm>
            <a:off x="310957" y="4040372"/>
            <a:ext cx="11570086" cy="2709220"/>
          </a:xfrm>
        </p:spPr>
        <p:txBody>
          <a:bodyPr>
            <a:normAutofit/>
          </a:bodyPr>
          <a:lstStyle/>
          <a:p>
            <a:pPr>
              <a:lnSpc>
                <a:spcPct val="120000"/>
              </a:lnSpc>
              <a:spcBef>
                <a:spcPts val="600"/>
              </a:spcBef>
            </a:pPr>
            <a:r>
              <a:rPr lang="en-US" sz="2000" dirty="0"/>
              <a:t>The top 5 states with the highest number of residents also had the highest resident vaccinations.</a:t>
            </a:r>
          </a:p>
          <a:p>
            <a:pPr lvl="1">
              <a:lnSpc>
                <a:spcPct val="120000"/>
              </a:lnSpc>
              <a:spcBef>
                <a:spcPts val="600"/>
              </a:spcBef>
            </a:pPr>
            <a:r>
              <a:rPr lang="en-US" sz="2000" dirty="0"/>
              <a:t>New York (NY) -  5,006,399 Infected and 4,316,543 Vaccinated</a:t>
            </a:r>
          </a:p>
          <a:p>
            <a:pPr lvl="1">
              <a:lnSpc>
                <a:spcPct val="120000"/>
              </a:lnSpc>
              <a:spcBef>
                <a:spcPts val="600"/>
              </a:spcBef>
            </a:pPr>
            <a:r>
              <a:rPr lang="en-US" sz="2000" dirty="0"/>
              <a:t>Florida (FL) -  2,304,463 Infected and 1,744,291  Vaccinated</a:t>
            </a:r>
          </a:p>
          <a:p>
            <a:pPr lvl="1">
              <a:lnSpc>
                <a:spcPct val="120000"/>
              </a:lnSpc>
              <a:spcBef>
                <a:spcPts val="600"/>
              </a:spcBef>
            </a:pPr>
            <a:r>
              <a:rPr lang="en-US" sz="2000" dirty="0"/>
              <a:t>Pennsylvania (PA) -  2,278,679 Infected and 1,926,519  Vaccinated</a:t>
            </a:r>
          </a:p>
          <a:p>
            <a:pPr lvl="1">
              <a:lnSpc>
                <a:spcPct val="120000"/>
              </a:lnSpc>
              <a:spcBef>
                <a:spcPts val="600"/>
              </a:spcBef>
            </a:pPr>
            <a:r>
              <a:rPr lang="en-US" sz="2000" dirty="0"/>
              <a:t>California (CA) -  2,150,648 Infected and 1,787,462  Vaccinated</a:t>
            </a:r>
          </a:p>
          <a:p>
            <a:pPr lvl="1">
              <a:lnSpc>
                <a:spcPct val="120000"/>
              </a:lnSpc>
              <a:spcBef>
                <a:spcPts val="600"/>
              </a:spcBef>
            </a:pPr>
            <a:r>
              <a:rPr lang="en-US" sz="2000" dirty="0"/>
              <a:t>Illinois (IL) -  1,906,333 Infected and 1,587,970  Vaccinated</a:t>
            </a:r>
          </a:p>
          <a:p>
            <a:pPr>
              <a:lnSpc>
                <a:spcPct val="120000"/>
              </a:lnSpc>
              <a:spcBef>
                <a:spcPts val="600"/>
              </a:spcBef>
            </a:pPr>
            <a:endParaRPr lang="en-US" sz="1800" dirty="0"/>
          </a:p>
        </p:txBody>
      </p:sp>
      <p:graphicFrame>
        <p:nvGraphicFramePr>
          <p:cNvPr id="13" name="Chart 12">
            <a:extLst>
              <a:ext uri="{FF2B5EF4-FFF2-40B4-BE49-F238E27FC236}">
                <a16:creationId xmlns:a16="http://schemas.microsoft.com/office/drawing/2014/main" id="{38FF665D-0FF4-EA31-FFF2-567A48A1C8BD}"/>
              </a:ext>
            </a:extLst>
          </p:cNvPr>
          <p:cNvGraphicFramePr>
            <a:graphicFrameLocks/>
          </p:cNvGraphicFramePr>
          <p:nvPr>
            <p:extLst>
              <p:ext uri="{D42A27DB-BD31-4B8C-83A1-F6EECF244321}">
                <p14:modId xmlns:p14="http://schemas.microsoft.com/office/powerpoint/2010/main" val="3808559883"/>
              </p:ext>
            </p:extLst>
          </p:nvPr>
        </p:nvGraphicFramePr>
        <p:xfrm>
          <a:off x="263950" y="108408"/>
          <a:ext cx="11708309" cy="3846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143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DCAA-6CB4-C126-9F8F-910CD8D10FDD}"/>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81712364-288B-E67B-2DBE-20BB87A054D7}"/>
              </a:ext>
            </a:extLst>
          </p:cNvPr>
          <p:cNvSpPr>
            <a:spLocks noGrp="1"/>
          </p:cNvSpPr>
          <p:nvPr>
            <p:ph idx="1"/>
          </p:nvPr>
        </p:nvSpPr>
        <p:spPr/>
        <p:txBody>
          <a:bodyPr>
            <a:normAutofit/>
          </a:bodyPr>
          <a:lstStyle/>
          <a:p>
            <a:pPr marL="0" indent="0">
              <a:lnSpc>
                <a:spcPct val="100000"/>
              </a:lnSpc>
              <a:spcBef>
                <a:spcPts val="1400"/>
              </a:spcBef>
              <a:buNone/>
            </a:pPr>
            <a:r>
              <a:rPr lang="en-US" sz="3600" b="1" dirty="0">
                <a:latin typeface="Source Sans Pro" panose="020B0503030403020204" pitchFamily="34" charset="0"/>
                <a:ea typeface="Source Sans Pro" panose="020B0503030403020204" pitchFamily="34" charset="0"/>
              </a:rPr>
              <a:t>Methodologies:</a:t>
            </a:r>
          </a:p>
          <a:p>
            <a:pPr>
              <a:lnSpc>
                <a:spcPct val="100000"/>
              </a:lnSpc>
              <a:spcBef>
                <a:spcPts val="1400"/>
              </a:spcBef>
            </a:pPr>
            <a:r>
              <a:rPr lang="en-US" sz="2800" dirty="0">
                <a:latin typeface="Source Sans Pro" panose="020B0503030403020204" pitchFamily="34" charset="0"/>
                <a:ea typeface="Source Sans Pro" panose="020B0503030403020204" pitchFamily="34" charset="0"/>
              </a:rPr>
              <a:t>Data exported from </a:t>
            </a:r>
            <a:r>
              <a:rPr lang="en-US" sz="2800" b="0" i="0" u="sng" strike="noStrike" dirty="0">
                <a:solidFill>
                  <a:srgbClr val="1155CC"/>
                </a:solidFill>
                <a:effectLst/>
                <a:latin typeface="Arial" panose="020B0604020202020204" pitchFamily="34" charset="0"/>
                <a:hlinkClick r:id="rId2"/>
              </a:rPr>
              <a:t>CMS data portal</a:t>
            </a:r>
            <a:endParaRPr lang="en-US" sz="2800" dirty="0">
              <a:latin typeface="Source Sans Pro" panose="020B0503030403020204" pitchFamily="34" charset="0"/>
              <a:ea typeface="Source Sans Pro" panose="020B0503030403020204" pitchFamily="34" charset="0"/>
            </a:endParaRPr>
          </a:p>
          <a:p>
            <a:pPr>
              <a:lnSpc>
                <a:spcPct val="100000"/>
              </a:lnSpc>
              <a:spcBef>
                <a:spcPts val="1400"/>
              </a:spcBef>
            </a:pPr>
            <a:r>
              <a:rPr lang="en-US" sz="2800" dirty="0">
                <a:latin typeface="Source Sans Pro" panose="020B0503030403020204" pitchFamily="34" charset="0"/>
                <a:ea typeface="Source Sans Pro" panose="020B0503030403020204" pitchFamily="34" charset="0"/>
              </a:rPr>
              <a:t>Data cleaned </a:t>
            </a:r>
            <a:r>
              <a:rPr lang="en-US" dirty="0">
                <a:latin typeface="Source Sans Pro" panose="020B0503030403020204" pitchFamily="34" charset="0"/>
                <a:ea typeface="Source Sans Pro" panose="020B0503030403020204" pitchFamily="34" charset="0"/>
              </a:rPr>
              <a:t>using Microsoft </a:t>
            </a:r>
            <a:r>
              <a:rPr lang="en-US" sz="2800" dirty="0">
                <a:latin typeface="Source Sans Pro" panose="020B0503030403020204" pitchFamily="34" charset="0"/>
                <a:ea typeface="Source Sans Pro" panose="020B0503030403020204" pitchFamily="34" charset="0"/>
              </a:rPr>
              <a:t>Excel</a:t>
            </a:r>
          </a:p>
          <a:p>
            <a:pPr>
              <a:lnSpc>
                <a:spcPct val="100000"/>
              </a:lnSpc>
              <a:spcBef>
                <a:spcPts val="1400"/>
              </a:spcBef>
            </a:pPr>
            <a:r>
              <a:rPr lang="en-US" sz="2800" dirty="0">
                <a:latin typeface="Source Sans Pro" panose="020B0503030403020204" pitchFamily="34" charset="0"/>
                <a:ea typeface="Source Sans Pro" panose="020B0503030403020204" pitchFamily="34" charset="0"/>
              </a:rPr>
              <a:t>Exploratory Data Analysis (EDA) with SQL </a:t>
            </a:r>
          </a:p>
          <a:p>
            <a:pPr marL="0" indent="0">
              <a:lnSpc>
                <a:spcPct val="100000"/>
              </a:lnSpc>
              <a:spcBef>
                <a:spcPts val="1400"/>
              </a:spcBef>
              <a:buNone/>
            </a:pPr>
            <a:r>
              <a:rPr lang="en-US" sz="3600" b="1" dirty="0">
                <a:latin typeface="Source Sans Pro" panose="020B0503030403020204" pitchFamily="34" charset="0"/>
                <a:ea typeface="Source Sans Pro" panose="020B0503030403020204" pitchFamily="34" charset="0"/>
              </a:rPr>
              <a:t>Summary: </a:t>
            </a:r>
          </a:p>
          <a:p>
            <a:pPr>
              <a:lnSpc>
                <a:spcPct val="100000"/>
              </a:lnSpc>
              <a:spcBef>
                <a:spcPts val="1400"/>
              </a:spcBef>
            </a:pPr>
            <a:r>
              <a:rPr lang="en-US" sz="2800" dirty="0">
                <a:latin typeface="Source Sans Pro" panose="020B0503030403020204" pitchFamily="34" charset="0"/>
                <a:ea typeface="Source Sans Pro" panose="020B0503030403020204" pitchFamily="34" charset="0"/>
              </a:rPr>
              <a:t>Results will include insights drawn from EDA, </a:t>
            </a:r>
            <a:r>
              <a:rPr lang="en-US" dirty="0">
                <a:latin typeface="Source Sans Pro" panose="020B0503030403020204" pitchFamily="34" charset="0"/>
                <a:ea typeface="Source Sans Pro" panose="020B0503030403020204" pitchFamily="34" charset="0"/>
              </a:rPr>
              <a:t>des</a:t>
            </a:r>
            <a:r>
              <a:rPr lang="en-US" sz="2800" dirty="0">
                <a:latin typeface="Source Sans Pro" panose="020B0503030403020204" pitchFamily="34" charset="0"/>
                <a:ea typeface="Source Sans Pro" panose="020B0503030403020204" pitchFamily="34" charset="0"/>
              </a:rPr>
              <a:t>criptive analysis, and graphical summaries.</a:t>
            </a:r>
            <a:endParaRPr lang="en-US" sz="3600" dirty="0">
              <a:latin typeface="Source Sans Pro" panose="020B0503030403020204" pitchFamily="34" charset="0"/>
              <a:ea typeface="Source Sans Pro" panose="020B0503030403020204" pitchFamily="34" charset="0"/>
            </a:endParaRPr>
          </a:p>
          <a:p>
            <a:pPr marL="0" indent="0">
              <a:buNone/>
            </a:pP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85410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864F-A4D4-E3A3-87B8-F287DA8C1497}"/>
              </a:ext>
            </a:extLst>
          </p:cNvPr>
          <p:cNvSpPr>
            <a:spLocks noGrp="1"/>
          </p:cNvSpPr>
          <p:nvPr>
            <p:ph type="title"/>
          </p:nvPr>
        </p:nvSpPr>
        <p:spPr>
          <a:xfrm>
            <a:off x="838200" y="157736"/>
            <a:ext cx="10515600" cy="901044"/>
          </a:xfrm>
        </p:spPr>
        <p:txBody>
          <a:bodyPr/>
          <a:lstStyle/>
          <a:p>
            <a:r>
              <a:rPr lang="en-US" dirty="0"/>
              <a:t>Conclusion</a:t>
            </a:r>
          </a:p>
        </p:txBody>
      </p:sp>
      <p:sp>
        <p:nvSpPr>
          <p:cNvPr id="3" name="Content Placeholder 2">
            <a:extLst>
              <a:ext uri="{FF2B5EF4-FFF2-40B4-BE49-F238E27FC236}">
                <a16:creationId xmlns:a16="http://schemas.microsoft.com/office/drawing/2014/main" id="{083D8E70-C90E-4CEB-6B62-2CCB70329DD1}"/>
              </a:ext>
            </a:extLst>
          </p:cNvPr>
          <p:cNvSpPr>
            <a:spLocks noGrp="1"/>
          </p:cNvSpPr>
          <p:nvPr>
            <p:ph idx="1"/>
          </p:nvPr>
        </p:nvSpPr>
        <p:spPr>
          <a:xfrm>
            <a:off x="352926" y="1348031"/>
            <a:ext cx="11550316" cy="5165063"/>
          </a:xfrm>
        </p:spPr>
        <p:txBody>
          <a:bodyPr>
            <a:normAutofit lnSpcReduction="10000"/>
          </a:bodyPr>
          <a:lstStyle/>
          <a:p>
            <a:pPr>
              <a:lnSpc>
                <a:spcPct val="100000"/>
              </a:lnSpc>
              <a:spcBef>
                <a:spcPts val="1200"/>
              </a:spcBef>
            </a:pPr>
            <a:r>
              <a:rPr lang="en-US" sz="1800" dirty="0"/>
              <a:t>Understanding the impact of the seasonal signals in COVID-19 transmission is critical to planning for public health interventions. This could help public health policy officials know when to expand healthcare capacities in preparation for high demand for healthcare resources in the colder seasons. </a:t>
            </a:r>
          </a:p>
          <a:p>
            <a:pPr>
              <a:lnSpc>
                <a:spcPct val="100000"/>
              </a:lnSpc>
              <a:spcBef>
                <a:spcPts val="1200"/>
              </a:spcBef>
            </a:pPr>
            <a:r>
              <a:rPr lang="en-US" sz="1800" dirty="0"/>
              <a:t>Continuous collaboration between the federal, state and local health officials is critical in solving pandemic issues in nursing homes. It would enable improved implementation of site visits to facilities with high mortality rates and low vaccination rates to better understand the facilities’ conditions influencing the disease transmission and high mortality rates. Such visits would also help officials identify probable social, cultural or religious factors that could be affecting the low vaccination rates in among residents. </a:t>
            </a:r>
          </a:p>
          <a:p>
            <a:pPr>
              <a:lnSpc>
                <a:spcPct val="100000"/>
              </a:lnSpc>
              <a:spcBef>
                <a:spcPts val="1200"/>
              </a:spcBef>
            </a:pPr>
            <a:r>
              <a:rPr lang="en-US" sz="1800" dirty="0">
                <a:solidFill>
                  <a:srgbClr val="FFFFFF"/>
                </a:solidFill>
              </a:rPr>
              <a:t>Continuous assessment and evaluation of how resources are allocated </a:t>
            </a:r>
            <a:r>
              <a:rPr lang="en-US" sz="1800" kern="1200" dirty="0">
                <a:solidFill>
                  <a:srgbClr val="FFFFFF"/>
                </a:solidFill>
                <a:effectLst/>
                <a:ea typeface="+mn-ea"/>
                <a:cs typeface="+mn-cs"/>
              </a:rPr>
              <a:t>including medical personnel, physical and mental health center options, as wel</a:t>
            </a:r>
            <a:r>
              <a:rPr lang="en-US" sz="1800" dirty="0">
                <a:solidFill>
                  <a:srgbClr val="FFFFFF"/>
                </a:solidFill>
              </a:rPr>
              <a:t>l as </a:t>
            </a:r>
            <a:r>
              <a:rPr lang="en-US" sz="1800" kern="1200" dirty="0">
                <a:solidFill>
                  <a:srgbClr val="FFFFFF"/>
                </a:solidFill>
                <a:effectLst/>
                <a:ea typeface="+mn-ea"/>
                <a:cs typeface="+mn-cs"/>
              </a:rPr>
              <a:t>vaccine availability, is </a:t>
            </a:r>
            <a:r>
              <a:rPr lang="en-US" sz="1800" dirty="0">
                <a:solidFill>
                  <a:srgbClr val="FFFFFF"/>
                </a:solidFill>
              </a:rPr>
              <a:t>critical </a:t>
            </a:r>
            <a:r>
              <a:rPr lang="en-US" sz="1800" kern="1200" dirty="0">
                <a:solidFill>
                  <a:srgbClr val="FFFFFF"/>
                </a:solidFill>
                <a:effectLst/>
                <a:ea typeface="+mn-ea"/>
                <a:cs typeface="+mn-cs"/>
              </a:rPr>
              <a:t>especially in the states with high rates of infections, high mortality and low vaccination rates.</a:t>
            </a:r>
          </a:p>
          <a:p>
            <a:pPr>
              <a:lnSpc>
                <a:spcPct val="100000"/>
              </a:lnSpc>
              <a:spcBef>
                <a:spcPts val="1200"/>
              </a:spcBef>
            </a:pPr>
            <a:endParaRPr lang="en-US" sz="1800" dirty="0">
              <a:solidFill>
                <a:srgbClr val="FFFFFF"/>
              </a:solidFill>
            </a:endParaRPr>
          </a:p>
          <a:p>
            <a:pPr>
              <a:lnSpc>
                <a:spcPct val="100000"/>
              </a:lnSpc>
              <a:spcBef>
                <a:spcPts val="1200"/>
              </a:spcBef>
              <a:buFont typeface="Wingdings" panose="05000000000000000000" pitchFamily="2" charset="2"/>
              <a:buChar char="q"/>
            </a:pPr>
            <a:r>
              <a:rPr lang="en-US" sz="1800" dirty="0"/>
              <a:t>This analysis has provided key insights to the impact of the COVID-19 pandemic in long term facilities across the US, as well as suggested recommendations to enable better public health planning and response to the disease outbreak. </a:t>
            </a:r>
            <a:endParaRPr lang="en-US" sz="1800" kern="1200" dirty="0">
              <a:solidFill>
                <a:srgbClr val="FFFFFF"/>
              </a:solidFill>
              <a:effectLst/>
              <a:ea typeface="+mn-ea"/>
              <a:cs typeface="+mn-cs"/>
            </a:endParaRPr>
          </a:p>
          <a:p>
            <a:pPr>
              <a:lnSpc>
                <a:spcPct val="100000"/>
              </a:lnSpc>
              <a:spcBef>
                <a:spcPts val="1200"/>
              </a:spcBef>
              <a:buFont typeface="Wingdings" panose="05000000000000000000" pitchFamily="2" charset="2"/>
              <a:buChar char="q"/>
            </a:pPr>
            <a:r>
              <a:rPr lang="en-US" sz="1800" kern="1200" dirty="0">
                <a:solidFill>
                  <a:srgbClr val="FFFFFF"/>
                </a:solidFill>
                <a:effectLst/>
                <a:ea typeface="+mn-ea"/>
                <a:cs typeface="+mn-cs"/>
              </a:rPr>
              <a:t>However, the conclusions are </a:t>
            </a:r>
            <a:r>
              <a:rPr lang="en-US" sz="1800" dirty="0">
                <a:solidFill>
                  <a:srgbClr val="FFFFFF"/>
                </a:solidFill>
              </a:rPr>
              <a:t>based on data collected from Jan 2020 – May 2023, and as the data is being updated overtime, there could be variations in the results seen in future months to come. </a:t>
            </a:r>
            <a:endParaRPr lang="en-US" sz="1800" dirty="0"/>
          </a:p>
        </p:txBody>
      </p:sp>
    </p:spTree>
    <p:extLst>
      <p:ext uri="{BB962C8B-B14F-4D97-AF65-F5344CB8AC3E}">
        <p14:creationId xmlns:p14="http://schemas.microsoft.com/office/powerpoint/2010/main" val="344188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5BE7-B15B-7C74-4641-A21BD5011B9A}"/>
              </a:ext>
            </a:extLst>
          </p:cNvPr>
          <p:cNvSpPr>
            <a:spLocks noGrp="1"/>
          </p:cNvSpPr>
          <p:nvPr>
            <p:ph type="title"/>
          </p:nvPr>
        </p:nvSpPr>
        <p:spPr>
          <a:xfrm>
            <a:off x="685800" y="101600"/>
            <a:ext cx="10515600" cy="487680"/>
          </a:xfrm>
        </p:spPr>
        <p:txBody>
          <a:bodyPr>
            <a:normAutofit fontScale="90000"/>
          </a:bodyPr>
          <a:lstStyle/>
          <a:p>
            <a:r>
              <a:rPr lang="en-US" sz="3200" dirty="0"/>
              <a:t>Appendix</a:t>
            </a:r>
          </a:p>
        </p:txBody>
      </p:sp>
      <p:graphicFrame>
        <p:nvGraphicFramePr>
          <p:cNvPr id="8" name="Table 8">
            <a:extLst>
              <a:ext uri="{FF2B5EF4-FFF2-40B4-BE49-F238E27FC236}">
                <a16:creationId xmlns:a16="http://schemas.microsoft.com/office/drawing/2014/main" id="{377FBD03-549F-84A1-628B-93E1ECDE9FEB}"/>
              </a:ext>
            </a:extLst>
          </p:cNvPr>
          <p:cNvGraphicFramePr>
            <a:graphicFrameLocks noGrp="1"/>
          </p:cNvGraphicFramePr>
          <p:nvPr>
            <p:ph idx="1"/>
            <p:extLst>
              <p:ext uri="{D42A27DB-BD31-4B8C-83A1-F6EECF244321}">
                <p14:modId xmlns:p14="http://schemas.microsoft.com/office/powerpoint/2010/main" val="3876622068"/>
              </p:ext>
            </p:extLst>
          </p:nvPr>
        </p:nvGraphicFramePr>
        <p:xfrm>
          <a:off x="223520" y="611036"/>
          <a:ext cx="11744960" cy="6168005"/>
        </p:xfrm>
        <a:graphic>
          <a:graphicData uri="http://schemas.openxmlformats.org/drawingml/2006/table">
            <a:tbl>
              <a:tblPr firstRow="1" bandRow="1">
                <a:noFill/>
                <a:tableStyleId>{21E4AEA4-8DFA-4A89-87EB-49C32662AFE0}</a:tableStyleId>
              </a:tblPr>
              <a:tblGrid>
                <a:gridCol w="4247185">
                  <a:extLst>
                    <a:ext uri="{9D8B030D-6E8A-4147-A177-3AD203B41FA5}">
                      <a16:colId xmlns:a16="http://schemas.microsoft.com/office/drawing/2014/main" val="3955317943"/>
                    </a:ext>
                  </a:extLst>
                </a:gridCol>
                <a:gridCol w="7497775">
                  <a:extLst>
                    <a:ext uri="{9D8B030D-6E8A-4147-A177-3AD203B41FA5}">
                      <a16:colId xmlns:a16="http://schemas.microsoft.com/office/drawing/2014/main" val="1799431874"/>
                    </a:ext>
                  </a:extLst>
                </a:gridCol>
              </a:tblGrid>
              <a:tr h="247592">
                <a:tc>
                  <a: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9621682"/>
                  </a:ext>
                </a:extLst>
              </a:tr>
              <a:tr h="410387">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Ending </a:t>
                      </a: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 day (MM/DD/YY) of reporting week (a reporting week is from Monday through Sunday). </a:t>
                      </a:r>
                    </a:p>
                  </a:txBody>
                  <a:tcPr marL="68580" marR="68580" marT="0" marB="0"/>
                </a:tc>
                <a:extLst>
                  <a:ext uri="{0D108BD9-81ED-4DB2-BD59-A6C34878D82A}">
                    <a16:rowId xmlns:a16="http://schemas.microsoft.com/office/drawing/2014/main" val="1993907656"/>
                  </a:ext>
                </a:extLst>
              </a:tr>
              <a:tr h="20052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Provider Name </a:t>
                      </a: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provider's name. </a:t>
                      </a:r>
                    </a:p>
                  </a:txBody>
                  <a:tcPr marL="68580" marR="68580" marT="0" marB="0"/>
                </a:tc>
                <a:extLst>
                  <a:ext uri="{0D108BD9-81ED-4DB2-BD59-A6C34878D82A}">
                    <a16:rowId xmlns:a16="http://schemas.microsoft.com/office/drawing/2014/main" val="3298767740"/>
                  </a:ext>
                </a:extLst>
              </a:tr>
              <a:tr h="20052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Provider State </a:t>
                      </a: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provider's state. </a:t>
                      </a:r>
                    </a:p>
                  </a:txBody>
                  <a:tcPr marL="68580" marR="68580" marT="0" marB="0"/>
                </a:tc>
                <a:extLst>
                  <a:ext uri="{0D108BD9-81ED-4DB2-BD59-A6C34878D82A}">
                    <a16:rowId xmlns:a16="http://schemas.microsoft.com/office/drawing/2014/main" val="666813999"/>
                  </a:ext>
                </a:extLst>
              </a:tr>
              <a:tr h="762057">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Residents Total Admissions COVID-19</a:t>
                      </a: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Number of residents admitted or readmitted who were previously hospitalized and treated for COVID-19 (ADMISSIONS) since 01/01/2020 as reported by the provider.</a:t>
                      </a:r>
                    </a:p>
                  </a:txBody>
                  <a:tcPr marL="68580" marR="68580" marT="0" marB="0"/>
                </a:tc>
                <a:extLst>
                  <a:ext uri="{0D108BD9-81ED-4DB2-BD59-A6C34878D82A}">
                    <a16:rowId xmlns:a16="http://schemas.microsoft.com/office/drawing/2014/main" val="2904135220"/>
                  </a:ext>
                </a:extLst>
              </a:tr>
              <a:tr h="830119">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Residents Weekly Confirmed COVID-19</a:t>
                      </a: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Number of residents with new laboratory positive COVID-19 (CONFIRMED) as reported by the provider for this collection date. Note: Numbers for Week Ending 05/24/2020 may include reporting for any time between 01/01/2020 through 05/24/2020. Reporting for subsequent weeks is on a weekly basis.</a:t>
                      </a:r>
                    </a:p>
                  </a:txBody>
                  <a:tcPr marL="68580" marR="68580" marT="0" marB="0"/>
                </a:tc>
                <a:extLst>
                  <a:ext uri="{0D108BD9-81ED-4DB2-BD59-A6C34878D82A}">
                    <a16:rowId xmlns:a16="http://schemas.microsoft.com/office/drawing/2014/main" val="3440759490"/>
                  </a:ext>
                </a:extLst>
              </a:tr>
              <a:tr h="1039986">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Residents Weekly COVID-19 Deaths</a:t>
                      </a: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Number of residents with new suspected or laboratory positive COVID-19 who died in the facility or another location (COVID-19 DEATHS) as reported by the provider for this collection date. Note: Numbers for Week Ending 05/24/2020 may include reporting for any time between 01/01/2020 through 05/24/2020. Reporting for subsequent weeks is on a weekly basis.</a:t>
                      </a:r>
                    </a:p>
                  </a:txBody>
                  <a:tcPr marL="68580" marR="68580" marT="0" marB="0"/>
                </a:tc>
                <a:extLst>
                  <a:ext uri="{0D108BD9-81ED-4DB2-BD59-A6C34878D82A}">
                    <a16:rowId xmlns:a16="http://schemas.microsoft.com/office/drawing/2014/main" val="1457550779"/>
                  </a:ext>
                </a:extLst>
              </a:tr>
              <a:tr h="454494">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Residents Total COVID-19 Deaths</a:t>
                      </a: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Number of residents with suspected or laboratory positive COVID-19 who died in the facility or another location (COVID-19 DEATHS) since 1/1/20 as reported by the provider.</a:t>
                      </a:r>
                    </a:p>
                  </a:txBody>
                  <a:tcPr marL="68580" marR="68580" marT="0" marB="0"/>
                </a:tc>
                <a:extLst>
                  <a:ext uri="{0D108BD9-81ED-4DB2-BD59-A6C34878D82A}">
                    <a16:rowId xmlns:a16="http://schemas.microsoft.com/office/drawing/2014/main" val="3684990275"/>
                  </a:ext>
                </a:extLst>
              </a:tr>
              <a:tr h="454494">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Residents Total All Deaths</a:t>
                      </a: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Number of residents who have died in the facility or another location (TOTAL DEATHS) since 01/01/2020 as reported by the provider.</a:t>
                      </a:r>
                    </a:p>
                  </a:txBody>
                  <a:tcPr marL="68580" marR="68580" marT="0" marB="0"/>
                </a:tc>
                <a:extLst>
                  <a:ext uri="{0D108BD9-81ED-4DB2-BD59-A6C34878D82A}">
                    <a16:rowId xmlns:a16="http://schemas.microsoft.com/office/drawing/2014/main" val="3229643020"/>
                  </a:ext>
                </a:extLst>
              </a:tr>
              <a:tr h="620253">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Number of Residents Staying in this Facility for At Least 1 Day This Week who Received a Completed COVID-19 Vaccination at Any Time</a:t>
                      </a: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Same as column heading.</a:t>
                      </a:r>
                    </a:p>
                  </a:txBody>
                  <a:tcPr marL="68580" marR="68580" marT="0" marB="0"/>
                </a:tc>
                <a:extLst>
                  <a:ext uri="{0D108BD9-81ED-4DB2-BD59-A6C34878D82A}">
                    <a16:rowId xmlns:a16="http://schemas.microsoft.com/office/drawing/2014/main" val="1633659918"/>
                  </a:ext>
                </a:extLst>
              </a:tr>
            </a:tbl>
          </a:graphicData>
        </a:graphic>
      </p:graphicFrame>
    </p:spTree>
    <p:extLst>
      <p:ext uri="{BB962C8B-B14F-4D97-AF65-F5344CB8AC3E}">
        <p14:creationId xmlns:p14="http://schemas.microsoft.com/office/powerpoint/2010/main" val="256244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17FB-433C-32B1-EBB6-9D4542DC1F6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6F41F31-0C47-4336-5776-C8FFC733A32E}"/>
              </a:ext>
            </a:extLst>
          </p:cNvPr>
          <p:cNvSpPr>
            <a:spLocks noGrp="1"/>
          </p:cNvSpPr>
          <p:nvPr>
            <p:ph idx="1"/>
          </p:nvPr>
        </p:nvSpPr>
        <p:spPr/>
        <p:txBody>
          <a:bodyPr>
            <a:normAutofit fontScale="70000" lnSpcReduction="20000"/>
          </a:bodyPr>
          <a:lstStyle/>
          <a:p>
            <a:r>
              <a:rPr lang="en-US" dirty="0" err="1"/>
              <a:t>Bion</a:t>
            </a:r>
            <a:r>
              <a:rPr lang="en-US" dirty="0"/>
              <a:t>, X. S. (2020, July 13). </a:t>
            </a:r>
            <a:r>
              <a:rPr lang="en-US" i="1" dirty="0"/>
              <a:t>Why Nursing Homes Become COVID-19 Hot Spots Stories that caught our attention</a:t>
            </a:r>
            <a:r>
              <a:rPr lang="en-US" dirty="0"/>
              <a:t>. Chcf.org. Retrieved June 3, 2023, from </a:t>
            </a:r>
            <a:r>
              <a:rPr lang="en-US" dirty="0">
                <a:hlinkClick r:id="rId2"/>
              </a:rPr>
              <a:t>https://www.chcf.org/blog/why-nursing-homes-become-covid-19-hot-spots/#:~:text=With%20cases%20of%20COVID%2D19,late%20to%20mitigate%20the%20harm</a:t>
            </a:r>
            <a:r>
              <a:rPr lang="en-US" dirty="0"/>
              <a:t>. </a:t>
            </a:r>
          </a:p>
          <a:p>
            <a:r>
              <a:rPr lang="en-US" dirty="0"/>
              <a:t>(2023, May 28). COVID-19 Nursing Home Data. Centers for Medicare &amp; Medicaid Services Data. Retrieved June 3, 2023, from </a:t>
            </a:r>
            <a:r>
              <a:rPr lang="en-US" dirty="0">
                <a:hlinkClick r:id="rId3"/>
              </a:rPr>
              <a:t>https://data.cms.gov/covid-19/covid-19-nursing-home-data</a:t>
            </a:r>
            <a:endParaRPr lang="en-US" dirty="0"/>
          </a:p>
          <a:p>
            <a:r>
              <a:rPr lang="en-US" dirty="0"/>
              <a:t>AARP PUBLIC POLICY INSTITUTE (2023, May 18). </a:t>
            </a:r>
            <a:r>
              <a:rPr lang="en-US" i="1" dirty="0"/>
              <a:t>Long-Term Services and Supports and Family Caregiving</a:t>
            </a:r>
            <a:r>
              <a:rPr lang="en-US" dirty="0"/>
              <a:t>. Aarp.org. Retrieved June 3, 2023, from </a:t>
            </a:r>
            <a:r>
              <a:rPr lang="en-US" dirty="0">
                <a:hlinkClick r:id="rId4"/>
              </a:rPr>
              <a:t>https://www.aarp.org/ppi/issues/caregiving/info-2020/nursing-home-covid-dashboard.html</a:t>
            </a:r>
            <a:r>
              <a:rPr lang="en-US" dirty="0"/>
              <a:t> </a:t>
            </a:r>
          </a:p>
          <a:p>
            <a:r>
              <a:rPr lang="en-US" dirty="0"/>
              <a:t>KFF (2022, February 3). </a:t>
            </a:r>
            <a:r>
              <a:rPr lang="en-US" i="1" dirty="0"/>
              <a:t>Over 200,000 Residents and Staff in Long-Term Care Facilities Have Died From COVID-19</a:t>
            </a:r>
            <a:r>
              <a:rPr lang="en-US" dirty="0"/>
              <a:t>. Kff.org. Retrieved June 3, 2023, from </a:t>
            </a:r>
            <a:r>
              <a:rPr lang="en-US" dirty="0">
                <a:hlinkClick r:id="rId5"/>
              </a:rPr>
              <a:t>https://www.kff.org/policy-watch/over-200000-residents-and-staff-in-long-term-care-facilities-have-died-from-covid-19/</a:t>
            </a:r>
            <a:r>
              <a:rPr lang="en-US" dirty="0"/>
              <a:t> </a:t>
            </a:r>
          </a:p>
          <a:p>
            <a:r>
              <a:rPr lang="en-US" dirty="0"/>
              <a:t>Division of Health Promotion and Chronic Disease (2018, July 13). </a:t>
            </a:r>
            <a:r>
              <a:rPr lang="en-US" i="1" dirty="0"/>
              <a:t>Statistics about the population of West Virginia</a:t>
            </a:r>
            <a:r>
              <a:rPr lang="en-US" dirty="0"/>
              <a:t>. WV.gov. Retrieved June 3, 2023, from </a:t>
            </a:r>
            <a:r>
              <a:rPr lang="en-US" dirty="0">
                <a:hlinkClick r:id="rId6"/>
              </a:rPr>
              <a:t>https://dhhr.wv.gov/hpcd/data_reports/pages/fast-facts.aspx#:~:text=West%20Virginia%20ranked%201st%20highest%20in%20the%20nation%20in%20the,in%20the%20nation%20at%2014.6%25</a:t>
            </a:r>
            <a:r>
              <a:rPr lang="en-US" dirty="0"/>
              <a:t>. </a:t>
            </a:r>
          </a:p>
        </p:txBody>
      </p:sp>
    </p:spTree>
    <p:extLst>
      <p:ext uri="{BB962C8B-B14F-4D97-AF65-F5344CB8AC3E}">
        <p14:creationId xmlns:p14="http://schemas.microsoft.com/office/powerpoint/2010/main" val="369294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9942-1374-4330-4E69-7B6817F7113B}"/>
              </a:ext>
            </a:extLst>
          </p:cNvPr>
          <p:cNvSpPr>
            <a:spLocks noGrp="1"/>
          </p:cNvSpPr>
          <p:nvPr>
            <p:ph type="title"/>
          </p:nvPr>
        </p:nvSpPr>
        <p:spPr>
          <a:xfrm>
            <a:off x="838200" y="365125"/>
            <a:ext cx="10515600" cy="1015101"/>
          </a:xfrm>
        </p:spPr>
        <p:txBody>
          <a:bodyPr/>
          <a:lstStyle/>
          <a:p>
            <a:r>
              <a:rPr lang="en-US" dirty="0"/>
              <a:t>Background</a:t>
            </a:r>
          </a:p>
        </p:txBody>
      </p:sp>
      <p:sp>
        <p:nvSpPr>
          <p:cNvPr id="3" name="Content Placeholder 2">
            <a:extLst>
              <a:ext uri="{FF2B5EF4-FFF2-40B4-BE49-F238E27FC236}">
                <a16:creationId xmlns:a16="http://schemas.microsoft.com/office/drawing/2014/main" id="{38EB727F-2BF6-E479-80BD-59D2933B5497}"/>
              </a:ext>
            </a:extLst>
          </p:cNvPr>
          <p:cNvSpPr>
            <a:spLocks noGrp="1"/>
          </p:cNvSpPr>
          <p:nvPr>
            <p:ph idx="1"/>
          </p:nvPr>
        </p:nvSpPr>
        <p:spPr>
          <a:xfrm>
            <a:off x="838200" y="1518249"/>
            <a:ext cx="10515600" cy="4974626"/>
          </a:xfrm>
        </p:spPr>
        <p:txBody>
          <a:bodyPr>
            <a:normAutofit lnSpcReduction="10000"/>
          </a:bodyPr>
          <a:lstStyle/>
          <a:p>
            <a:r>
              <a:rPr lang="en-US" dirty="0"/>
              <a:t>During the first wave of COVID-19 infections in the United States (US), nursing homes (long-term care facilities) across the country were a </a:t>
            </a:r>
            <a:r>
              <a:rPr lang="en-US" dirty="0">
                <a:hlinkClick r:id="rId2"/>
              </a:rPr>
              <a:t>hot-spot</a:t>
            </a:r>
            <a:r>
              <a:rPr lang="en-US" dirty="0"/>
              <a:t> for the transmission and death from the disease. </a:t>
            </a:r>
          </a:p>
          <a:p>
            <a:r>
              <a:rPr lang="en-US" dirty="0">
                <a:effectLst/>
                <a:ea typeface="Calibri" panose="020F0502020204030204" pitchFamily="34" charset="0"/>
                <a:cs typeface="Times New Roman" panose="02020603050405020304" pitchFamily="18" charset="0"/>
              </a:rPr>
              <a:t>As of January 30, 2022,  at least </a:t>
            </a:r>
            <a:r>
              <a:rPr lang="en-US" u="sng" dirty="0">
                <a:solidFill>
                  <a:srgbClr val="0563C1"/>
                </a:solidFill>
                <a:ea typeface="Calibri" panose="020F0502020204030204" pitchFamily="34" charset="0"/>
                <a:cs typeface="Times New Roman" panose="02020603050405020304" pitchFamily="18" charset="0"/>
                <a:hlinkClick r:id="rId3"/>
              </a:rPr>
              <a:t>23</a:t>
            </a:r>
            <a:r>
              <a:rPr lang="en-US" u="sng" dirty="0">
                <a:solidFill>
                  <a:srgbClr val="0563C1"/>
                </a:solidFill>
                <a:effectLst/>
                <a:ea typeface="Calibri" panose="020F0502020204030204" pitchFamily="34" charset="0"/>
                <a:cs typeface="Times New Roman" panose="02020603050405020304" pitchFamily="18" charset="0"/>
                <a:hlinkClick r:id="rId3"/>
              </a:rPr>
              <a:t>% of all COVID-19 deaths</a:t>
            </a:r>
            <a:r>
              <a:rPr lang="en-US" dirty="0">
                <a:effectLst/>
                <a:ea typeface="Calibri" panose="020F0502020204030204" pitchFamily="34" charset="0"/>
                <a:cs typeface="Times New Roman" panose="02020603050405020304" pitchFamily="18" charset="0"/>
                <a:hlinkClick r:id="rId3"/>
              </a:rPr>
              <a:t>  </a:t>
            </a:r>
            <a:r>
              <a:rPr lang="en-US" dirty="0">
                <a:effectLst/>
                <a:ea typeface="Calibri" panose="020F0502020204030204" pitchFamily="34" charset="0"/>
                <a:cs typeface="Times New Roman" panose="02020603050405020304" pitchFamily="18" charset="0"/>
              </a:rPr>
              <a:t>in the US was attributed to the long-term facilities, including residents and staff.</a:t>
            </a:r>
          </a:p>
          <a:p>
            <a:r>
              <a:rPr lang="en-US" dirty="0"/>
              <a:t>Although the prevalence of the pandemic has greatly reduced since 2020, long-term clinical and social implications of the pandemic are still being uncovered.</a:t>
            </a:r>
          </a:p>
          <a:p>
            <a:r>
              <a:rPr lang="en-US" dirty="0"/>
              <a:t>Consistent monitoring of the trends and patterns of the impact of the pandemic is still very important to guide intelligent decisions for healthcare management, specifically, long-term care for the elderly population. </a:t>
            </a:r>
          </a:p>
        </p:txBody>
      </p:sp>
    </p:spTree>
    <p:extLst>
      <p:ext uri="{BB962C8B-B14F-4D97-AF65-F5344CB8AC3E}">
        <p14:creationId xmlns:p14="http://schemas.microsoft.com/office/powerpoint/2010/main" val="76481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0705-B417-8FD8-0944-5C9192215C49}"/>
              </a:ext>
            </a:extLst>
          </p:cNvPr>
          <p:cNvSpPr>
            <a:spLocks noGrp="1"/>
          </p:cNvSpPr>
          <p:nvPr>
            <p:ph type="title"/>
          </p:nvPr>
        </p:nvSpPr>
        <p:spPr>
          <a:xfrm>
            <a:off x="838200" y="365125"/>
            <a:ext cx="10515600" cy="1015101"/>
          </a:xfrm>
        </p:spPr>
        <p:txBody>
          <a:bodyPr/>
          <a:lstStyle/>
          <a:p>
            <a:r>
              <a:rPr lang="en-US" dirty="0"/>
              <a:t>Project Goal</a:t>
            </a:r>
          </a:p>
        </p:txBody>
      </p:sp>
      <p:sp>
        <p:nvSpPr>
          <p:cNvPr id="3" name="Content Placeholder 2">
            <a:extLst>
              <a:ext uri="{FF2B5EF4-FFF2-40B4-BE49-F238E27FC236}">
                <a16:creationId xmlns:a16="http://schemas.microsoft.com/office/drawing/2014/main" id="{85AFDDDB-5AF9-3BDA-5AD8-129F884D20E4}"/>
              </a:ext>
            </a:extLst>
          </p:cNvPr>
          <p:cNvSpPr>
            <a:spLocks noGrp="1"/>
          </p:cNvSpPr>
          <p:nvPr>
            <p:ph idx="1"/>
          </p:nvPr>
        </p:nvSpPr>
        <p:spPr/>
        <p:txBody>
          <a:bodyPr>
            <a:normAutofit lnSpcReduction="10000"/>
          </a:bodyPr>
          <a:lstStyle/>
          <a:p>
            <a:pPr>
              <a:lnSpc>
                <a:spcPct val="100000"/>
              </a:lnSpc>
              <a:spcBef>
                <a:spcPts val="1200"/>
              </a:spcBef>
            </a:pPr>
            <a:r>
              <a:rPr lang="en-US" sz="3200" dirty="0"/>
              <a:t>To extract information from Nursing Home COVID-19 Public Surveillance Data (between 2020-2023).</a:t>
            </a:r>
          </a:p>
          <a:p>
            <a:pPr>
              <a:lnSpc>
                <a:spcPct val="100000"/>
              </a:lnSpc>
              <a:spcBef>
                <a:spcPts val="1200"/>
              </a:spcBef>
            </a:pPr>
            <a:r>
              <a:rPr lang="en-US" sz="3200" dirty="0"/>
              <a:t> To investigate and visualize the trends of the infections, recoveries, mortality, and vaccination rates across various nursing centers in the US. </a:t>
            </a:r>
          </a:p>
          <a:p>
            <a:pPr>
              <a:lnSpc>
                <a:spcPct val="100000"/>
              </a:lnSpc>
              <a:spcBef>
                <a:spcPts val="1200"/>
              </a:spcBef>
            </a:pPr>
            <a:r>
              <a:rPr lang="en-US" sz="3200" dirty="0"/>
              <a:t>To make recommendations based on the findings that can serve as a guide on how to health policy leaders can effectively allocate resources for long-term care facility preparedness in the event of a pandemic. </a:t>
            </a:r>
          </a:p>
        </p:txBody>
      </p:sp>
    </p:spTree>
    <p:extLst>
      <p:ext uri="{BB962C8B-B14F-4D97-AF65-F5344CB8AC3E}">
        <p14:creationId xmlns:p14="http://schemas.microsoft.com/office/powerpoint/2010/main" val="19577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426D-4750-EAE3-DB6B-CC6442EBE6E7}"/>
              </a:ext>
            </a:extLst>
          </p:cNvPr>
          <p:cNvSpPr>
            <a:spLocks noGrp="1"/>
          </p:cNvSpPr>
          <p:nvPr>
            <p:ph type="title"/>
          </p:nvPr>
        </p:nvSpPr>
        <p:spPr>
          <a:xfrm>
            <a:off x="786313" y="293299"/>
            <a:ext cx="10515600" cy="798657"/>
          </a:xfrm>
        </p:spPr>
        <p:txBody>
          <a:bodyPr>
            <a:noAutofit/>
          </a:bodyPr>
          <a:lstStyle/>
          <a:p>
            <a:pPr algn="ctr"/>
            <a:r>
              <a:rPr lang="en-US" sz="2800" dirty="0"/>
              <a:t>Geographical Distribution of Nursing Home Facilities Analyzed</a:t>
            </a:r>
          </a:p>
        </p:txBody>
      </p:sp>
      <p:pic>
        <p:nvPicPr>
          <p:cNvPr id="5" name="Content Placeholder 4">
            <a:extLst>
              <a:ext uri="{FF2B5EF4-FFF2-40B4-BE49-F238E27FC236}">
                <a16:creationId xmlns:a16="http://schemas.microsoft.com/office/drawing/2014/main" id="{08D00235-9859-1C35-4693-771C81095FD8}"/>
              </a:ext>
            </a:extLst>
          </p:cNvPr>
          <p:cNvPicPr>
            <a:picLocks noGrp="1" noChangeAspect="1"/>
          </p:cNvPicPr>
          <p:nvPr>
            <p:ph idx="1"/>
          </p:nvPr>
        </p:nvPicPr>
        <p:blipFill>
          <a:blip r:embed="rId2"/>
          <a:stretch>
            <a:fillRect/>
          </a:stretch>
        </p:blipFill>
        <p:spPr>
          <a:xfrm>
            <a:off x="1211123" y="1163782"/>
            <a:ext cx="9665980" cy="5400919"/>
          </a:xfrm>
        </p:spPr>
      </p:pic>
      <p:sp>
        <p:nvSpPr>
          <p:cNvPr id="7" name="TextBox 6">
            <a:extLst>
              <a:ext uri="{FF2B5EF4-FFF2-40B4-BE49-F238E27FC236}">
                <a16:creationId xmlns:a16="http://schemas.microsoft.com/office/drawing/2014/main" id="{C72D220F-89DD-F429-C5D4-089536902F1A}"/>
              </a:ext>
            </a:extLst>
          </p:cNvPr>
          <p:cNvSpPr txBox="1"/>
          <p:nvPr/>
        </p:nvSpPr>
        <p:spPr>
          <a:xfrm>
            <a:off x="1314897" y="5969655"/>
            <a:ext cx="2871537" cy="523220"/>
          </a:xfrm>
          <a:prstGeom prst="rect">
            <a:avLst/>
          </a:prstGeom>
          <a:noFill/>
        </p:spPr>
        <p:txBody>
          <a:bodyPr wrap="square">
            <a:spAutoFit/>
          </a:bodyPr>
          <a:lstStyle/>
          <a:p>
            <a:r>
              <a:rPr lang="en-US" sz="2800" b="0" i="0" u="sng" strike="noStrike" dirty="0">
                <a:solidFill>
                  <a:srgbClr val="1155CC"/>
                </a:solidFill>
                <a:effectLst/>
                <a:latin typeface="Arial" panose="020B0604020202020204" pitchFamily="34" charset="0"/>
                <a:hlinkClick r:id="rId3"/>
              </a:rPr>
              <a:t>CMS data portal</a:t>
            </a:r>
            <a:endParaRPr lang="en-US" sz="2800" dirty="0"/>
          </a:p>
        </p:txBody>
      </p:sp>
    </p:spTree>
    <p:extLst>
      <p:ext uri="{BB962C8B-B14F-4D97-AF65-F5344CB8AC3E}">
        <p14:creationId xmlns:p14="http://schemas.microsoft.com/office/powerpoint/2010/main" val="200902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ED2A-0E99-E5AE-10E7-54A1D2189489}"/>
              </a:ext>
            </a:extLst>
          </p:cNvPr>
          <p:cNvSpPr>
            <a:spLocks noGrp="1"/>
          </p:cNvSpPr>
          <p:nvPr>
            <p:ph type="title"/>
          </p:nvPr>
        </p:nvSpPr>
        <p:spPr>
          <a:xfrm>
            <a:off x="838200" y="365126"/>
            <a:ext cx="10515600" cy="1032354"/>
          </a:xfrm>
        </p:spPr>
        <p:txBody>
          <a:bodyPr/>
          <a:lstStyle/>
          <a:p>
            <a:r>
              <a:rPr lang="en-US" dirty="0"/>
              <a:t>Methodology: Data Collection</a:t>
            </a:r>
          </a:p>
        </p:txBody>
      </p:sp>
      <p:sp>
        <p:nvSpPr>
          <p:cNvPr id="10" name="Content Placeholder 9">
            <a:extLst>
              <a:ext uri="{FF2B5EF4-FFF2-40B4-BE49-F238E27FC236}">
                <a16:creationId xmlns:a16="http://schemas.microsoft.com/office/drawing/2014/main" id="{FA8CB1F5-A864-A5CC-21BE-2E2E522C31BD}"/>
              </a:ext>
            </a:extLst>
          </p:cNvPr>
          <p:cNvSpPr>
            <a:spLocks noGrp="1"/>
          </p:cNvSpPr>
          <p:nvPr>
            <p:ph idx="1"/>
          </p:nvPr>
        </p:nvSpPr>
        <p:spPr>
          <a:xfrm>
            <a:off x="543464" y="1544128"/>
            <a:ext cx="11102196" cy="4948747"/>
          </a:xfrm>
        </p:spPr>
        <p:txBody>
          <a:bodyPr>
            <a:noAutofit/>
          </a:bodyPr>
          <a:lstStyle/>
          <a:p>
            <a:pPr marL="457200" indent="-457200" fontAlgn="t">
              <a:lnSpc>
                <a:spcPct val="100000"/>
              </a:lnSpc>
              <a:spcBef>
                <a:spcPts val="1200"/>
              </a:spcBef>
            </a:pPr>
            <a:r>
              <a:rPr lang="en-US" sz="3000" i="0" u="none" strike="noStrike" kern="1200" dirty="0">
                <a:effectLst/>
              </a:rPr>
              <a:t>Data Source: </a:t>
            </a:r>
            <a:r>
              <a:rPr lang="en-US" sz="3000" i="0" u="none" strike="noStrike" kern="1200" dirty="0">
                <a:effectLst/>
                <a:hlinkClick r:id="rId2"/>
              </a:rPr>
              <a:t>COVID-19 Nursing Home Data</a:t>
            </a:r>
            <a:endParaRPr lang="en-US" sz="3000" i="0" u="none" strike="noStrike" kern="1200" dirty="0">
              <a:effectLst/>
            </a:endParaRPr>
          </a:p>
          <a:p>
            <a:pPr marL="914400" lvl="1" indent="-457200" fontAlgn="t">
              <a:lnSpc>
                <a:spcPct val="100000"/>
              </a:lnSpc>
              <a:spcBef>
                <a:spcPts val="1200"/>
              </a:spcBef>
            </a:pPr>
            <a:r>
              <a:rPr lang="en-US" sz="3000" i="0" u="none" strike="noStrike" kern="1200" dirty="0">
                <a:effectLst/>
              </a:rPr>
              <a:t>786,839 individual COVID-19 data records were extracted from 15,009 federally regulated nursing homes (Certified Medicare /Medicaid facilities). </a:t>
            </a:r>
            <a:endParaRPr lang="en-US" sz="3000" i="0" u="none" strike="noStrike" dirty="0">
              <a:effectLst/>
            </a:endParaRPr>
          </a:p>
          <a:p>
            <a:pPr marL="457200" indent="-457200" fontAlgn="t">
              <a:lnSpc>
                <a:spcPct val="100000"/>
              </a:lnSpc>
              <a:spcBef>
                <a:spcPts val="1200"/>
              </a:spcBef>
            </a:pPr>
            <a:r>
              <a:rPr lang="en-US" sz="3000" i="0" u="none" strike="noStrike" kern="1200" dirty="0">
                <a:effectLst/>
              </a:rPr>
              <a:t>Timeframe: 03/17/2020 – 05/28/2023 including retrospective data dating back to 01/01/2020.</a:t>
            </a:r>
          </a:p>
          <a:p>
            <a:pPr marL="457200" indent="-457200" fontAlgn="t">
              <a:lnSpc>
                <a:spcPct val="100000"/>
              </a:lnSpc>
              <a:spcBef>
                <a:spcPts val="1200"/>
              </a:spcBef>
            </a:pPr>
            <a:r>
              <a:rPr lang="en-US" sz="3000" i="0" u="none" strike="noStrike" kern="1200" dirty="0">
                <a:effectLst/>
              </a:rPr>
              <a:t>Number of Datasets: 4 datasets for each year (2020-2023), with up to 786,839 individual records for each dataset.</a:t>
            </a:r>
            <a:endParaRPr lang="en-US" sz="3000" i="0" u="none" strike="noStrike" dirty="0">
              <a:effectLst/>
            </a:endParaRPr>
          </a:p>
          <a:p>
            <a:pPr marL="0" indent="-457200" fontAlgn="t">
              <a:lnSpc>
                <a:spcPct val="100000"/>
              </a:lnSpc>
              <a:spcBef>
                <a:spcPts val="1200"/>
              </a:spcBef>
            </a:pPr>
            <a:r>
              <a:rPr lang="en-US" sz="3000" i="0" u="none" strike="noStrike" kern="1200" dirty="0">
                <a:effectLst/>
              </a:rPr>
              <a:t> Relational </a:t>
            </a:r>
            <a:r>
              <a:rPr lang="en-US" sz="3000" dirty="0"/>
              <a:t>D</a:t>
            </a:r>
            <a:r>
              <a:rPr lang="en-US" sz="3000" i="0" u="none" strike="noStrike" kern="1200" dirty="0">
                <a:effectLst/>
              </a:rPr>
              <a:t>atabase </a:t>
            </a:r>
            <a:r>
              <a:rPr lang="en-US" sz="3000" dirty="0"/>
              <a:t>M</a:t>
            </a:r>
            <a:r>
              <a:rPr lang="en-US" sz="3000" i="0" u="none" strike="noStrike" kern="1200" dirty="0">
                <a:effectLst/>
              </a:rPr>
              <a:t>anagement </a:t>
            </a:r>
            <a:r>
              <a:rPr lang="en-US" sz="3000" dirty="0"/>
              <a:t>S</a:t>
            </a:r>
            <a:r>
              <a:rPr lang="en-US" sz="3000" i="0" u="none" strike="noStrike" kern="1200" dirty="0">
                <a:effectLst/>
              </a:rPr>
              <a:t>ystem: PostgreSQL.</a:t>
            </a:r>
            <a:endParaRPr lang="en-US" sz="3000" i="0" u="none" strike="noStrike" dirty="0">
              <a:effectLst/>
            </a:endParaRPr>
          </a:p>
          <a:p>
            <a:pPr marL="0" indent="457200">
              <a:lnSpc>
                <a:spcPct val="100000"/>
              </a:lnSpc>
            </a:pPr>
            <a:endParaRPr lang="en-US" sz="3000" dirty="0"/>
          </a:p>
        </p:txBody>
      </p:sp>
    </p:spTree>
    <p:extLst>
      <p:ext uri="{BB962C8B-B14F-4D97-AF65-F5344CB8AC3E}">
        <p14:creationId xmlns:p14="http://schemas.microsoft.com/office/powerpoint/2010/main" val="356330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C41A-3368-2E4B-BAB0-4C3FEA8E547F}"/>
              </a:ext>
            </a:extLst>
          </p:cNvPr>
          <p:cNvSpPr>
            <a:spLocks noGrp="1"/>
          </p:cNvSpPr>
          <p:nvPr>
            <p:ph type="title"/>
          </p:nvPr>
        </p:nvSpPr>
        <p:spPr/>
        <p:txBody>
          <a:bodyPr/>
          <a:lstStyle/>
          <a:p>
            <a:r>
              <a:rPr lang="en-US" dirty="0"/>
              <a:t>Methodology: Data Pre-Processing </a:t>
            </a:r>
          </a:p>
        </p:txBody>
      </p:sp>
      <p:sp>
        <p:nvSpPr>
          <p:cNvPr id="3" name="Content Placeholder 2">
            <a:extLst>
              <a:ext uri="{FF2B5EF4-FFF2-40B4-BE49-F238E27FC236}">
                <a16:creationId xmlns:a16="http://schemas.microsoft.com/office/drawing/2014/main" id="{FBB68713-75D0-1304-4295-09F60B5D5923}"/>
              </a:ext>
            </a:extLst>
          </p:cNvPr>
          <p:cNvSpPr>
            <a:spLocks noGrp="1"/>
          </p:cNvSpPr>
          <p:nvPr>
            <p:ph idx="1"/>
          </p:nvPr>
        </p:nvSpPr>
        <p:spPr>
          <a:xfrm>
            <a:off x="457200" y="1825625"/>
            <a:ext cx="10896600" cy="4351338"/>
          </a:xfrm>
        </p:spPr>
        <p:txBody>
          <a:bodyPr>
            <a:normAutofit lnSpcReduction="10000"/>
          </a:bodyPr>
          <a:lstStyle/>
          <a:p>
            <a:r>
              <a:rPr lang="en-US" sz="3200" dirty="0"/>
              <a:t>Dataset Transformation</a:t>
            </a:r>
          </a:p>
          <a:p>
            <a:pPr lvl="1"/>
            <a:r>
              <a:rPr lang="en-US" sz="3200" dirty="0"/>
              <a:t>Multiple columns not related to COVID-19 infections, deaths and vaccinations were dropped from all 4 datasets (2020-2023, and only 9 variables were used for the analysis. </a:t>
            </a:r>
          </a:p>
          <a:p>
            <a:pPr marL="457200" lvl="1" indent="0">
              <a:buNone/>
            </a:pPr>
            <a:endParaRPr lang="en-US" sz="3200" dirty="0"/>
          </a:p>
          <a:p>
            <a:r>
              <a:rPr lang="en-US" sz="3200" dirty="0"/>
              <a:t>Data Validation &amp; Assessment</a:t>
            </a:r>
          </a:p>
          <a:p>
            <a:pPr lvl="1"/>
            <a:r>
              <a:rPr lang="en-US" sz="3200" dirty="0"/>
              <a:t>Datasets were checked for data entry inconsistencies and corrected or removed for accurate analysis and result reproducibility.</a:t>
            </a:r>
          </a:p>
        </p:txBody>
      </p:sp>
    </p:spTree>
    <p:extLst>
      <p:ext uri="{BB962C8B-B14F-4D97-AF65-F5344CB8AC3E}">
        <p14:creationId xmlns:p14="http://schemas.microsoft.com/office/powerpoint/2010/main" val="73816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B25A-F2BB-F584-1829-9B0D65E1C96A}"/>
              </a:ext>
            </a:extLst>
          </p:cNvPr>
          <p:cNvSpPr>
            <a:spLocks noGrp="1"/>
          </p:cNvSpPr>
          <p:nvPr>
            <p:ph type="title"/>
          </p:nvPr>
        </p:nvSpPr>
        <p:spPr>
          <a:xfrm>
            <a:off x="838200" y="365125"/>
            <a:ext cx="10515600" cy="5650664"/>
          </a:xfrm>
        </p:spPr>
        <p:txBody>
          <a:bodyPr>
            <a:normAutofit/>
          </a:bodyPr>
          <a:lstStyle/>
          <a:p>
            <a:pPr algn="ctr"/>
            <a:r>
              <a:rPr lang="en-US" sz="11500" dirty="0"/>
              <a:t>ANALYSES </a:t>
            </a:r>
            <a:br>
              <a:rPr lang="en-US" sz="11500" dirty="0"/>
            </a:br>
            <a:r>
              <a:rPr lang="en-US" sz="11500" dirty="0"/>
              <a:t>&amp; </a:t>
            </a:r>
            <a:br>
              <a:rPr lang="en-US" sz="11500" dirty="0"/>
            </a:br>
            <a:r>
              <a:rPr lang="en-US" sz="11500" dirty="0"/>
              <a:t>RESULTS</a:t>
            </a:r>
          </a:p>
        </p:txBody>
      </p:sp>
    </p:spTree>
    <p:extLst>
      <p:ext uri="{BB962C8B-B14F-4D97-AF65-F5344CB8AC3E}">
        <p14:creationId xmlns:p14="http://schemas.microsoft.com/office/powerpoint/2010/main" val="73377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7636-AA03-8499-CEF7-E5E362BBCCB0}"/>
              </a:ext>
            </a:extLst>
          </p:cNvPr>
          <p:cNvSpPr>
            <a:spLocks noGrp="1"/>
          </p:cNvSpPr>
          <p:nvPr>
            <p:ph type="title"/>
          </p:nvPr>
        </p:nvSpPr>
        <p:spPr>
          <a:xfrm>
            <a:off x="898585" y="294324"/>
            <a:ext cx="10515600" cy="711834"/>
          </a:xfrm>
        </p:spPr>
        <p:txBody>
          <a:bodyPr>
            <a:noAutofit/>
          </a:bodyPr>
          <a:lstStyle/>
          <a:p>
            <a:pPr algn="ctr"/>
            <a:r>
              <a:rPr lang="en-US" sz="2800" dirty="0"/>
              <a:t>Total Number of All COVID-19 Cases, Deaths, and Recoveries </a:t>
            </a:r>
            <a:br>
              <a:rPr lang="en-US" sz="2800" dirty="0"/>
            </a:br>
            <a:r>
              <a:rPr lang="en-US" sz="2800" dirty="0"/>
              <a:t>Recorded Between 2020-2023</a:t>
            </a:r>
          </a:p>
        </p:txBody>
      </p:sp>
      <p:sp>
        <p:nvSpPr>
          <p:cNvPr id="11" name="TextBox 10">
            <a:extLst>
              <a:ext uri="{FF2B5EF4-FFF2-40B4-BE49-F238E27FC236}">
                <a16:creationId xmlns:a16="http://schemas.microsoft.com/office/drawing/2014/main" id="{65EE77E8-BBF6-E1BA-97CC-09B4F98C5FD2}"/>
              </a:ext>
            </a:extLst>
          </p:cNvPr>
          <p:cNvSpPr txBox="1"/>
          <p:nvPr/>
        </p:nvSpPr>
        <p:spPr>
          <a:xfrm>
            <a:off x="6737230" y="1806365"/>
            <a:ext cx="5197837" cy="3416320"/>
          </a:xfrm>
          <a:prstGeom prst="rect">
            <a:avLst/>
          </a:prstGeom>
          <a:noFill/>
        </p:spPr>
        <p:txBody>
          <a:bodyPr wrap="square" rtlCol="0">
            <a:spAutoFit/>
          </a:bodyPr>
          <a:lstStyle/>
          <a:p>
            <a:r>
              <a:rPr lang="en-US" sz="2400" dirty="0"/>
              <a:t>This graph shows the overall count of COVID-19 cases, deaths and recoveries reported by nursing home providers as of </a:t>
            </a:r>
            <a:r>
              <a:rPr lang="en-US" sz="2400" b="1" dirty="0"/>
              <a:t>May 28, 2023. </a:t>
            </a:r>
          </a:p>
          <a:p>
            <a:endParaRPr lang="en-US" sz="2400" dirty="0"/>
          </a:p>
          <a:p>
            <a:pPr marL="285750" indent="-285750">
              <a:buFont typeface="Arial" panose="020B0604020202020204" pitchFamily="34" charset="0"/>
              <a:buChar char="•"/>
            </a:pPr>
            <a:r>
              <a:rPr lang="en-US" sz="2400" dirty="0"/>
              <a:t>Total COVID-19 Cases: 1,642,463</a:t>
            </a:r>
          </a:p>
          <a:p>
            <a:pPr marL="285750" indent="-285750">
              <a:buFont typeface="Arial" panose="020B0604020202020204" pitchFamily="34" charset="0"/>
              <a:buChar char="•"/>
            </a:pPr>
            <a:r>
              <a:rPr lang="en-US" sz="2400" dirty="0"/>
              <a:t>Total COVID-19 Deaths: 166,497</a:t>
            </a:r>
          </a:p>
          <a:p>
            <a:pPr marL="285750" indent="-285750">
              <a:buFont typeface="Arial" panose="020B0604020202020204" pitchFamily="34" charset="0"/>
              <a:buChar char="•"/>
            </a:pPr>
            <a:r>
              <a:rPr lang="en-US" sz="2400" dirty="0"/>
              <a:t>Total COVID-19 Recoveries: 1,475,966</a:t>
            </a:r>
          </a:p>
          <a:p>
            <a:endParaRPr lang="en-US" sz="2400" dirty="0"/>
          </a:p>
        </p:txBody>
      </p:sp>
      <p:graphicFrame>
        <p:nvGraphicFramePr>
          <p:cNvPr id="3" name="Chart 2">
            <a:extLst>
              <a:ext uri="{FF2B5EF4-FFF2-40B4-BE49-F238E27FC236}">
                <a16:creationId xmlns:a16="http://schemas.microsoft.com/office/drawing/2014/main" id="{112E068D-FCF6-EE41-4CB5-82A7DD94CE77}"/>
              </a:ext>
            </a:extLst>
          </p:cNvPr>
          <p:cNvGraphicFramePr/>
          <p:nvPr>
            <p:extLst>
              <p:ext uri="{D42A27DB-BD31-4B8C-83A1-F6EECF244321}">
                <p14:modId xmlns:p14="http://schemas.microsoft.com/office/powerpoint/2010/main" val="1810076346"/>
              </p:ext>
            </p:extLst>
          </p:nvPr>
        </p:nvGraphicFramePr>
        <p:xfrm>
          <a:off x="345249" y="1337272"/>
          <a:ext cx="5974080" cy="50171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6972554"/>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 shapes dark</Template>
  <TotalTime>20631</TotalTime>
  <Words>2804</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Source Sans Pro</vt:lpstr>
      <vt:lpstr>Wingdings</vt:lpstr>
      <vt:lpstr>FunkyShapesDarkVTI</vt:lpstr>
      <vt:lpstr>A Retrospective Analysis of COVID-19 Outbreaks in Nursing Homes</vt:lpstr>
      <vt:lpstr>Executive Summary</vt:lpstr>
      <vt:lpstr>Background</vt:lpstr>
      <vt:lpstr>Project Goal</vt:lpstr>
      <vt:lpstr>Geographical Distribution of Nursing Home Facilities Analyzed</vt:lpstr>
      <vt:lpstr>Methodology: Data Collection</vt:lpstr>
      <vt:lpstr>Methodology: Data Pre-Processing </vt:lpstr>
      <vt:lpstr>ANALYSES  &amp;  RESULTS</vt:lpstr>
      <vt:lpstr>Total Number of All COVID-19 Cases, Deaths, and Recoveries  Recorded Between 2020-2023</vt:lpstr>
      <vt:lpstr>PowerPoint Presentation</vt:lpstr>
      <vt:lpstr>PowerPoint Presentation</vt:lpstr>
      <vt:lpstr>PowerPoint Presentation</vt:lpstr>
      <vt:lpstr>PowerPoint Presentation</vt:lpstr>
      <vt:lpstr>Top 10 Nursing Homes with the Highest Average Number of Daily COVID-19 Cases in 2020, Compared to 2021</vt:lpstr>
      <vt:lpstr>PowerPoint Presentation</vt:lpstr>
      <vt:lpstr>Peak 7-day Moving Average of New COVID-19 Cases (Top 10 providers)</vt:lpstr>
      <vt:lpstr>Provider Category Differences in COVID-19 Infection Outcome</vt:lpstr>
      <vt:lpstr>PowerPoint Presentation</vt:lpstr>
      <vt:lpstr>PowerPoint Presentation</vt:lpstr>
      <vt:lpstr>Conclusion</vt:lpstr>
      <vt:lpstr>Appendix</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Ik</dc:creator>
  <cp:lastModifiedBy>Christine Ik</cp:lastModifiedBy>
  <cp:revision>148</cp:revision>
  <dcterms:created xsi:type="dcterms:W3CDTF">2023-06-09T04:39:36Z</dcterms:created>
  <dcterms:modified xsi:type="dcterms:W3CDTF">2023-06-30T04:45:35Z</dcterms:modified>
</cp:coreProperties>
</file>