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74" r:id="rId7"/>
    <p:sldId id="277" r:id="rId8"/>
    <p:sldId id="275" r:id="rId9"/>
    <p:sldId id="278" r:id="rId10"/>
    <p:sldId id="280" r:id="rId11"/>
    <p:sldId id="282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8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익현" initials="최" lastIdx="4" clrIdx="0">
    <p:extLst>
      <p:ext uri="{19B8F6BF-5375-455C-9EA6-DF929625EA0E}">
        <p15:presenceInfo xmlns:p15="http://schemas.microsoft.com/office/powerpoint/2012/main" xmlns="" userId="e61717013aee1b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4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BDA4CED-EDC6-4532-97CF-9CEF2ABBE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4A2E170-6C28-40D5-B985-41F8F6E82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311CB8-10A2-4F7F-9E82-D8BFC2DD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3AC-F6EC-404B-A029-02EC0EFB8A3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9CE2C7E-8508-4D3F-A2CC-DF6AB274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65BF96B-5221-44B9-A59A-1B354E9E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76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71B8508-9790-4031-8E56-EEE552E4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1CF706C-89DB-42D4-B819-C5AFFA8AE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E09185-61F5-4B8C-B54E-42A70F0D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3AC-F6EC-404B-A029-02EC0EFB8A3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540E442-3B16-40C3-9745-00374F10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CAEC010-77AF-482E-94D2-1254F64A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22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B2F7B030-098A-4001-80D9-CBD2E86A3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6034075-FFF1-476F-BBC3-71692593D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5C92EE7-E8DA-43AE-9A45-7ADB11DB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3AC-F6EC-404B-A029-02EC0EFB8A3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7126601-70AA-449C-BEC6-597B2199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3CBBAB7-D367-42A9-823E-23ED0BDF7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24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5436CE-7B0B-4D07-9323-10992F2D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480155B-DB70-4BBD-9080-9B18D254E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47615DE-7ADB-46CE-B084-802FD066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3AC-F6EC-404B-A029-02EC0EFB8A3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85D7E94-169E-44A3-B16E-6579A19D4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BB7A55E-A22F-438C-B0F1-68549B2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98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5E8A5E-A95E-4E5F-BCED-9A3C59D6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58E975C-17D0-4FC5-BC8C-0A29782DA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E1CC7D8-4EA5-418C-B285-370831BC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3AC-F6EC-404B-A029-02EC0EFB8A3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69A8D5-E122-415A-9DC3-970EBC3A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C663A17-42A0-4A76-A603-45177890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93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57EA2B-7318-4C93-AFA2-2A0DED22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C59B744-0D30-4DB2-B211-D1ED253F7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A048D28-0894-487A-A5BC-382DFABAC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B83841B-7010-4141-8FD6-3D3EC19E2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3AC-F6EC-404B-A029-02EC0EFB8A3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ABD9312-D44E-438D-B12F-0B06313F3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9338740-A507-4774-93D9-5FC3D86B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14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A1688C-9BFD-4024-95FE-0118AD82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D7845F3-697F-49A5-8D23-EA5B0BE65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13ABDAA-5D6E-4E38-A7C6-03CFA1499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6F1C5F0-4C43-4C92-BA1A-B9E41AF44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16FBE50-FF8A-4080-91BD-72D39BBC7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4AFE983-11F7-4A58-B72B-064F4DF9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3AC-F6EC-404B-A029-02EC0EFB8A3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C8A921E4-3E59-4A25-A780-17049BAF1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F9CE867-1F93-4854-BB22-01A6C05B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42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3D7B308-6D33-438B-B2E1-33D10752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6EED8E8-86BF-44CB-A398-C88EA2F2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3AC-F6EC-404B-A029-02EC0EFB8A3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4823D7B-4133-41C5-8DD8-C5FFE819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1F7AD3F-413C-4A18-91F7-08A6F7E8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75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9B86610C-6841-455F-A897-825CB12B8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3AC-F6EC-404B-A029-02EC0EFB8A3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0132AFB7-AA35-4FE7-B29C-4EEE2AAA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6FA498D-1B1C-49CE-B420-04A97F95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02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D483324-CDEB-42CA-80B0-2FCA3FDD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1362131-BCCF-422A-9033-5A5F403B9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E8E1B0A-8986-49E6-8E38-E73BBABE2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712F978-62D9-4E57-8E9A-9034A901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3AC-F6EC-404B-A029-02EC0EFB8A3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992F15D-1472-4B2F-88A6-2477DAAD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BF39C6E-F619-4835-B357-0D90D32E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6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01469E8-8F1A-4A06-9813-808F71AF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3AF9B46-2FE7-465A-A509-42FD551E3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791C8D9-E153-4091-B936-DA0CE1D5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BE3BDB-6EE9-450C-AA48-2CAE5AD7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3AC-F6EC-404B-A029-02EC0EFB8A3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63B37A9-20E5-4ADD-89CB-BE192BAB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18EBD59-96C5-4397-B4EE-0F1847D0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96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AFBC107-7FAC-4D92-A1C5-8C4E14DF3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CA81CA0-FA1F-4DB2-A313-3F967A459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339489F-FE11-4B14-BBDC-3D61EBAE7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AA3AC-F6EC-404B-A029-02EC0EFB8A3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30E158E-6C21-4404-8942-8AD1271F8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0B27975-33B4-40A4-9CDE-DBA220EDB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80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17.png"/><Relationship Id="rId12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3.png"/><Relationship Id="rId5" Type="http://schemas.openxmlformats.org/officeDocument/2006/relationships/image" Target="../media/image25.png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5.jpeg"/><Relationship Id="rId7" Type="http://schemas.openxmlformats.org/officeDocument/2006/relationships/image" Target="../media/image39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jpeg"/><Relationship Id="rId4" Type="http://schemas.openxmlformats.org/officeDocument/2006/relationships/image" Target="../media/image36.png"/><Relationship Id="rId9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7" Type="http://schemas.openxmlformats.org/officeDocument/2006/relationships/image" Target="../media/image1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ino.kr/index.html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://www.ntrexgo.com/archives/3305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latum.kr/archives/31051" TargetMode="External"/><Relationship Id="rId5" Type="http://schemas.openxmlformats.org/officeDocument/2006/relationships/hyperlink" Target="https://lora.sktiot.com/main/index.do" TargetMode="External"/><Relationship Id="rId4" Type="http://schemas.openxmlformats.org/officeDocument/2006/relationships/hyperlink" Target="https://developer.android.com/samples/index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3.svg"/><Relationship Id="rId5" Type="http://schemas.openxmlformats.org/officeDocument/2006/relationships/image" Target="../media/image18.png"/><Relationship Id="rId15" Type="http://schemas.openxmlformats.org/officeDocument/2006/relationships/image" Target="../media/image1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1.svg"/><Relationship Id="rId1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026F193-F4B0-4B5C-82B0-221F8EF71887}"/>
              </a:ext>
            </a:extLst>
          </p:cNvPr>
          <p:cNvSpPr/>
          <p:nvPr/>
        </p:nvSpPr>
        <p:spPr>
          <a:xfrm>
            <a:off x="4533759" y="1943069"/>
            <a:ext cx="3151142" cy="769432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773E2108-E4F4-43AE-B34E-6FA893387B63}"/>
              </a:ext>
            </a:extLst>
          </p:cNvPr>
          <p:cNvGrpSpPr/>
          <p:nvPr/>
        </p:nvGrpSpPr>
        <p:grpSpPr>
          <a:xfrm>
            <a:off x="9311646" y="4720025"/>
            <a:ext cx="2569614" cy="1774356"/>
            <a:chOff x="9842318" y="5022089"/>
            <a:chExt cx="2569614" cy="177435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B090FBC1-BEEB-4338-ADC1-1A375271EC14}"/>
                </a:ext>
              </a:extLst>
            </p:cNvPr>
            <p:cNvSpPr txBox="1"/>
            <p:nvPr/>
          </p:nvSpPr>
          <p:spPr>
            <a:xfrm>
              <a:off x="9842639" y="5022089"/>
              <a:ext cx="2534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+mj-ea"/>
                  <a:ea typeface="+mj-ea"/>
                </a:rPr>
                <a:t>2013150014 </a:t>
              </a:r>
              <a:r>
                <a:rPr lang="ko-KR" altLang="en-US" sz="2000" b="1" dirty="0">
                  <a:latin typeface="+mj-ea"/>
                  <a:ea typeface="+mj-ea"/>
                </a:rPr>
                <a:t>박세준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CAA8074E-FDAA-4271-9D48-D5457F66A4C9}"/>
                </a:ext>
              </a:extLst>
            </p:cNvPr>
            <p:cNvSpPr txBox="1"/>
            <p:nvPr/>
          </p:nvSpPr>
          <p:spPr>
            <a:xfrm>
              <a:off x="9862516" y="5499633"/>
              <a:ext cx="2534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+mj-ea"/>
                  <a:ea typeface="+mj-ea"/>
                </a:rPr>
                <a:t>2013150039 </a:t>
              </a:r>
              <a:r>
                <a:rPr lang="ko-KR" altLang="en-US" sz="2000" b="1" dirty="0">
                  <a:latin typeface="+mj-ea"/>
                  <a:ea typeface="+mj-ea"/>
                </a:rPr>
                <a:t>최익현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C31731F4-3268-4D8E-B2BF-9BE2EC66F791}"/>
                </a:ext>
              </a:extLst>
            </p:cNvPr>
            <p:cNvSpPr txBox="1"/>
            <p:nvPr/>
          </p:nvSpPr>
          <p:spPr>
            <a:xfrm>
              <a:off x="9877264" y="5964467"/>
              <a:ext cx="2534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+mj-ea"/>
                  <a:ea typeface="+mj-ea"/>
                </a:rPr>
                <a:t>2015154012 </a:t>
              </a:r>
              <a:r>
                <a:rPr lang="ko-KR" altLang="en-US" sz="2000" b="1" dirty="0">
                  <a:latin typeface="+mj-ea"/>
                  <a:ea typeface="+mj-ea"/>
                </a:rPr>
                <a:t>모지수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415B21FC-1660-4DEE-A40A-1C39D8F29E6F}"/>
                </a:ext>
              </a:extLst>
            </p:cNvPr>
            <p:cNvSpPr txBox="1"/>
            <p:nvPr/>
          </p:nvSpPr>
          <p:spPr>
            <a:xfrm>
              <a:off x="9842318" y="6396335"/>
              <a:ext cx="2534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+mj-ea"/>
                  <a:ea typeface="+mj-ea"/>
                </a:rPr>
                <a:t>2015150050 </a:t>
              </a:r>
              <a:r>
                <a:rPr lang="ko-KR" altLang="en-US" sz="2000" b="1" dirty="0" err="1">
                  <a:latin typeface="+mj-ea"/>
                  <a:ea typeface="+mj-ea"/>
                </a:rPr>
                <a:t>유태준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4B0500E4-A4F6-44CE-865E-24AA0B2DC085}"/>
              </a:ext>
            </a:extLst>
          </p:cNvPr>
          <p:cNvGrpSpPr/>
          <p:nvPr/>
        </p:nvGrpSpPr>
        <p:grpSpPr>
          <a:xfrm>
            <a:off x="4533759" y="1633091"/>
            <a:ext cx="3469181" cy="1324668"/>
            <a:chOff x="4533759" y="1633091"/>
            <a:chExt cx="3469181" cy="132466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3B9E02F4-7813-4AB6-BDC1-244FD9ED3BBE}"/>
                </a:ext>
              </a:extLst>
            </p:cNvPr>
            <p:cNvSpPr txBox="1"/>
            <p:nvPr/>
          </p:nvSpPr>
          <p:spPr>
            <a:xfrm>
              <a:off x="4870198" y="1943064"/>
              <a:ext cx="24416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dirty="0" err="1">
                  <a:latin typeface="+mj-ea"/>
                  <a:ea typeface="+mj-ea"/>
                </a:rPr>
                <a:t>찾아줄</a:t>
              </a:r>
              <a:r>
                <a:rPr lang="ko-KR" altLang="en-US" sz="4400" b="1" dirty="0" err="1">
                  <a:solidFill>
                    <a:srgbClr val="FF0000"/>
                  </a:solidFill>
                  <a:latin typeface="+mj-ea"/>
                  <a:ea typeface="+mj-ea"/>
                </a:rPr>
                <a:t>개</a:t>
              </a:r>
              <a:endParaRPr lang="ko-KR" altLang="en-US" sz="44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BC43EEAF-F7C9-445A-BC4A-22B3DAD89999}"/>
                </a:ext>
              </a:extLst>
            </p:cNvPr>
            <p:cNvCxnSpPr>
              <a:cxnSpLocks/>
            </p:cNvCxnSpPr>
            <p:nvPr/>
          </p:nvCxnSpPr>
          <p:spPr>
            <a:xfrm>
              <a:off x="4779466" y="1943070"/>
              <a:ext cx="2680987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6DF242D8-14D8-4044-B86C-CA5E528A3F01}"/>
                </a:ext>
              </a:extLst>
            </p:cNvPr>
            <p:cNvCxnSpPr/>
            <p:nvPr/>
          </p:nvCxnSpPr>
          <p:spPr>
            <a:xfrm>
              <a:off x="4731541" y="2712511"/>
              <a:ext cx="2728913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xmlns="" id="{275757C5-D877-4981-8C5F-83CE2E2B032C}"/>
                </a:ext>
              </a:extLst>
            </p:cNvPr>
            <p:cNvCxnSpPr>
              <a:cxnSpLocks/>
            </p:cNvCxnSpPr>
            <p:nvPr/>
          </p:nvCxnSpPr>
          <p:spPr>
            <a:xfrm>
              <a:off x="4533759" y="1943069"/>
              <a:ext cx="245707" cy="0"/>
            </a:xfrm>
            <a:prstGeom prst="line">
              <a:avLst/>
            </a:prstGeom>
            <a:ln w="539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D947B706-FBD8-4E67-8B23-6117FABA6105}"/>
                </a:ext>
              </a:extLst>
            </p:cNvPr>
            <p:cNvCxnSpPr>
              <a:cxnSpLocks/>
            </p:cNvCxnSpPr>
            <p:nvPr/>
          </p:nvCxnSpPr>
          <p:spPr>
            <a:xfrm>
              <a:off x="4533759" y="2712511"/>
              <a:ext cx="245707" cy="0"/>
            </a:xfrm>
            <a:prstGeom prst="line">
              <a:avLst/>
            </a:prstGeom>
            <a:ln w="539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F2C07B37-40F4-4E14-83B7-30F93B43D1BF}"/>
                </a:ext>
              </a:extLst>
            </p:cNvPr>
            <p:cNvCxnSpPr>
              <a:cxnSpLocks/>
            </p:cNvCxnSpPr>
            <p:nvPr/>
          </p:nvCxnSpPr>
          <p:spPr>
            <a:xfrm>
              <a:off x="7460453" y="1943070"/>
              <a:ext cx="224448" cy="0"/>
            </a:xfrm>
            <a:prstGeom prst="line">
              <a:avLst/>
            </a:prstGeom>
            <a:ln w="539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5D87D569-9D61-4021-A4CC-E9CE8EA3BE67}"/>
                </a:ext>
              </a:extLst>
            </p:cNvPr>
            <p:cNvCxnSpPr>
              <a:cxnSpLocks/>
            </p:cNvCxnSpPr>
            <p:nvPr/>
          </p:nvCxnSpPr>
          <p:spPr>
            <a:xfrm>
              <a:off x="7460453" y="2712511"/>
              <a:ext cx="224448" cy="0"/>
            </a:xfrm>
            <a:prstGeom prst="line">
              <a:avLst/>
            </a:prstGeom>
            <a:ln w="539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21A02AB9-C6B5-45D5-B091-9BAE82D95FEE}"/>
                </a:ext>
              </a:extLst>
            </p:cNvPr>
            <p:cNvSpPr txBox="1"/>
            <p:nvPr/>
          </p:nvSpPr>
          <p:spPr>
            <a:xfrm>
              <a:off x="4581587" y="1633091"/>
              <a:ext cx="30652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+mj-ea"/>
                  <a:ea typeface="+mj-ea"/>
                </a:rPr>
                <a:t>반려동물 디바이스 및 어플리케이션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00115AD0-D2AD-4DDD-8916-7A62782782F4}"/>
                </a:ext>
              </a:extLst>
            </p:cNvPr>
            <p:cNvSpPr txBox="1"/>
            <p:nvPr/>
          </p:nvSpPr>
          <p:spPr>
            <a:xfrm>
              <a:off x="4537743" y="2680760"/>
              <a:ext cx="34651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ea"/>
                  <a:ea typeface="+mj-ea"/>
                </a:rPr>
                <a:t>Companion Animal Device &amp; Application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78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D1221089-C529-4430-83E8-B6FAA4C89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492" y="4361499"/>
            <a:ext cx="1207582" cy="75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C205EAA7-6023-449E-A4EC-7BA4E7F5CB15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826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3. </a:t>
            </a:r>
            <a:r>
              <a:rPr lang="ko-KR" altLang="en-US" sz="2400" b="1" dirty="0">
                <a:latin typeface="+mj-ea"/>
                <a:ea typeface="+mj-ea"/>
              </a:rPr>
              <a:t>시스템 수행 시나리오 </a:t>
            </a:r>
            <a:r>
              <a:rPr lang="en-US" altLang="ko-KR" sz="2400" b="1" dirty="0">
                <a:latin typeface="+mj-ea"/>
                <a:ea typeface="+mj-ea"/>
              </a:rPr>
              <a:t>(</a:t>
            </a:r>
            <a:r>
              <a:rPr lang="ko-KR" altLang="en-US" sz="2400" b="1" dirty="0">
                <a:latin typeface="+mj-ea"/>
                <a:ea typeface="+mj-ea"/>
              </a:rPr>
              <a:t>기타기능 </a:t>
            </a:r>
            <a:r>
              <a:rPr lang="en-US" altLang="ko-KR" sz="2400" b="1" dirty="0">
                <a:latin typeface="+mj-ea"/>
                <a:ea typeface="+mj-ea"/>
              </a:rPr>
              <a:t>– </a:t>
            </a:r>
            <a:r>
              <a:rPr lang="ko-KR" altLang="en-US" sz="2400" b="1" dirty="0">
                <a:latin typeface="+mj-ea"/>
                <a:ea typeface="+mj-ea"/>
              </a:rPr>
              <a:t>펫 관리 및 트레이닝</a:t>
            </a:r>
            <a:r>
              <a:rPr lang="en-US" altLang="ko-KR" sz="2400" b="1" dirty="0">
                <a:latin typeface="+mj-ea"/>
                <a:ea typeface="+mj-ea"/>
              </a:rPr>
              <a:t>)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9FD63E6-65F9-44A1-BB3E-2BDE20ED59B2}"/>
              </a:ext>
            </a:extLst>
          </p:cNvPr>
          <p:cNvSpPr txBox="1"/>
          <p:nvPr/>
        </p:nvSpPr>
        <p:spPr>
          <a:xfrm>
            <a:off x="1901623" y="3019529"/>
            <a:ext cx="18582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반려동물 정보 입력</a:t>
            </a:r>
          </a:p>
        </p:txBody>
      </p:sp>
      <p:pic>
        <p:nvPicPr>
          <p:cNvPr id="1026" name="Picture 2" descr="animal, animals, dog, farm, rural, sitti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753" y="764776"/>
            <a:ext cx="1660866" cy="218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3185321" y="1194412"/>
            <a:ext cx="965942" cy="1607904"/>
            <a:chOff x="5706372" y="1006365"/>
            <a:chExt cx="965942" cy="1607904"/>
          </a:xfrm>
        </p:grpSpPr>
        <p:pic>
          <p:nvPicPr>
            <p:cNvPr id="3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6372" y="1006365"/>
              <a:ext cx="965942" cy="1607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3" descr="C:\Users\Owner\Desktop\dog.png">
              <a:extLst>
                <a:ext uri="{FF2B5EF4-FFF2-40B4-BE49-F238E27FC236}">
                  <a16:creationId xmlns:a16="http://schemas.microsoft.com/office/drawing/2014/main" xmlns="" id="{07618D04-532C-44F5-A09C-F25CDACBE2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0541" y="1225990"/>
              <a:ext cx="477603" cy="399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5817292" y="1625844"/>
              <a:ext cx="367562" cy="297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j-ea"/>
                  <a:ea typeface="+mj-ea"/>
                </a:rPr>
                <a:t>성별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189004" y="1626329"/>
              <a:ext cx="367562" cy="297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j-ea"/>
                  <a:ea typeface="+mj-ea"/>
                </a:rPr>
                <a:t>나이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812042" y="1925384"/>
              <a:ext cx="367562" cy="297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j-ea"/>
                  <a:ea typeface="+mj-ea"/>
                </a:rPr>
                <a:t>이름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190402" y="1925384"/>
              <a:ext cx="367562" cy="297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j-ea"/>
                  <a:ea typeface="+mj-ea"/>
                </a:rPr>
                <a:t>임신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496065" y="1000424"/>
            <a:ext cx="1122427" cy="1868389"/>
            <a:chOff x="9977362" y="3458179"/>
            <a:chExt cx="1122427" cy="1868389"/>
          </a:xfrm>
        </p:grpSpPr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7362" y="3458179"/>
              <a:ext cx="1122427" cy="1868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9287" y="3861877"/>
              <a:ext cx="618575" cy="689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10100081" y="4631088"/>
              <a:ext cx="87698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>
                  <a:latin typeface="+mj-ea"/>
                  <a:ea typeface="+mj-ea"/>
                </a:rPr>
                <a:t> 캘린더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39FD63E6-65F9-44A1-BB3E-2BDE20ED59B2}"/>
              </a:ext>
            </a:extLst>
          </p:cNvPr>
          <p:cNvSpPr txBox="1"/>
          <p:nvPr/>
        </p:nvSpPr>
        <p:spPr>
          <a:xfrm>
            <a:off x="6863988" y="3003875"/>
            <a:ext cx="25699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캘린더를 통한 펫 일정 관리</a:t>
            </a:r>
          </a:p>
        </p:txBody>
      </p:sp>
      <p:pic>
        <p:nvPicPr>
          <p:cNvPr id="41" name="Picture 2" descr="animal, animals, dog, farm, rural, sitting icon">
            <a:extLst>
              <a:ext uri="{FF2B5EF4-FFF2-40B4-BE49-F238E27FC236}">
                <a16:creationId xmlns:a16="http://schemas.microsoft.com/office/drawing/2014/main" xmlns="" id="{5478A31E-A5CD-46CD-8C60-254ADE315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06" y="3342694"/>
            <a:ext cx="1660866" cy="218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536FAF59-0B7E-49B0-B11F-5E06C897E671}"/>
              </a:ext>
            </a:extLst>
          </p:cNvPr>
          <p:cNvSpPr txBox="1"/>
          <p:nvPr/>
        </p:nvSpPr>
        <p:spPr>
          <a:xfrm>
            <a:off x="255871" y="5528033"/>
            <a:ext cx="2242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반려동물 트레이닝 수행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82FB7537-EB67-43D8-BBAE-F93776217465}"/>
              </a:ext>
            </a:extLst>
          </p:cNvPr>
          <p:cNvGrpSpPr/>
          <p:nvPr/>
        </p:nvGrpSpPr>
        <p:grpSpPr>
          <a:xfrm>
            <a:off x="4749506" y="3399249"/>
            <a:ext cx="2026551" cy="1926968"/>
            <a:chOff x="9291143" y="1010452"/>
            <a:chExt cx="2026551" cy="1926968"/>
          </a:xfrm>
        </p:grpSpPr>
        <p:pic>
          <p:nvPicPr>
            <p:cNvPr id="46" name="Picture 2" descr="animal, animals, dog, farm, rural icon">
              <a:extLst>
                <a:ext uri="{FF2B5EF4-FFF2-40B4-BE49-F238E27FC236}">
                  <a16:creationId xmlns:a16="http://schemas.microsoft.com/office/drawing/2014/main" xmlns="" id="{07DB6E13-8FAD-4F7E-81F5-E89509A7A0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1143" y="1010452"/>
              <a:ext cx="2026551" cy="1926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3" descr="C:\Users\yoo\AppData\Local\Microsoft\Windows\Temporary Internet Files\Content.IE5\78NW31K2\Stereo-Audio-Sound-Signal-Sharp[1].png">
              <a:extLst>
                <a:ext uri="{FF2B5EF4-FFF2-40B4-BE49-F238E27FC236}">
                  <a16:creationId xmlns:a16="http://schemas.microsoft.com/office/drawing/2014/main" xmlns="" id="{5033EDAC-62B5-434B-B572-D54CB2E35C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4075" y="1629930"/>
              <a:ext cx="840343" cy="594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0CBC592F-FE6F-4CF6-BF2E-852C69BE7C20}"/>
              </a:ext>
            </a:extLst>
          </p:cNvPr>
          <p:cNvGrpSpPr/>
          <p:nvPr/>
        </p:nvGrpSpPr>
        <p:grpSpPr>
          <a:xfrm>
            <a:off x="3733709" y="3875157"/>
            <a:ext cx="857254" cy="1025525"/>
            <a:chOff x="8629768" y="1457086"/>
            <a:chExt cx="1025525" cy="1025525"/>
          </a:xfrm>
        </p:grpSpPr>
        <p:pic>
          <p:nvPicPr>
            <p:cNvPr id="49" name="Picture 6" descr="C:\Users\Owner\Desktop\hand-graving-smartphone.png">
              <a:extLst>
                <a:ext uri="{FF2B5EF4-FFF2-40B4-BE49-F238E27FC236}">
                  <a16:creationId xmlns:a16="http://schemas.microsoft.com/office/drawing/2014/main" xmlns="" id="{CCBA7559-9F2D-462C-8792-2E15C9D72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9768" y="1457086"/>
              <a:ext cx="1025525" cy="1025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" descr="C:\Users\yoo\AppData\Local\Microsoft\Windows\Temporary Internet Files\Content.IE5\ELTBIZ8P\audio[1].png">
              <a:extLst>
                <a:ext uri="{FF2B5EF4-FFF2-40B4-BE49-F238E27FC236}">
                  <a16:creationId xmlns:a16="http://schemas.microsoft.com/office/drawing/2014/main" xmlns="" id="{4560353E-FDE1-4A92-B329-CB5D50F8E5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4402" y="1773726"/>
              <a:ext cx="442620" cy="442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9A8EB59F-7A01-4E98-B923-57DD120EE42E}"/>
              </a:ext>
            </a:extLst>
          </p:cNvPr>
          <p:cNvSpPr txBox="1"/>
          <p:nvPr/>
        </p:nvSpPr>
        <p:spPr>
          <a:xfrm>
            <a:off x="3956770" y="5532705"/>
            <a:ext cx="21178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소리를 통한 </a:t>
            </a:r>
            <a:r>
              <a:rPr lang="ko-KR" altLang="en-US" sz="1500" b="1" dirty="0" smtClean="0">
                <a:latin typeface="+mj-ea"/>
                <a:ea typeface="+mj-ea"/>
              </a:rPr>
              <a:t>반복 훈련</a:t>
            </a:r>
            <a:endParaRPr lang="ko-KR" altLang="en-US" sz="1500" b="1" dirty="0">
              <a:latin typeface="+mj-ea"/>
              <a:ea typeface="+mj-ea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A39FD8C1-BB42-48C0-8B86-26B693DDCA89}"/>
              </a:ext>
            </a:extLst>
          </p:cNvPr>
          <p:cNvCxnSpPr>
            <a:cxnSpLocks/>
          </p:cNvCxnSpPr>
          <p:nvPr/>
        </p:nvCxnSpPr>
        <p:spPr>
          <a:xfrm>
            <a:off x="2066472" y="4607485"/>
            <a:ext cx="1438114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8" descr="C:\Users\yoo\AppData\Local\Microsoft\Windows\Temporary Internet Files\Content.IE5\20QQG6GZ\mens-locker-room-155828_960_720[1].png">
            <a:extLst>
              <a:ext uri="{FF2B5EF4-FFF2-40B4-BE49-F238E27FC236}">
                <a16:creationId xmlns:a16="http://schemas.microsoft.com/office/drawing/2014/main" xmlns="" id="{4261E8B7-8D25-48EE-BE62-7FDE9460B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0722" y="3749257"/>
            <a:ext cx="699726" cy="139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0DACF64-FEAD-4F05-985E-797B56419A21}"/>
              </a:ext>
            </a:extLst>
          </p:cNvPr>
          <p:cNvSpPr txBox="1"/>
          <p:nvPr/>
        </p:nvSpPr>
        <p:spPr>
          <a:xfrm>
            <a:off x="8295713" y="5525269"/>
            <a:ext cx="30219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반복 숙달을 통한 특정 행동 성취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B07D31DC-2A05-4270-B922-D33918B4031E}"/>
              </a:ext>
            </a:extLst>
          </p:cNvPr>
          <p:cNvCxnSpPr>
            <a:cxnSpLocks/>
          </p:cNvCxnSpPr>
          <p:nvPr/>
        </p:nvCxnSpPr>
        <p:spPr>
          <a:xfrm>
            <a:off x="6776057" y="4634416"/>
            <a:ext cx="1438114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A39FD8C1-BB42-48C0-8B86-26B693DDCA89}"/>
              </a:ext>
            </a:extLst>
          </p:cNvPr>
          <p:cNvCxnSpPr>
            <a:cxnSpLocks/>
          </p:cNvCxnSpPr>
          <p:nvPr/>
        </p:nvCxnSpPr>
        <p:spPr>
          <a:xfrm>
            <a:off x="4930602" y="2093788"/>
            <a:ext cx="1438114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15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B8519467-F457-4BD7-B029-A497623D702C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3. </a:t>
            </a:r>
            <a:r>
              <a:rPr lang="ko-KR" altLang="en-US" sz="2400" b="1" dirty="0">
                <a:latin typeface="+mj-ea"/>
                <a:ea typeface="+mj-ea"/>
              </a:rPr>
              <a:t>시스템 구성도</a:t>
            </a:r>
          </a:p>
        </p:txBody>
      </p:sp>
      <p:pic>
        <p:nvPicPr>
          <p:cNvPr id="40" name="Picture 2" descr="C:\Users\Owner\Desktop\제나노ㅇㅇ음.jpg">
            <a:extLst>
              <a:ext uri="{FF2B5EF4-FFF2-40B4-BE49-F238E27FC236}">
                <a16:creationId xmlns:a16="http://schemas.microsoft.com/office/drawing/2014/main" xmlns="" id="{2F353DCB-5B06-4257-9636-0B720361F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74" y="2985859"/>
            <a:ext cx="1258603" cy="106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Owner\Desktop\블루투스.jpg">
            <a:extLst>
              <a:ext uri="{FF2B5EF4-FFF2-40B4-BE49-F238E27FC236}">
                <a16:creationId xmlns:a16="http://schemas.microsoft.com/office/drawing/2014/main" xmlns="" id="{4C24267C-5B95-4224-85C0-ACC457ADA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95" y="1487177"/>
            <a:ext cx="1286295" cy="93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249BF145-375B-4B46-B975-6CC19F2E9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691" y="1478014"/>
            <a:ext cx="1342149" cy="946234"/>
          </a:xfrm>
          <a:prstGeom prst="rect">
            <a:avLst/>
          </a:prstGeom>
        </p:spPr>
      </p:pic>
      <p:pic>
        <p:nvPicPr>
          <p:cNvPr id="1029" name="Picture 5" descr="C:\Users\yoo\AppData\Local\Microsoft\Windows\Temporary Internet Files\Content.IE5\7I0JJVO7\lora-100x70[1]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691" y="3028402"/>
            <a:ext cx="1412176" cy="121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92DF150-3077-43DF-8355-A431522764EB}"/>
              </a:ext>
            </a:extLst>
          </p:cNvPr>
          <p:cNvSpPr txBox="1"/>
          <p:nvPr/>
        </p:nvSpPr>
        <p:spPr>
          <a:xfrm>
            <a:off x="1628843" y="4634943"/>
            <a:ext cx="14828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+mj-ea"/>
                <a:ea typeface="+mj-ea"/>
              </a:rPr>
              <a:t>Arduino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92DF150-3077-43DF-8355-A431522764EB}"/>
              </a:ext>
            </a:extLst>
          </p:cNvPr>
          <p:cNvSpPr txBox="1"/>
          <p:nvPr/>
        </p:nvSpPr>
        <p:spPr>
          <a:xfrm>
            <a:off x="6579197" y="4913642"/>
            <a:ext cx="6994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+mj-ea"/>
                <a:ea typeface="+mj-ea"/>
              </a:rPr>
              <a:t>DB</a:t>
            </a:r>
          </a:p>
        </p:txBody>
      </p:sp>
      <p:pic>
        <p:nvPicPr>
          <p:cNvPr id="64" name="Picture 5" descr="C:\Users\yoo\AppData\Local\Microsoft\Windows\Temporary Internet Files\Content.IE5\ELTBIZ8P\smartphone-823707_960_720[1].png">
            <a:extLst>
              <a:ext uri="{FF2B5EF4-FFF2-40B4-BE49-F238E27FC236}">
                <a16:creationId xmlns:a16="http://schemas.microsoft.com/office/drawing/2014/main" xmlns="" id="{DAC74D6B-69CE-49AA-968E-3649287F9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75" y="1444913"/>
            <a:ext cx="546543" cy="9377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892DF150-3077-43DF-8355-A431522764EB}"/>
              </a:ext>
            </a:extLst>
          </p:cNvPr>
          <p:cNvSpPr txBox="1"/>
          <p:nvPr/>
        </p:nvSpPr>
        <p:spPr>
          <a:xfrm>
            <a:off x="915753" y="4054397"/>
            <a:ext cx="121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GPS </a:t>
            </a:r>
            <a:r>
              <a:rPr lang="ko-KR" altLang="en-US" b="1" dirty="0">
                <a:latin typeface="+mj-ea"/>
                <a:ea typeface="+mj-ea"/>
              </a:rPr>
              <a:t>모듈</a:t>
            </a:r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892DF150-3077-43DF-8355-A431522764EB}"/>
              </a:ext>
            </a:extLst>
          </p:cNvPr>
          <p:cNvSpPr txBox="1"/>
          <p:nvPr/>
        </p:nvSpPr>
        <p:spPr>
          <a:xfrm>
            <a:off x="819866" y="2436260"/>
            <a:ext cx="133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j-ea"/>
                <a:ea typeface="+mj-ea"/>
              </a:rPr>
              <a:t>BlueTooth</a:t>
            </a:r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892DF150-3077-43DF-8355-A431522764EB}"/>
              </a:ext>
            </a:extLst>
          </p:cNvPr>
          <p:cNvSpPr txBox="1"/>
          <p:nvPr/>
        </p:nvSpPr>
        <p:spPr>
          <a:xfrm>
            <a:off x="2601691" y="2424248"/>
            <a:ext cx="157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진동 센서</a:t>
            </a:r>
            <a:r>
              <a:rPr lang="en-US" altLang="ko-KR" b="1" dirty="0">
                <a:latin typeface="+mj-ea"/>
                <a:ea typeface="+mj-ea"/>
              </a:rPr>
              <a:t>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892DF150-3077-43DF-8355-A431522764EB}"/>
              </a:ext>
            </a:extLst>
          </p:cNvPr>
          <p:cNvSpPr txBox="1"/>
          <p:nvPr/>
        </p:nvSpPr>
        <p:spPr>
          <a:xfrm>
            <a:off x="2641598" y="4054397"/>
            <a:ext cx="123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+mj-ea"/>
                <a:ea typeface="+mj-ea"/>
              </a:rPr>
              <a:t>로라</a:t>
            </a:r>
            <a:r>
              <a:rPr lang="ko-KR" altLang="en-US" b="1" dirty="0">
                <a:latin typeface="+mj-ea"/>
                <a:ea typeface="+mj-ea"/>
              </a:rPr>
              <a:t> 모듈</a:t>
            </a:r>
            <a:r>
              <a:rPr lang="en-US" altLang="ko-KR" b="1" dirty="0">
                <a:latin typeface="+mj-ea"/>
                <a:ea typeface="+mj-ea"/>
              </a:rPr>
              <a:t>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892DF150-3077-43DF-8355-A431522764EB}"/>
              </a:ext>
            </a:extLst>
          </p:cNvPr>
          <p:cNvSpPr txBox="1"/>
          <p:nvPr/>
        </p:nvSpPr>
        <p:spPr>
          <a:xfrm>
            <a:off x="6364471" y="2417290"/>
            <a:ext cx="12281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+mj-ea"/>
                <a:ea typeface="+mj-ea"/>
              </a:rPr>
              <a:t>Server</a:t>
            </a: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6100560" y="3884736"/>
            <a:ext cx="1656689" cy="15117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892DF150-3077-43DF-8355-A431522764EB}"/>
              </a:ext>
            </a:extLst>
          </p:cNvPr>
          <p:cNvSpPr txBox="1"/>
          <p:nvPr/>
        </p:nvSpPr>
        <p:spPr>
          <a:xfrm>
            <a:off x="10116118" y="2379127"/>
            <a:ext cx="8838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+mj-ea"/>
                <a:ea typeface="+mj-ea"/>
              </a:rPr>
              <a:t>App</a:t>
            </a:r>
          </a:p>
        </p:txBody>
      </p:sp>
      <p:sp>
        <p:nvSpPr>
          <p:cNvPr id="104" name="사각형: 둥근 모서리 32">
            <a:extLst>
              <a:ext uri="{FF2B5EF4-FFF2-40B4-BE49-F238E27FC236}">
                <a16:creationId xmlns:a16="http://schemas.microsoft.com/office/drawing/2014/main" xmlns="" id="{5E17D231-FD38-4C12-915A-BB5E370A3D6A}"/>
              </a:ext>
            </a:extLst>
          </p:cNvPr>
          <p:cNvSpPr/>
          <p:nvPr/>
        </p:nvSpPr>
        <p:spPr>
          <a:xfrm>
            <a:off x="9265449" y="3686177"/>
            <a:ext cx="2427718" cy="2183215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&lt;&lt; User</a:t>
            </a:r>
            <a:r>
              <a:rPr lang="ko-KR" altLang="en-US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Apps </a:t>
            </a:r>
            <a:r>
              <a:rPr lang="en-US" altLang="ko-KR" sz="1600" dirty="0" smtClean="0">
                <a:solidFill>
                  <a:srgbClr val="C00000"/>
                </a:solidFill>
              </a:rPr>
              <a:t>&gt;&gt;</a:t>
            </a:r>
            <a:endParaRPr lang="en-US" altLang="ko-KR" sz="1600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>
                <a:solidFill>
                  <a:schemeClr val="tx1"/>
                </a:solidFill>
              </a:rPr>
              <a:t>안심존</a:t>
            </a:r>
            <a:r>
              <a:rPr lang="ko-KR" altLang="en-US" sz="1600" dirty="0">
                <a:solidFill>
                  <a:schemeClr val="tx1"/>
                </a:solidFill>
              </a:rPr>
              <a:t> 기능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분실 위치 </a:t>
            </a:r>
            <a:r>
              <a:rPr lang="ko-KR" altLang="en-US" sz="1600" dirty="0">
                <a:solidFill>
                  <a:schemeClr val="tx1"/>
                </a:solidFill>
              </a:rPr>
              <a:t>찾기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>
                <a:solidFill>
                  <a:schemeClr val="tx1"/>
                </a:solidFill>
              </a:rPr>
              <a:t>펫</a:t>
            </a:r>
            <a:r>
              <a:rPr lang="ko-KR" altLang="en-US" sz="1600" dirty="0">
                <a:solidFill>
                  <a:schemeClr val="tx1"/>
                </a:solidFill>
              </a:rPr>
              <a:t> 트레이닝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산책 코스 </a:t>
            </a:r>
            <a:r>
              <a:rPr lang="ko-KR" altLang="en-US" sz="1600" dirty="0">
                <a:solidFill>
                  <a:schemeClr val="tx1"/>
                </a:solidFill>
              </a:rPr>
              <a:t>관리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운동 </a:t>
            </a:r>
            <a:r>
              <a:rPr lang="en-US" altLang="ko-KR" sz="1600" dirty="0" smtClean="0">
                <a:solidFill>
                  <a:schemeClr val="tx1"/>
                </a:solidFill>
              </a:rPr>
              <a:t>&amp; </a:t>
            </a:r>
            <a:r>
              <a:rPr lang="ko-KR" altLang="en-US" sz="1600" dirty="0" smtClean="0">
                <a:solidFill>
                  <a:schemeClr val="tx1"/>
                </a:solidFill>
              </a:rPr>
              <a:t>사료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106" name="Picture 7" descr="C:\Users\yoo\AppData\Local\Microsoft\Windows\Temporary Internet Files\Content.IE5\ELTBIZ8P\computer-icons[1]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40" t="66317" r="33119"/>
          <a:stretch/>
        </p:blipFill>
        <p:spPr bwMode="auto">
          <a:xfrm>
            <a:off x="6451955" y="1387866"/>
            <a:ext cx="1053210" cy="10608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6" descr="C:\Users\yoo\AppData\Local\Microsoft\Windows\Temporary Internet Files\Content.IE5\ELTBIZ8P\computer-icons[1]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53" r="70534" b="32293"/>
          <a:stretch/>
        </p:blipFill>
        <p:spPr bwMode="auto">
          <a:xfrm>
            <a:off x="6427172" y="3936221"/>
            <a:ext cx="1003469" cy="11529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모서리가 둥근 직사각형 110"/>
          <p:cNvSpPr/>
          <p:nvPr/>
        </p:nvSpPr>
        <p:spPr>
          <a:xfrm>
            <a:off x="9665799" y="1384703"/>
            <a:ext cx="1656689" cy="15117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100563" y="1382550"/>
            <a:ext cx="1656689" cy="15117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431018" y="1334610"/>
            <a:ext cx="1656689" cy="15117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2444420" y="2960707"/>
            <a:ext cx="1656689" cy="15117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695133" y="2960707"/>
            <a:ext cx="1656689" cy="15117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695133" y="1334610"/>
            <a:ext cx="1656689" cy="15117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539921" y="1156111"/>
            <a:ext cx="3660705" cy="41260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C5E772CA-783C-4E5B-9D9A-EA967D656155}"/>
              </a:ext>
            </a:extLst>
          </p:cNvPr>
          <p:cNvCxnSpPr>
            <a:cxnSpLocks/>
          </p:cNvCxnSpPr>
          <p:nvPr/>
        </p:nvCxnSpPr>
        <p:spPr>
          <a:xfrm flipV="1">
            <a:off x="5122073" y="2516446"/>
            <a:ext cx="1" cy="707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5" name="사각형: 둥근 모서리 44">
            <a:extLst>
              <a:ext uri="{FF2B5EF4-FFF2-40B4-BE49-F238E27FC236}">
                <a16:creationId xmlns:a16="http://schemas.microsoft.com/office/drawing/2014/main" xmlns="" id="{1A99B853-90FC-4B43-981A-D967CC93AA48}"/>
              </a:ext>
            </a:extLst>
          </p:cNvPr>
          <p:cNvSpPr/>
          <p:nvPr/>
        </p:nvSpPr>
        <p:spPr>
          <a:xfrm>
            <a:off x="4352027" y="2955031"/>
            <a:ext cx="1922640" cy="38314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위치값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진동수</a:t>
            </a: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xmlns="" id="{3126A949-00A8-4500-B526-AC1A799CC93A}"/>
              </a:ext>
            </a:extLst>
          </p:cNvPr>
          <p:cNvCxnSpPr>
            <a:cxnSpLocks/>
          </p:cNvCxnSpPr>
          <p:nvPr/>
        </p:nvCxnSpPr>
        <p:spPr>
          <a:xfrm>
            <a:off x="8675087" y="1213976"/>
            <a:ext cx="8769" cy="45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xmlns="" id="{C5E772CA-783C-4E5B-9D9A-EA967D656155}"/>
              </a:ext>
            </a:extLst>
          </p:cNvPr>
          <p:cNvCxnSpPr>
            <a:cxnSpLocks/>
          </p:cNvCxnSpPr>
          <p:nvPr/>
        </p:nvCxnSpPr>
        <p:spPr>
          <a:xfrm flipV="1">
            <a:off x="8700944" y="2516446"/>
            <a:ext cx="1" cy="707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2" name="사각형: 둥근 모서리 44">
            <a:extLst>
              <a:ext uri="{FF2B5EF4-FFF2-40B4-BE49-F238E27FC236}">
                <a16:creationId xmlns:a16="http://schemas.microsoft.com/office/drawing/2014/main" xmlns="" id="{1A99B853-90FC-4B43-981A-D967CC93AA48}"/>
              </a:ext>
            </a:extLst>
          </p:cNvPr>
          <p:cNvSpPr/>
          <p:nvPr/>
        </p:nvSpPr>
        <p:spPr>
          <a:xfrm>
            <a:off x="7669682" y="2955031"/>
            <a:ext cx="2372959" cy="38314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경로의 거리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활동량</a:t>
            </a:r>
          </a:p>
        </p:txBody>
      </p:sp>
      <p:sp>
        <p:nvSpPr>
          <p:cNvPr id="133" name="사각형: 둥근 모서리 42">
            <a:extLst>
              <a:ext uri="{FF2B5EF4-FFF2-40B4-BE49-F238E27FC236}">
                <a16:creationId xmlns:a16="http://schemas.microsoft.com/office/drawing/2014/main" xmlns="" id="{0216F5B9-BE62-4187-8769-1A8119C7A374}"/>
              </a:ext>
            </a:extLst>
          </p:cNvPr>
          <p:cNvSpPr/>
          <p:nvPr/>
        </p:nvSpPr>
        <p:spPr>
          <a:xfrm>
            <a:off x="7955221" y="941916"/>
            <a:ext cx="1477742" cy="42408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명령</a:t>
            </a: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xmlns="" id="{3126A949-00A8-4500-B526-AC1A799CC93A}"/>
              </a:ext>
            </a:extLst>
          </p:cNvPr>
          <p:cNvCxnSpPr>
            <a:cxnSpLocks/>
          </p:cNvCxnSpPr>
          <p:nvPr/>
        </p:nvCxnSpPr>
        <p:spPr>
          <a:xfrm>
            <a:off x="5141249" y="1192750"/>
            <a:ext cx="8769" cy="45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7" name="사각형: 둥근 모서리 42">
            <a:extLst>
              <a:ext uri="{FF2B5EF4-FFF2-40B4-BE49-F238E27FC236}">
                <a16:creationId xmlns:a16="http://schemas.microsoft.com/office/drawing/2014/main" xmlns="" id="{0216F5B9-BE62-4187-8769-1A8119C7A374}"/>
              </a:ext>
            </a:extLst>
          </p:cNvPr>
          <p:cNvSpPr/>
          <p:nvPr/>
        </p:nvSpPr>
        <p:spPr>
          <a:xfrm>
            <a:off x="4406763" y="998042"/>
            <a:ext cx="1477742" cy="42408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제어 신호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cxnSp>
        <p:nvCxnSpPr>
          <p:cNvPr id="3" name="직선 화살표 연결선 2"/>
          <p:cNvCxnSpPr/>
          <p:nvPr/>
        </p:nvCxnSpPr>
        <p:spPr>
          <a:xfrm flipH="1">
            <a:off x="4352027" y="1828798"/>
            <a:ext cx="1583409" cy="816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7925263" y="1820635"/>
            <a:ext cx="1583409" cy="816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6751864" y="2985859"/>
            <a:ext cx="0" cy="81869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368355" y="2294148"/>
            <a:ext cx="1583409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7957918" y="2285984"/>
            <a:ext cx="1583409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7127421" y="2985860"/>
            <a:ext cx="0" cy="818697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4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1" descr="C:/Users/Ungkun/AppData/Roaming/PolarisOffice/ETemp/11200_7459632/fImage1600428731561.png">
            <a:extLst>
              <a:ext uri="{FF2B5EF4-FFF2-40B4-BE49-F238E27FC236}">
                <a16:creationId xmlns:a16="http://schemas.microsoft.com/office/drawing/2014/main" xmlns="" id="{7029DDD9-470C-460D-BCBA-007FA6D050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207" y="1828427"/>
            <a:ext cx="2112010" cy="2019300"/>
          </a:xfrm>
          <a:prstGeom prst="rect">
            <a:avLst/>
          </a:prstGeom>
          <a:noFill/>
        </p:spPr>
      </p:pic>
      <p:pic>
        <p:nvPicPr>
          <p:cNvPr id="3" name="그림 2" descr="클립아트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CDA253C7-B614-48CC-B7EB-8C0282775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039" y="1839187"/>
            <a:ext cx="4314016" cy="203006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3D0F8E4-CE1A-4FE5-B4D8-0E9A54D61F05}"/>
              </a:ext>
            </a:extLst>
          </p:cNvPr>
          <p:cNvSpPr/>
          <p:nvPr/>
        </p:nvSpPr>
        <p:spPr>
          <a:xfrm>
            <a:off x="0" y="759414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75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4. </a:t>
            </a:r>
            <a:r>
              <a:rPr lang="ko-KR" altLang="en-US" sz="2400" b="1" dirty="0">
                <a:latin typeface="+mj-ea"/>
                <a:ea typeface="+mj-ea"/>
              </a:rPr>
              <a:t>개발 환경 및 개발 방법</a:t>
            </a:r>
          </a:p>
        </p:txBody>
      </p:sp>
      <p:pic>
        <p:nvPicPr>
          <p:cNvPr id="16" name="Picture 3" descr="C:\Users\Owner\Desktop\제목 없s음.jpg">
            <a:extLst>
              <a:ext uri="{FF2B5EF4-FFF2-40B4-BE49-F238E27FC236}">
                <a16:creationId xmlns:a16="http://schemas.microsoft.com/office/drawing/2014/main" xmlns="" id="{47FEF26C-3706-42E6-A683-4214FB945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50" y="1839187"/>
            <a:ext cx="3246438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6DC2F1F-EA54-4075-8412-22A04BF0EE03}"/>
              </a:ext>
            </a:extLst>
          </p:cNvPr>
          <p:cNvSpPr txBox="1"/>
          <p:nvPr/>
        </p:nvSpPr>
        <p:spPr>
          <a:xfrm>
            <a:off x="-1087231" y="4106380"/>
            <a:ext cx="6156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atin typeface="+mj-ea"/>
                <a:ea typeface="+mj-ea"/>
              </a:rPr>
              <a:t>아두이노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endParaRPr lang="en-US" altLang="ko-KR" sz="2000" b="1" dirty="0">
              <a:latin typeface="+mj-ea"/>
              <a:ea typeface="+mj-ea"/>
            </a:endParaRPr>
          </a:p>
          <a:p>
            <a:pPr algn="ctr"/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통합 개발 환경 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IDE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4554C7B-BDC2-4A3A-AD2D-EC54E45705F7}"/>
              </a:ext>
            </a:extLst>
          </p:cNvPr>
          <p:cNvSpPr txBox="1"/>
          <p:nvPr/>
        </p:nvSpPr>
        <p:spPr>
          <a:xfrm>
            <a:off x="3178251" y="4106380"/>
            <a:ext cx="6156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데이터 베이스 구축을</a:t>
            </a:r>
            <a:endParaRPr lang="en-US" altLang="ko-KR" sz="2000" b="1" dirty="0">
              <a:latin typeface="+mj-ea"/>
              <a:ea typeface="+mj-ea"/>
            </a:endParaRPr>
          </a:p>
          <a:p>
            <a:pPr algn="ctr"/>
            <a:r>
              <a:rPr lang="ko-KR" altLang="en-US" sz="2000" b="1" dirty="0">
                <a:latin typeface="+mj-ea"/>
                <a:ea typeface="+mj-ea"/>
              </a:rPr>
              <a:t>위한 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MySQL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BD8F61A-E14C-41D5-A8F2-F0E2C8561837}"/>
              </a:ext>
            </a:extLst>
          </p:cNvPr>
          <p:cNvSpPr txBox="1"/>
          <p:nvPr/>
        </p:nvSpPr>
        <p:spPr>
          <a:xfrm>
            <a:off x="7243788" y="4106380"/>
            <a:ext cx="6156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어플리케이션 구축을 위한</a:t>
            </a:r>
            <a:endParaRPr lang="en-US" altLang="ko-KR" sz="2000" b="1" dirty="0">
              <a:latin typeface="+mj-ea"/>
              <a:ea typeface="+mj-ea"/>
            </a:endParaRPr>
          </a:p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Android Studio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50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Owner\Desktop\제목 ww우노없sw음.jpg">
            <a:extLst>
              <a:ext uri="{FF2B5EF4-FFF2-40B4-BE49-F238E27FC236}">
                <a16:creationId xmlns:a16="http://schemas.microsoft.com/office/drawing/2014/main" xmlns="" id="{23A88ECC-8D29-4190-A925-1FDF02BFC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26" y="1348617"/>
            <a:ext cx="2853409" cy="217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3D0F8E4-CE1A-4FE5-B4D8-0E9A54D61F05}"/>
              </a:ext>
            </a:extLst>
          </p:cNvPr>
          <p:cNvSpPr/>
          <p:nvPr/>
        </p:nvSpPr>
        <p:spPr>
          <a:xfrm>
            <a:off x="0" y="759414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75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4. </a:t>
            </a:r>
            <a:r>
              <a:rPr lang="ko-KR" altLang="en-US" sz="2400" b="1" dirty="0">
                <a:latin typeface="+mj-ea"/>
                <a:ea typeface="+mj-ea"/>
              </a:rPr>
              <a:t>개발 환경 및 개발 방법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234CFF0-64E2-43C1-9EA1-B63216984CFA}"/>
              </a:ext>
            </a:extLst>
          </p:cNvPr>
          <p:cNvSpPr txBox="1"/>
          <p:nvPr/>
        </p:nvSpPr>
        <p:spPr>
          <a:xfrm>
            <a:off x="2156440" y="3862992"/>
            <a:ext cx="1959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latin typeface="+mj-ea"/>
                <a:ea typeface="+mj-ea"/>
              </a:rPr>
              <a:t>Arduino </a:t>
            </a:r>
            <a:r>
              <a:rPr lang="en-US" altLang="ko-KR" sz="3600" b="1" dirty="0" smtClean="0">
                <a:solidFill>
                  <a:schemeClr val="accent1"/>
                </a:solidFill>
                <a:latin typeface="+mj-ea"/>
                <a:ea typeface="+mj-ea"/>
              </a:rPr>
              <a:t>   UNO</a:t>
            </a:r>
            <a:endParaRPr lang="en-US" altLang="ko-KR" sz="3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E71C4B5E-3AEC-475B-A090-ED2879158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915" y="1348617"/>
            <a:ext cx="5856060" cy="419502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06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Owner\Desktop\제나노ㅇㅇ음.jpg">
            <a:extLst>
              <a:ext uri="{FF2B5EF4-FFF2-40B4-BE49-F238E27FC236}">
                <a16:creationId xmlns:a16="http://schemas.microsoft.com/office/drawing/2014/main" xmlns="" id="{2F353DCB-5B06-4257-9636-0B720361F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8" y="1740690"/>
            <a:ext cx="2363834" cy="200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Owner\Desktop\블루투스.jpg">
            <a:extLst>
              <a:ext uri="{FF2B5EF4-FFF2-40B4-BE49-F238E27FC236}">
                <a16:creationId xmlns:a16="http://schemas.microsoft.com/office/drawing/2014/main" xmlns="" id="{4C24267C-5B95-4224-85C0-ACC457ADA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351" y="1013006"/>
            <a:ext cx="2447677" cy="129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49BF145-375B-4B46-B975-6CC19F2E9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8220" y="1752789"/>
            <a:ext cx="2749476" cy="19384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DD7C9E5-2BC6-4D10-9952-AAE6B1277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8282" y="4044024"/>
            <a:ext cx="2454426" cy="209496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3076CD3-EEF6-4704-9DDD-1C372850A8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6077" y="915232"/>
            <a:ext cx="2381490" cy="159736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3D0F8E4-CE1A-4FE5-B4D8-0E9A54D61F05}"/>
              </a:ext>
            </a:extLst>
          </p:cNvPr>
          <p:cNvSpPr/>
          <p:nvPr/>
        </p:nvSpPr>
        <p:spPr>
          <a:xfrm>
            <a:off x="-1" y="759415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75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4. </a:t>
            </a:r>
            <a:r>
              <a:rPr lang="ko-KR" altLang="en-US" sz="2400" b="1" dirty="0">
                <a:latin typeface="+mj-ea"/>
                <a:ea typeface="+mj-ea"/>
              </a:rPr>
              <a:t>개발 환경 및 개발 방법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5AFBFA1-8986-4FA0-B8E7-1246DEBB2457}"/>
              </a:ext>
            </a:extLst>
          </p:cNvPr>
          <p:cNvSpPr txBox="1"/>
          <p:nvPr/>
        </p:nvSpPr>
        <p:spPr>
          <a:xfrm>
            <a:off x="-151529" y="3676115"/>
            <a:ext cx="269680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GPS </a:t>
            </a:r>
            <a:r>
              <a:rPr lang="ko-KR" altLang="en-US" sz="2000" b="1" dirty="0">
                <a:latin typeface="+mj-ea"/>
                <a:ea typeface="+mj-ea"/>
              </a:rPr>
              <a:t>모듈</a:t>
            </a:r>
            <a:r>
              <a:rPr lang="en-US" altLang="ko-KR" sz="2000" b="1" dirty="0">
                <a:latin typeface="+mj-ea"/>
                <a:ea typeface="+mj-ea"/>
              </a:rPr>
              <a:t>: 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NEO-6M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4A2E8AF-B8AC-4128-B822-9AAACB3D15D8}"/>
              </a:ext>
            </a:extLst>
          </p:cNvPr>
          <p:cNvSpPr txBox="1"/>
          <p:nvPr/>
        </p:nvSpPr>
        <p:spPr>
          <a:xfrm>
            <a:off x="2692836" y="2452368"/>
            <a:ext cx="344191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latin typeface="+mj-ea"/>
                <a:ea typeface="+mj-ea"/>
              </a:rPr>
              <a:t>BlueTooth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ko-KR" altLang="en-US" sz="2000" b="1" dirty="0">
                <a:latin typeface="+mj-ea"/>
                <a:ea typeface="+mj-ea"/>
              </a:rPr>
              <a:t>모듈</a:t>
            </a:r>
            <a:r>
              <a:rPr lang="en-US" altLang="ko-KR" sz="2000" b="1" dirty="0">
                <a:latin typeface="+mj-ea"/>
                <a:ea typeface="+mj-ea"/>
              </a:rPr>
              <a:t>: 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HM-10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E0D9718-CE6F-4D25-9477-E10B18E91E80}"/>
              </a:ext>
            </a:extLst>
          </p:cNvPr>
          <p:cNvSpPr txBox="1"/>
          <p:nvPr/>
        </p:nvSpPr>
        <p:spPr>
          <a:xfrm>
            <a:off x="6151774" y="2453718"/>
            <a:ext cx="29059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latin typeface="+mj-ea"/>
                <a:ea typeface="+mj-ea"/>
              </a:rPr>
              <a:t>LoRa</a:t>
            </a:r>
            <a:r>
              <a:rPr lang="ko-KR" altLang="en-US" sz="2000" b="1" dirty="0">
                <a:latin typeface="+mj-ea"/>
                <a:ea typeface="+mj-ea"/>
              </a:rPr>
              <a:t> 모듈</a:t>
            </a:r>
            <a:r>
              <a:rPr lang="en-US" altLang="ko-KR" sz="2000" b="1" dirty="0">
                <a:latin typeface="+mj-ea"/>
                <a:ea typeface="+mj-ea"/>
              </a:rPr>
              <a:t>: 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LOM102A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B4C8452-7552-4E3A-A114-AF288268E1A0}"/>
              </a:ext>
            </a:extLst>
          </p:cNvPr>
          <p:cNvSpPr txBox="1"/>
          <p:nvPr/>
        </p:nvSpPr>
        <p:spPr>
          <a:xfrm>
            <a:off x="1813" y="4229183"/>
            <a:ext cx="250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위치 값을 </a:t>
            </a:r>
            <a:r>
              <a:rPr lang="ko-KR" altLang="en-US" sz="2000" b="1" dirty="0" err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받아오기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위한 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GPS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모듈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D776FB6-DF8D-44ED-BDD0-67EB1883F2CE}"/>
              </a:ext>
            </a:extLst>
          </p:cNvPr>
          <p:cNvSpPr txBox="1"/>
          <p:nvPr/>
        </p:nvSpPr>
        <p:spPr>
          <a:xfrm>
            <a:off x="2939870" y="3003049"/>
            <a:ext cx="3023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위치 값을 전송하기 위한 </a:t>
            </a:r>
            <a:r>
              <a:rPr lang="en-US" altLang="ko-KR" sz="2000" b="1" dirty="0" err="1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BlueTooth</a:t>
            </a:r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모듈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5B754E4-39D2-41B2-A58C-174E92B2F219}"/>
              </a:ext>
            </a:extLst>
          </p:cNvPr>
          <p:cNvSpPr txBox="1"/>
          <p:nvPr/>
        </p:nvSpPr>
        <p:spPr>
          <a:xfrm>
            <a:off x="6266077" y="2944461"/>
            <a:ext cx="2791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SKT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전용망을 이용한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원거리 통신 모듈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B0181A7-F509-4D5A-B384-2D8B51D92F95}"/>
              </a:ext>
            </a:extLst>
          </p:cNvPr>
          <p:cNvSpPr txBox="1"/>
          <p:nvPr/>
        </p:nvSpPr>
        <p:spPr>
          <a:xfrm>
            <a:off x="9328220" y="3606659"/>
            <a:ext cx="269680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j-ea"/>
                <a:ea typeface="+mj-ea"/>
              </a:rPr>
              <a:t>진동 센서</a:t>
            </a:r>
            <a:r>
              <a:rPr lang="en-US" altLang="ko-KR" sz="2000" b="1" dirty="0">
                <a:latin typeface="+mj-ea"/>
                <a:ea typeface="+mj-ea"/>
              </a:rPr>
              <a:t>: 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SW-420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A09D0D9-2F55-4084-96FA-6381A0E527BD}"/>
              </a:ext>
            </a:extLst>
          </p:cNvPr>
          <p:cNvSpPr txBox="1"/>
          <p:nvPr/>
        </p:nvSpPr>
        <p:spPr>
          <a:xfrm>
            <a:off x="9346260" y="4086948"/>
            <a:ext cx="2942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반려동물의 활동량 확인을 위한 진동 센서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F5AEDAB-E2FF-4FD5-AAAB-88C3EEBCB491}"/>
              </a:ext>
            </a:extLst>
          </p:cNvPr>
          <p:cNvSpPr txBox="1"/>
          <p:nvPr/>
        </p:nvSpPr>
        <p:spPr>
          <a:xfrm>
            <a:off x="5677801" y="4556990"/>
            <a:ext cx="269680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j-ea"/>
                <a:ea typeface="+mj-ea"/>
              </a:rPr>
              <a:t>녹음 센서</a:t>
            </a:r>
            <a:r>
              <a:rPr lang="en-US" altLang="ko-KR" sz="2000" b="1" dirty="0">
                <a:latin typeface="+mj-ea"/>
                <a:ea typeface="+mj-ea"/>
              </a:rPr>
              <a:t>: 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ISD1820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F844240-839E-482E-A582-BCD06FB13E3D}"/>
              </a:ext>
            </a:extLst>
          </p:cNvPr>
          <p:cNvSpPr txBox="1"/>
          <p:nvPr/>
        </p:nvSpPr>
        <p:spPr>
          <a:xfrm>
            <a:off x="5705563" y="5036417"/>
            <a:ext cx="2942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반려동물 트레이닝을 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위한 녹음 모듈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87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3D0F8E4-CE1A-4FE5-B4D8-0E9A54D61F05}"/>
              </a:ext>
            </a:extLst>
          </p:cNvPr>
          <p:cNvSpPr/>
          <p:nvPr/>
        </p:nvSpPr>
        <p:spPr>
          <a:xfrm>
            <a:off x="0" y="759414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75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4. </a:t>
            </a:r>
            <a:r>
              <a:rPr lang="ko-KR" altLang="en-US" sz="2400" b="1" dirty="0">
                <a:latin typeface="+mj-ea"/>
                <a:ea typeface="+mj-ea"/>
              </a:rPr>
              <a:t>개발 환경 및 개발 방법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F732C5E4-FBB4-43B6-90A4-212CA4BE285E}"/>
              </a:ext>
            </a:extLst>
          </p:cNvPr>
          <p:cNvGrpSpPr/>
          <p:nvPr/>
        </p:nvGrpSpPr>
        <p:grpSpPr>
          <a:xfrm>
            <a:off x="598672" y="1289960"/>
            <a:ext cx="7327134" cy="4154969"/>
            <a:chOff x="598672" y="1289960"/>
            <a:chExt cx="7327134" cy="415496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27BA7C30-DF34-4359-9E1C-1E8EF06E5E0D}"/>
                </a:ext>
              </a:extLst>
            </p:cNvPr>
            <p:cNvSpPr txBox="1"/>
            <p:nvPr/>
          </p:nvSpPr>
          <p:spPr>
            <a:xfrm>
              <a:off x="598673" y="1902949"/>
              <a:ext cx="73271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+mj-ea"/>
                  <a:ea typeface="+mj-ea"/>
                </a:rPr>
                <a:t>GPS</a:t>
              </a:r>
              <a:r>
                <a:rPr lang="ko-KR" altLang="en-US" sz="2000" dirty="0">
                  <a:latin typeface="+mj-ea"/>
                  <a:ea typeface="+mj-ea"/>
                </a:rPr>
                <a:t>모듈을 통해 위치 값 </a:t>
              </a:r>
              <a:r>
                <a:rPr lang="ko-KR" altLang="en-US" sz="2000" dirty="0" err="1">
                  <a:latin typeface="+mj-ea"/>
                  <a:ea typeface="+mj-ea"/>
                </a:rPr>
                <a:t>아두이노</a:t>
              </a:r>
              <a:r>
                <a:rPr lang="ko-KR" altLang="en-US" sz="2000" dirty="0">
                  <a:latin typeface="+mj-ea"/>
                  <a:ea typeface="+mj-ea"/>
                </a:rPr>
                <a:t> </a:t>
              </a:r>
              <a:r>
                <a:rPr lang="en-US" altLang="ko-KR" sz="2000" dirty="0">
                  <a:latin typeface="+mj-ea"/>
                  <a:ea typeface="+mj-ea"/>
                </a:rPr>
                <a:t>SD</a:t>
              </a:r>
              <a:r>
                <a:rPr lang="ko-KR" altLang="en-US" sz="2000" dirty="0">
                  <a:latin typeface="+mj-ea"/>
                  <a:ea typeface="+mj-ea"/>
                </a:rPr>
                <a:t>카드 모듈에 저장</a:t>
              </a:r>
              <a:endParaRPr lang="en-US" altLang="ko-KR" sz="2000" dirty="0">
                <a:latin typeface="+mj-ea"/>
                <a:ea typeface="+mj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D333F9AB-550E-457A-9E2A-EB4B59F1AE5C}"/>
                </a:ext>
              </a:extLst>
            </p:cNvPr>
            <p:cNvSpPr txBox="1"/>
            <p:nvPr/>
          </p:nvSpPr>
          <p:spPr>
            <a:xfrm>
              <a:off x="598673" y="2515938"/>
              <a:ext cx="73271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latin typeface="+mj-ea"/>
                  <a:ea typeface="+mj-ea"/>
                </a:rPr>
                <a:t>BlueTooth</a:t>
              </a:r>
              <a:r>
                <a:rPr lang="ko-KR" altLang="en-US" sz="2000" dirty="0">
                  <a:latin typeface="+mj-ea"/>
                  <a:ea typeface="+mj-ea"/>
                </a:rPr>
                <a:t>모듈을 통해 위치 값 스마트 기기에 전송</a:t>
              </a:r>
              <a:endParaRPr lang="en-US" altLang="ko-KR" sz="2000" dirty="0">
                <a:latin typeface="+mj-ea"/>
                <a:ea typeface="+mj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90F83336-D06B-4DA0-8AE2-7A59D3EEEAC5}"/>
                </a:ext>
              </a:extLst>
            </p:cNvPr>
            <p:cNvSpPr txBox="1"/>
            <p:nvPr/>
          </p:nvSpPr>
          <p:spPr>
            <a:xfrm>
              <a:off x="598673" y="3150400"/>
              <a:ext cx="73271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+mj-ea"/>
                  <a:ea typeface="+mj-ea"/>
                </a:rPr>
                <a:t>어플리케이션 지도를 통한 위치 값 파악</a:t>
              </a:r>
              <a:endParaRPr lang="en-US" altLang="ko-KR" sz="2000" dirty="0">
                <a:latin typeface="+mj-ea"/>
                <a:ea typeface="+mj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AC039DFB-3367-40DE-A89B-54AE36D9AC1A}"/>
                </a:ext>
              </a:extLst>
            </p:cNvPr>
            <p:cNvSpPr txBox="1"/>
            <p:nvPr/>
          </p:nvSpPr>
          <p:spPr>
            <a:xfrm>
              <a:off x="598673" y="3781873"/>
              <a:ext cx="73271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+mj-ea"/>
                  <a:ea typeface="+mj-ea"/>
                </a:rPr>
                <a:t>Maria DB</a:t>
              </a:r>
              <a:r>
                <a:rPr lang="ko-KR" altLang="en-US" sz="2000" dirty="0">
                  <a:latin typeface="+mj-ea"/>
                  <a:ea typeface="+mj-ea"/>
                </a:rPr>
                <a:t>에 위치 값 및 다른 정보 저장</a:t>
              </a:r>
              <a:endParaRPr lang="en-US" altLang="ko-KR" sz="2000" dirty="0">
                <a:latin typeface="+mj-ea"/>
                <a:ea typeface="+mj-ea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0404563D-EF9B-44EA-BC32-CD6A7057A38F}"/>
                </a:ext>
              </a:extLst>
            </p:cNvPr>
            <p:cNvSpPr txBox="1"/>
            <p:nvPr/>
          </p:nvSpPr>
          <p:spPr>
            <a:xfrm>
              <a:off x="598673" y="4413346"/>
              <a:ext cx="73271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+mj-ea"/>
                  <a:ea typeface="+mj-ea"/>
                </a:rPr>
                <a:t>필요에 따른 </a:t>
              </a:r>
              <a:r>
                <a:rPr lang="ko-KR" altLang="en-US" sz="2000">
                  <a:latin typeface="+mj-ea"/>
                  <a:ea typeface="+mj-ea"/>
                </a:rPr>
                <a:t>저장된 데이터 활용</a:t>
              </a:r>
              <a:endParaRPr lang="en-US" altLang="ko-KR" sz="2000" dirty="0">
                <a:latin typeface="+mj-ea"/>
                <a:ea typeface="+mj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F55CE719-192C-4842-8D5E-6E8AAADD994F}"/>
                </a:ext>
              </a:extLst>
            </p:cNvPr>
            <p:cNvSpPr txBox="1"/>
            <p:nvPr/>
          </p:nvSpPr>
          <p:spPr>
            <a:xfrm>
              <a:off x="598673" y="5044819"/>
              <a:ext cx="73271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+mj-ea"/>
                  <a:ea typeface="+mj-ea"/>
                </a:rPr>
                <a:t>스마트 기기내의 </a:t>
              </a:r>
              <a:r>
                <a:rPr lang="ko-KR" altLang="en-US" sz="2000" dirty="0" smtClean="0">
                  <a:latin typeface="+mj-ea"/>
                  <a:ea typeface="+mj-ea"/>
                </a:rPr>
                <a:t>애플리케이션을 </a:t>
              </a:r>
              <a:r>
                <a:rPr lang="ko-KR" altLang="en-US" sz="2000" dirty="0">
                  <a:latin typeface="+mj-ea"/>
                  <a:ea typeface="+mj-ea"/>
                </a:rPr>
                <a:t>통한 반려동물 케어</a:t>
              </a:r>
              <a:endParaRPr lang="en-US" altLang="ko-KR" sz="2000" dirty="0">
                <a:latin typeface="+mj-ea"/>
                <a:ea typeface="+mj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70A21014-4702-43BE-AA06-E59233C6B692}"/>
                </a:ext>
              </a:extLst>
            </p:cNvPr>
            <p:cNvSpPr txBox="1"/>
            <p:nvPr/>
          </p:nvSpPr>
          <p:spPr>
            <a:xfrm>
              <a:off x="598672" y="1289960"/>
              <a:ext cx="73271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>
                  <a:latin typeface="+mj-ea"/>
                  <a:ea typeface="+mj-ea"/>
                </a:rPr>
                <a:t>아두이노</a:t>
              </a:r>
              <a:r>
                <a:rPr lang="ko-KR" altLang="en-US" sz="2000" dirty="0">
                  <a:latin typeface="+mj-ea"/>
                  <a:ea typeface="+mj-ea"/>
                </a:rPr>
                <a:t> 통합 개발 환경 </a:t>
              </a:r>
              <a:r>
                <a:rPr lang="en-US" altLang="ko-KR" sz="2000" dirty="0">
                  <a:latin typeface="+mj-ea"/>
                  <a:ea typeface="+mj-ea"/>
                </a:rPr>
                <a:t>IDE</a:t>
              </a:r>
              <a:r>
                <a:rPr lang="ko-KR" altLang="en-US" sz="2000" dirty="0">
                  <a:latin typeface="+mj-ea"/>
                  <a:ea typeface="+mj-ea"/>
                </a:rPr>
                <a:t>를 통한 </a:t>
              </a:r>
              <a:r>
                <a:rPr lang="ko-KR" altLang="en-US" sz="2000" dirty="0" err="1">
                  <a:latin typeface="+mj-ea"/>
                  <a:ea typeface="+mj-ea"/>
                </a:rPr>
                <a:t>아두이노</a:t>
              </a:r>
              <a:r>
                <a:rPr lang="ko-KR" altLang="en-US" sz="2000" dirty="0">
                  <a:latin typeface="+mj-ea"/>
                  <a:ea typeface="+mj-ea"/>
                </a:rPr>
                <a:t> 실현</a:t>
              </a:r>
              <a:endParaRPr lang="en-US" altLang="ko-KR" sz="2000" dirty="0">
                <a:latin typeface="+mj-ea"/>
                <a:ea typeface="+mj-ea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14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3D0F8E4-CE1A-4FE5-B4D8-0E9A54D61F05}"/>
              </a:ext>
            </a:extLst>
          </p:cNvPr>
          <p:cNvSpPr/>
          <p:nvPr/>
        </p:nvSpPr>
        <p:spPr>
          <a:xfrm>
            <a:off x="0" y="78413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5. </a:t>
            </a:r>
            <a:r>
              <a:rPr lang="ko-KR" altLang="en-US" sz="2400" b="1" dirty="0">
                <a:latin typeface="+mj-ea"/>
                <a:ea typeface="+mj-ea"/>
              </a:rPr>
              <a:t>업무 분담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1B8C520E-5F87-4DA4-83B6-D567C840E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548606"/>
              </p:ext>
            </p:extLst>
          </p:nvPr>
        </p:nvGraphicFramePr>
        <p:xfrm>
          <a:off x="1130492" y="963683"/>
          <a:ext cx="9931015" cy="5210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203">
                  <a:extLst>
                    <a:ext uri="{9D8B030D-6E8A-4147-A177-3AD203B41FA5}">
                      <a16:colId xmlns:a16="http://schemas.microsoft.com/office/drawing/2014/main" xmlns="" val="2575353964"/>
                    </a:ext>
                  </a:extLst>
                </a:gridCol>
                <a:gridCol w="1986203">
                  <a:extLst>
                    <a:ext uri="{9D8B030D-6E8A-4147-A177-3AD203B41FA5}">
                      <a16:colId xmlns:a16="http://schemas.microsoft.com/office/drawing/2014/main" xmlns="" val="1420312147"/>
                    </a:ext>
                  </a:extLst>
                </a:gridCol>
                <a:gridCol w="1986203">
                  <a:extLst>
                    <a:ext uri="{9D8B030D-6E8A-4147-A177-3AD203B41FA5}">
                      <a16:colId xmlns:a16="http://schemas.microsoft.com/office/drawing/2014/main" xmlns="" val="970730218"/>
                    </a:ext>
                  </a:extLst>
                </a:gridCol>
                <a:gridCol w="1986203">
                  <a:extLst>
                    <a:ext uri="{9D8B030D-6E8A-4147-A177-3AD203B41FA5}">
                      <a16:colId xmlns:a16="http://schemas.microsoft.com/office/drawing/2014/main" xmlns="" val="3016258225"/>
                    </a:ext>
                  </a:extLst>
                </a:gridCol>
                <a:gridCol w="1986203">
                  <a:extLst>
                    <a:ext uri="{9D8B030D-6E8A-4147-A177-3AD203B41FA5}">
                      <a16:colId xmlns:a16="http://schemas.microsoft.com/office/drawing/2014/main" xmlns="" val="3341023494"/>
                    </a:ext>
                  </a:extLst>
                </a:gridCol>
              </a:tblGrid>
              <a:tr h="55154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박세준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최익현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모지수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유태준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1176118"/>
                  </a:ext>
                </a:extLst>
              </a:tr>
              <a:tr h="119226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자료수집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Arduino</a:t>
                      </a:r>
                    </a:p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사용법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및 기능조사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Arduino</a:t>
                      </a:r>
                    </a:p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사용법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및 기능조사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Android Studio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사용법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및 기능조사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Android Studio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사용법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및 기능조사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8181719"/>
                  </a:ext>
                </a:extLst>
              </a:tr>
              <a:tr h="119226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설계 및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BlueTooth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를 통한 스마트기기 데이터 전송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GPS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를 이용해 데이터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SD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카드에 저장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애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플리케이션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 및 인터페이스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애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플리케이션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 및 인터페이스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8867912"/>
                  </a:ext>
                </a:extLst>
              </a:tr>
              <a:tr h="108194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기타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문서작성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버전관리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팀장 및 일정관리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재무담당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6451738"/>
                  </a:ext>
                </a:extLst>
              </a:tr>
              <a:tr h="119226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테스트 및 유지보수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개발된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H/W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및 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S/W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테스트 및 유지보수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6829375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33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3D0F8E4-CE1A-4FE5-B4D8-0E9A54D61F05}"/>
              </a:ext>
            </a:extLst>
          </p:cNvPr>
          <p:cNvSpPr/>
          <p:nvPr/>
        </p:nvSpPr>
        <p:spPr>
          <a:xfrm>
            <a:off x="0" y="759414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340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6. </a:t>
            </a:r>
            <a:r>
              <a:rPr lang="ko-KR" altLang="en-US" sz="2400" b="1" dirty="0">
                <a:latin typeface="+mj-ea"/>
                <a:ea typeface="+mj-ea"/>
              </a:rPr>
              <a:t>종합 설계 수행 일정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4C877C2E-73CB-476F-AC3B-1E356833C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978942"/>
              </p:ext>
            </p:extLst>
          </p:nvPr>
        </p:nvGraphicFramePr>
        <p:xfrm>
          <a:off x="0" y="615406"/>
          <a:ext cx="12192000" cy="5713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688">
                  <a:extLst>
                    <a:ext uri="{9D8B030D-6E8A-4147-A177-3AD203B41FA5}">
                      <a16:colId xmlns:a16="http://schemas.microsoft.com/office/drawing/2014/main" xmlns="" val="2575353964"/>
                    </a:ext>
                  </a:extLst>
                </a:gridCol>
                <a:gridCol w="3343276">
                  <a:extLst>
                    <a:ext uri="{9D8B030D-6E8A-4147-A177-3AD203B41FA5}">
                      <a16:colId xmlns:a16="http://schemas.microsoft.com/office/drawing/2014/main" xmlns="" val="1420312147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970730218"/>
                    </a:ext>
                  </a:extLst>
                </a:gridCol>
                <a:gridCol w="814387">
                  <a:extLst>
                    <a:ext uri="{9D8B030D-6E8A-4147-A177-3AD203B41FA5}">
                      <a16:colId xmlns:a16="http://schemas.microsoft.com/office/drawing/2014/main" xmlns="" val="2842109103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xmlns="" val="3016258225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xmlns="" val="998142073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xmlns="" val="1314686403"/>
                    </a:ext>
                  </a:extLst>
                </a:gridCol>
                <a:gridCol w="842962">
                  <a:extLst>
                    <a:ext uri="{9D8B030D-6E8A-4147-A177-3AD203B41FA5}">
                      <a16:colId xmlns:a16="http://schemas.microsoft.com/office/drawing/2014/main" xmlns="" val="409297662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xmlns="" val="3341023494"/>
                    </a:ext>
                  </a:extLst>
                </a:gridCol>
                <a:gridCol w="933449">
                  <a:extLst>
                    <a:ext uri="{9D8B030D-6E8A-4147-A177-3AD203B41FA5}">
                      <a16:colId xmlns:a16="http://schemas.microsoft.com/office/drawing/2014/main" xmlns="" val="1011785800"/>
                    </a:ext>
                  </a:extLst>
                </a:gridCol>
              </a:tblGrid>
              <a:tr h="445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항목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추진사항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12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7~8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1176118"/>
                  </a:ext>
                </a:extLst>
              </a:tr>
              <a:tr h="8027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정의 및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분석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정의 및 분석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명세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8181719"/>
                  </a:ext>
                </a:extLst>
              </a:tr>
              <a:tr h="8027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시스템 설계 및 상세 설계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시스템 설계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상세설계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47745"/>
                  </a:ext>
                </a:extLst>
              </a:tr>
              <a:tr h="8027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Arduino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Arduino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모듈별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8867912"/>
                  </a:ext>
                </a:extLst>
              </a:tr>
              <a:tr h="8027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Android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기능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인터페이스구현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Android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 및 데이터베이스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6451738"/>
                  </a:ext>
                </a:extLst>
              </a:tr>
              <a:tr h="7135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Android &amp; Arduino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통신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Android &amp; Arduino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통신구현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6829375"/>
                  </a:ext>
                </a:extLst>
              </a:tr>
              <a:tr h="8027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테스트 및 데모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Android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테스트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Arduino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테스트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55918013"/>
                  </a:ext>
                </a:extLst>
              </a:tr>
              <a:tr h="5402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문서화 및 발표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제안서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중간보고서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최종발표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3201263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74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3D0F8E4-CE1A-4FE5-B4D8-0E9A54D61F05}"/>
              </a:ext>
            </a:extLst>
          </p:cNvPr>
          <p:cNvSpPr/>
          <p:nvPr/>
        </p:nvSpPr>
        <p:spPr>
          <a:xfrm>
            <a:off x="0" y="750452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7. </a:t>
            </a:r>
            <a:r>
              <a:rPr lang="ko-KR" altLang="en-US" sz="2400" b="1" dirty="0">
                <a:latin typeface="+mj-ea"/>
                <a:ea typeface="+mj-ea"/>
              </a:rPr>
              <a:t>참고 문헌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C9E0D8E-A518-47C2-A9DF-3C985B41A7E1}"/>
              </a:ext>
            </a:extLst>
          </p:cNvPr>
          <p:cNvSpPr/>
          <p:nvPr/>
        </p:nvSpPr>
        <p:spPr>
          <a:xfrm>
            <a:off x="435721" y="1516369"/>
            <a:ext cx="596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http://www.ntrexgo.com/archives/33059</a:t>
            </a:r>
            <a:r>
              <a:rPr lang="ko-KR" altLang="en-US" dirty="0"/>
              <a:t>   </a:t>
            </a:r>
            <a:r>
              <a:rPr lang="en-US" altLang="ko-KR" dirty="0"/>
              <a:t>(</a:t>
            </a:r>
            <a:r>
              <a:rPr lang="ko-KR" altLang="en-US" dirty="0"/>
              <a:t>오렌지 보드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561365B-FF47-4DDC-8C0E-14187BB93E62}"/>
              </a:ext>
            </a:extLst>
          </p:cNvPr>
          <p:cNvSpPr/>
          <p:nvPr/>
        </p:nvSpPr>
        <p:spPr>
          <a:xfrm>
            <a:off x="449007" y="4141198"/>
            <a:ext cx="506901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문헌 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ko-KR" altLang="en-US" dirty="0"/>
              <a:t>상상을 스케치하다 </a:t>
            </a:r>
            <a:r>
              <a:rPr lang="en-US" altLang="ko-KR" dirty="0"/>
              <a:t>(</a:t>
            </a:r>
            <a:r>
              <a:rPr lang="en-US" altLang="ko-KR" dirty="0" err="1"/>
              <a:t>Jpub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스케치로 시작하는 </a:t>
            </a:r>
            <a:r>
              <a:rPr lang="ko-KR" altLang="en-US" dirty="0" err="1"/>
              <a:t>아두이노</a:t>
            </a:r>
            <a:r>
              <a:rPr lang="ko-KR" altLang="en-US" dirty="0"/>
              <a:t> 프로그래밍</a:t>
            </a:r>
            <a:r>
              <a:rPr lang="en-US" altLang="ko-KR" dirty="0"/>
              <a:t> (</a:t>
            </a:r>
            <a:r>
              <a:rPr lang="en-US" altLang="ko-KR" dirty="0" err="1"/>
              <a:t>Jpub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C8FF0CC-6D51-4E0B-B110-5E9C531046BD}"/>
              </a:ext>
            </a:extLst>
          </p:cNvPr>
          <p:cNvSpPr txBox="1"/>
          <p:nvPr/>
        </p:nvSpPr>
        <p:spPr>
          <a:xfrm>
            <a:off x="435721" y="11146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사이트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219FB5D-5002-43B4-9D3A-7DBAE5B296F2}"/>
              </a:ext>
            </a:extLst>
          </p:cNvPr>
          <p:cNvSpPr/>
          <p:nvPr/>
        </p:nvSpPr>
        <p:spPr>
          <a:xfrm>
            <a:off x="435721" y="1910617"/>
            <a:ext cx="4692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http://www.eduino.kr/index.html</a:t>
            </a:r>
            <a:r>
              <a:rPr lang="en-US" altLang="ko-KR" dirty="0"/>
              <a:t> (</a:t>
            </a:r>
            <a:r>
              <a:rPr lang="ko-KR" altLang="en-US" dirty="0" err="1"/>
              <a:t>아두이노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F48CD73-1B01-420F-894C-938BC512F851}"/>
              </a:ext>
            </a:extLst>
          </p:cNvPr>
          <p:cNvSpPr/>
          <p:nvPr/>
        </p:nvSpPr>
        <p:spPr>
          <a:xfrm>
            <a:off x="435721" y="2333314"/>
            <a:ext cx="680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https://developer.android.com/samples/index.html</a:t>
            </a:r>
            <a:r>
              <a:rPr lang="en-US" altLang="ko-KR" dirty="0"/>
              <a:t> (</a:t>
            </a:r>
            <a:r>
              <a:rPr lang="ko-KR" altLang="en-US" dirty="0"/>
              <a:t>안드로이드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96EFA3A-78D0-41FA-A76A-EFEA1626D3EE}"/>
              </a:ext>
            </a:extLst>
          </p:cNvPr>
          <p:cNvSpPr/>
          <p:nvPr/>
        </p:nvSpPr>
        <p:spPr>
          <a:xfrm>
            <a:off x="435720" y="2756011"/>
            <a:ext cx="5196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5"/>
              </a:rPr>
              <a:t>https://lora.sktiot.com/main/index.do</a:t>
            </a:r>
            <a:r>
              <a:rPr lang="en-US" altLang="ko-KR" dirty="0"/>
              <a:t> (</a:t>
            </a:r>
            <a:r>
              <a:rPr lang="ko-KR" altLang="en-US" dirty="0" err="1"/>
              <a:t>로라모듈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FF108C98-8AE7-4437-81F3-D641119962A9}"/>
              </a:ext>
            </a:extLst>
          </p:cNvPr>
          <p:cNvSpPr/>
          <p:nvPr/>
        </p:nvSpPr>
        <p:spPr>
          <a:xfrm>
            <a:off x="449007" y="3178708"/>
            <a:ext cx="826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6"/>
              </a:rPr>
              <a:t>http://platum.kr/archives/31051</a:t>
            </a:r>
            <a:r>
              <a:rPr lang="en-US" altLang="ko-KR" dirty="0"/>
              <a:t> (</a:t>
            </a:r>
            <a:r>
              <a:rPr lang="ko-KR" altLang="en-US" dirty="0"/>
              <a:t>반려동물을 위한 디바이스 및 웹서비스 분석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61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3D0F8E4-CE1A-4FE5-B4D8-0E9A54D61F05}"/>
              </a:ext>
            </a:extLst>
          </p:cNvPr>
          <p:cNvSpPr/>
          <p:nvPr/>
        </p:nvSpPr>
        <p:spPr>
          <a:xfrm>
            <a:off x="0" y="759414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+mj-ea"/>
                <a:ea typeface="+mj-ea"/>
              </a:rPr>
              <a:t>https://github.com/orgs/teamSMIJ/</a:t>
            </a:r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8. GitHub</a:t>
            </a:r>
            <a:endParaRPr lang="ko-KR" altLang="en-US" sz="2400" b="1" dirty="0">
              <a:latin typeface="+mj-ea"/>
              <a:ea typeface="+mj-ea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D895B8C2-32FE-40C0-B36C-2B2A13C44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273" y="1675572"/>
            <a:ext cx="7900196" cy="437403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72B8847-47D0-483C-83AA-CF6DF784F973}"/>
              </a:ext>
            </a:extLst>
          </p:cNvPr>
          <p:cNvSpPr/>
          <p:nvPr/>
        </p:nvSpPr>
        <p:spPr>
          <a:xfrm>
            <a:off x="1830394" y="964475"/>
            <a:ext cx="8071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/>
              <a:t>https://github.com/orgs/teamSMIJ/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6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D3521537-A7F4-4222-9EF6-07FB77593558}"/>
              </a:ext>
            </a:extLst>
          </p:cNvPr>
          <p:cNvGrpSpPr/>
          <p:nvPr/>
        </p:nvGrpSpPr>
        <p:grpSpPr>
          <a:xfrm>
            <a:off x="3529013" y="522685"/>
            <a:ext cx="5144505" cy="5465160"/>
            <a:chOff x="3529013" y="522685"/>
            <a:chExt cx="5144505" cy="546516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C343E81E-579E-40D2-9E1E-2FE80FEFC0F2}"/>
                </a:ext>
              </a:extLst>
            </p:cNvPr>
            <p:cNvSpPr txBox="1"/>
            <p:nvPr/>
          </p:nvSpPr>
          <p:spPr>
            <a:xfrm>
              <a:off x="3529013" y="2143125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>
                <a:latin typeface="+mj-ea"/>
                <a:ea typeface="+mj-ea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xmlns="" id="{055D7F91-5F5F-4976-8FB2-2840E65E288E}"/>
                </a:ext>
              </a:extLst>
            </p:cNvPr>
            <p:cNvGrpSpPr/>
            <p:nvPr/>
          </p:nvGrpSpPr>
          <p:grpSpPr>
            <a:xfrm>
              <a:off x="3529013" y="870155"/>
              <a:ext cx="5144505" cy="5117690"/>
              <a:chOff x="3511765" y="1176972"/>
              <a:chExt cx="5144505" cy="4250434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xmlns="" id="{EFABF0CE-3953-4C12-B668-4BE1FFCA524F}"/>
                  </a:ext>
                </a:extLst>
              </p:cNvPr>
              <p:cNvSpPr/>
              <p:nvPr/>
            </p:nvSpPr>
            <p:spPr>
              <a:xfrm>
                <a:off x="3511765" y="1430594"/>
                <a:ext cx="5120540" cy="3996812"/>
              </a:xfrm>
              <a:prstGeom prst="rect">
                <a:avLst/>
              </a:prstGeom>
              <a:solidFill>
                <a:srgbClr val="EFEFA9">
                  <a:alpha val="27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latin typeface="+mj-ea"/>
                  <a:ea typeface="+mj-ea"/>
                </a:endParaRPr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xmlns="" id="{9BFB318B-3BC8-46F4-B8C3-E287711C016B}"/>
                  </a:ext>
                </a:extLst>
              </p:cNvPr>
              <p:cNvGrpSpPr/>
              <p:nvPr/>
            </p:nvGrpSpPr>
            <p:grpSpPr>
              <a:xfrm flipV="1">
                <a:off x="3511765" y="1176972"/>
                <a:ext cx="5120540" cy="299339"/>
                <a:chOff x="4555018" y="2712511"/>
                <a:chExt cx="3129883" cy="0"/>
              </a:xfrm>
            </p:grpSpPr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xmlns="" id="{A5DB4413-11FF-479B-9B71-C05B8B5593A1}"/>
                    </a:ext>
                  </a:extLst>
                </p:cNvPr>
                <p:cNvCxnSpPr/>
                <p:nvPr/>
              </p:nvCxnSpPr>
              <p:spPr>
                <a:xfrm>
                  <a:off x="4731540" y="2712511"/>
                  <a:ext cx="2728913" cy="0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xmlns="" id="{807E40D7-53D1-49E9-8B83-610B3E0ABD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55018" y="2712511"/>
                  <a:ext cx="224448" cy="0"/>
                </a:xfrm>
                <a:prstGeom prst="line">
                  <a:avLst/>
                </a:prstGeom>
                <a:ln w="539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xmlns="" id="{D1D3AB44-6D00-4693-80E4-2B6F9510EE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60453" y="2712511"/>
                  <a:ext cx="224448" cy="0"/>
                </a:xfrm>
                <a:prstGeom prst="line">
                  <a:avLst/>
                </a:prstGeom>
                <a:ln w="539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xmlns="" id="{E7D4C699-488F-4A2D-B142-EBB76E893779}"/>
                  </a:ext>
                </a:extLst>
              </p:cNvPr>
              <p:cNvGrpSpPr/>
              <p:nvPr/>
            </p:nvGrpSpPr>
            <p:grpSpPr>
              <a:xfrm flipV="1">
                <a:off x="3535730" y="5128067"/>
                <a:ext cx="5120540" cy="299339"/>
                <a:chOff x="4555018" y="2712511"/>
                <a:chExt cx="3129883" cy="0"/>
              </a:xfrm>
            </p:grpSpPr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xmlns="" id="{B943D2A2-61E9-4B12-A0C1-DD5EE0D32B7B}"/>
                    </a:ext>
                  </a:extLst>
                </p:cNvPr>
                <p:cNvCxnSpPr/>
                <p:nvPr/>
              </p:nvCxnSpPr>
              <p:spPr>
                <a:xfrm>
                  <a:off x="4731540" y="2712511"/>
                  <a:ext cx="2728913" cy="0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xmlns="" id="{C5CD616F-BE19-462F-8479-3FF30D8C8E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55018" y="2712511"/>
                  <a:ext cx="224448" cy="0"/>
                </a:xfrm>
                <a:prstGeom prst="line">
                  <a:avLst/>
                </a:prstGeom>
                <a:ln w="539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xmlns="" id="{7A3282E7-34C8-427B-8F0A-C8A7F0FDE0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60453" y="2712511"/>
                  <a:ext cx="224448" cy="0"/>
                </a:xfrm>
                <a:prstGeom prst="line">
                  <a:avLst/>
                </a:prstGeom>
                <a:ln w="539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415C399-CC7F-48A9-9CB8-9331B93C70C1}"/>
                </a:ext>
              </a:extLst>
            </p:cNvPr>
            <p:cNvSpPr txBox="1"/>
            <p:nvPr/>
          </p:nvSpPr>
          <p:spPr>
            <a:xfrm>
              <a:off x="5594596" y="52268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latin typeface="+mj-ea"/>
                  <a:ea typeface="+mj-ea"/>
                </a:rPr>
                <a:t>목차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AC3B4DA4-71A9-43B4-AD72-7CF58D877796}"/>
                </a:ext>
              </a:extLst>
            </p:cNvPr>
            <p:cNvSpPr txBox="1"/>
            <p:nvPr/>
          </p:nvSpPr>
          <p:spPr>
            <a:xfrm>
              <a:off x="3685767" y="1481908"/>
              <a:ext cx="25074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+mj-ea"/>
                  <a:ea typeface="+mj-ea"/>
                </a:rPr>
                <a:t>1. </a:t>
              </a:r>
              <a:r>
                <a:rPr lang="ko-KR" altLang="en-US" sz="2400" b="1" dirty="0">
                  <a:latin typeface="+mj-ea"/>
                  <a:ea typeface="+mj-ea"/>
                </a:rPr>
                <a:t>종합설계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CDE22234-D882-4FF7-8C64-07CF55184CDB}"/>
                </a:ext>
              </a:extLst>
            </p:cNvPr>
            <p:cNvSpPr txBox="1"/>
            <p:nvPr/>
          </p:nvSpPr>
          <p:spPr>
            <a:xfrm>
              <a:off x="3671652" y="2661278"/>
              <a:ext cx="42643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+mj-ea"/>
                  <a:ea typeface="+mj-ea"/>
                </a:rPr>
                <a:t>3. </a:t>
              </a:r>
              <a:r>
                <a:rPr lang="ko-KR" altLang="en-US" sz="2400" b="1" dirty="0">
                  <a:latin typeface="+mj-ea"/>
                  <a:ea typeface="+mj-ea"/>
                </a:rPr>
                <a:t>시스템 시나리오 및 구성도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495CD1B8-AB84-4058-B070-3B3712BDBC5D}"/>
                </a:ext>
              </a:extLst>
            </p:cNvPr>
            <p:cNvSpPr txBox="1"/>
            <p:nvPr/>
          </p:nvSpPr>
          <p:spPr>
            <a:xfrm>
              <a:off x="3659285" y="2059214"/>
              <a:ext cx="30332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+mj-ea"/>
                  <a:ea typeface="+mj-ea"/>
                </a:rPr>
                <a:t>2. </a:t>
              </a:r>
              <a:r>
                <a:rPr lang="ko-KR" altLang="en-US" sz="2400" b="1" dirty="0">
                  <a:latin typeface="+mj-ea"/>
                  <a:ea typeface="+mj-ea"/>
                </a:rPr>
                <a:t>관련 연구 및 사례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B3B8C555-456D-48C3-8602-6F8327A6ABD9}"/>
                </a:ext>
              </a:extLst>
            </p:cNvPr>
            <p:cNvSpPr txBox="1"/>
            <p:nvPr/>
          </p:nvSpPr>
          <p:spPr>
            <a:xfrm>
              <a:off x="3659285" y="3263342"/>
              <a:ext cx="3757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+mj-ea"/>
                  <a:ea typeface="+mj-ea"/>
                </a:rPr>
                <a:t>4. </a:t>
              </a:r>
              <a:r>
                <a:rPr lang="ko-KR" altLang="en-US" sz="2400" b="1" dirty="0">
                  <a:latin typeface="+mj-ea"/>
                  <a:ea typeface="+mj-ea"/>
                </a:rPr>
                <a:t>개발 환경 및 개발 방법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79134A9C-AF36-43B7-9714-2237DACC1067}"/>
                </a:ext>
              </a:extLst>
            </p:cNvPr>
            <p:cNvSpPr txBox="1"/>
            <p:nvPr/>
          </p:nvSpPr>
          <p:spPr>
            <a:xfrm>
              <a:off x="3665622" y="4453084"/>
              <a:ext cx="3231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+mj-ea"/>
                  <a:ea typeface="+mj-ea"/>
                </a:rPr>
                <a:t>6. </a:t>
              </a:r>
              <a:r>
                <a:rPr lang="ko-KR" altLang="en-US" sz="2400" b="1" dirty="0">
                  <a:latin typeface="+mj-ea"/>
                  <a:ea typeface="+mj-ea"/>
                </a:rPr>
                <a:t>종합설계 수행 일정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5E5EC293-C53B-4837-83D9-D71B78D2F264}"/>
                </a:ext>
              </a:extLst>
            </p:cNvPr>
            <p:cNvSpPr txBox="1"/>
            <p:nvPr/>
          </p:nvSpPr>
          <p:spPr>
            <a:xfrm>
              <a:off x="3671652" y="3860878"/>
              <a:ext cx="17828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+mj-ea"/>
                  <a:ea typeface="+mj-ea"/>
                </a:rPr>
                <a:t>5. </a:t>
              </a:r>
              <a:r>
                <a:rPr lang="ko-KR" altLang="en-US" sz="2400" b="1" dirty="0">
                  <a:latin typeface="+mj-ea"/>
                  <a:ea typeface="+mj-ea"/>
                </a:rPr>
                <a:t>업무분담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025F19A3-2BA4-4FDA-AACA-909F4054039E}"/>
                </a:ext>
              </a:extLst>
            </p:cNvPr>
            <p:cNvSpPr txBox="1"/>
            <p:nvPr/>
          </p:nvSpPr>
          <p:spPr>
            <a:xfrm>
              <a:off x="3665622" y="5050620"/>
              <a:ext cx="30332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+mj-ea"/>
                  <a:ea typeface="+mj-ea"/>
                </a:rPr>
                <a:t>7. </a:t>
              </a:r>
              <a:r>
                <a:rPr lang="ko-KR" altLang="en-US" sz="2400" b="1" dirty="0">
                  <a:latin typeface="+mj-ea"/>
                  <a:ea typeface="+mj-ea"/>
                </a:rPr>
                <a:t>필요 기술 및 문헌</a:t>
              </a: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3D0F8E4-CE1A-4FE5-B4D8-0E9A54D61F05}"/>
              </a:ext>
            </a:extLst>
          </p:cNvPr>
          <p:cNvSpPr/>
          <p:nvPr/>
        </p:nvSpPr>
        <p:spPr>
          <a:xfrm>
            <a:off x="0" y="759414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1. </a:t>
            </a:r>
            <a:r>
              <a:rPr lang="ko-KR" altLang="en-US" sz="2400" b="1" dirty="0">
                <a:latin typeface="+mj-ea"/>
                <a:ea typeface="+mj-ea"/>
              </a:rPr>
              <a:t>종합설계 개요 </a:t>
            </a:r>
            <a:r>
              <a:rPr lang="en-US" altLang="ko-KR" sz="2400" b="1" dirty="0">
                <a:latin typeface="+mj-ea"/>
                <a:ea typeface="+mj-ea"/>
              </a:rPr>
              <a:t>– </a:t>
            </a:r>
            <a:r>
              <a:rPr lang="ko-KR" altLang="en-US" sz="2400" b="1" dirty="0">
                <a:latin typeface="+mj-ea"/>
                <a:ea typeface="+mj-ea"/>
              </a:rPr>
              <a:t>개발 배경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9E1553B4-9E1A-4F88-8663-A44748B9127E}"/>
              </a:ext>
            </a:extLst>
          </p:cNvPr>
          <p:cNvSpPr txBox="1"/>
          <p:nvPr/>
        </p:nvSpPr>
        <p:spPr>
          <a:xfrm>
            <a:off x="672560" y="2650829"/>
            <a:ext cx="5506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점점 반려동물을 키우는 가정집 비율 증가추세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584657C-B327-4806-9073-FDD2FE37C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472" y="3429000"/>
            <a:ext cx="5330528" cy="287310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45E0694C-B358-401D-B907-955997B9E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472" y="801321"/>
            <a:ext cx="5321852" cy="2627680"/>
          </a:xfrm>
          <a:prstGeom prst="rect">
            <a:avLst/>
          </a:prstGeom>
        </p:spPr>
      </p:pic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xmlns="" id="{85F427A3-BF9F-4731-BAB8-DBDC0F1B4954}"/>
              </a:ext>
            </a:extLst>
          </p:cNvPr>
          <p:cNvSpPr/>
          <p:nvPr/>
        </p:nvSpPr>
        <p:spPr>
          <a:xfrm rot="5400000">
            <a:off x="404652" y="2710642"/>
            <a:ext cx="289052" cy="244348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6272C87-ABB6-4912-AD02-32DC44CB089D}"/>
              </a:ext>
            </a:extLst>
          </p:cNvPr>
          <p:cNvSpPr txBox="1"/>
          <p:nvPr/>
        </p:nvSpPr>
        <p:spPr>
          <a:xfrm>
            <a:off x="671352" y="3684694"/>
            <a:ext cx="5150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더불어</a:t>
            </a:r>
            <a:r>
              <a:rPr lang="en-US" altLang="ko-KR" sz="2000" b="1" dirty="0">
                <a:latin typeface="+mj-ea"/>
                <a:ea typeface="+mj-ea"/>
              </a:rPr>
              <a:t>, </a:t>
            </a:r>
            <a:r>
              <a:rPr lang="ko-KR" altLang="en-US" sz="2000" b="1" dirty="0">
                <a:latin typeface="+mj-ea"/>
                <a:ea typeface="+mj-ea"/>
              </a:rPr>
              <a:t>반려동물 시장 성장 전망 크게 증가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D153C32-B63A-4CDB-905C-4A4CDAF3ACC6}"/>
              </a:ext>
            </a:extLst>
          </p:cNvPr>
          <p:cNvSpPr txBox="1"/>
          <p:nvPr/>
        </p:nvSpPr>
        <p:spPr>
          <a:xfrm>
            <a:off x="663188" y="4663240"/>
            <a:ext cx="5763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반려동물의 대한 관심도 증가에 따른 반려동물을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ko-KR" altLang="en-US" sz="2000" b="1" dirty="0" err="1">
                <a:latin typeface="+mj-ea"/>
                <a:ea typeface="+mj-ea"/>
              </a:rPr>
              <a:t>케어할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디바이스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&amp;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어플리케이션</a:t>
            </a:r>
            <a:r>
              <a:rPr lang="ko-KR" altLang="en-US" sz="2000" b="1" dirty="0">
                <a:latin typeface="+mj-ea"/>
                <a:ea typeface="+mj-ea"/>
              </a:rPr>
              <a:t> 필요성 증대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0C9E6D9D-56BB-4EC5-8F79-B60DBDF243E1}"/>
              </a:ext>
            </a:extLst>
          </p:cNvPr>
          <p:cNvSpPr txBox="1"/>
          <p:nvPr/>
        </p:nvSpPr>
        <p:spPr>
          <a:xfrm>
            <a:off x="427004" y="1415861"/>
            <a:ext cx="5131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반려동물 사육 가구수 증가</a:t>
            </a:r>
            <a:endParaRPr lang="en-US" altLang="ko-KR" sz="32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xmlns="" id="{D4042949-46BB-448F-8BF4-A003703EF7FB}"/>
              </a:ext>
            </a:extLst>
          </p:cNvPr>
          <p:cNvSpPr/>
          <p:nvPr/>
        </p:nvSpPr>
        <p:spPr>
          <a:xfrm rot="5400000">
            <a:off x="417007" y="3736158"/>
            <a:ext cx="289052" cy="244348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xmlns="" id="{554A59CF-B5DB-433D-B4BE-D1B59F5503CC}"/>
              </a:ext>
            </a:extLst>
          </p:cNvPr>
          <p:cNvSpPr/>
          <p:nvPr/>
        </p:nvSpPr>
        <p:spPr>
          <a:xfrm rot="5400000">
            <a:off x="404652" y="4816670"/>
            <a:ext cx="289052" cy="244348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00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3D0F8E4-CE1A-4FE5-B4D8-0E9A54D61F05}"/>
              </a:ext>
            </a:extLst>
          </p:cNvPr>
          <p:cNvSpPr/>
          <p:nvPr/>
        </p:nvSpPr>
        <p:spPr>
          <a:xfrm>
            <a:off x="-1" y="791799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5365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1. </a:t>
            </a:r>
            <a:r>
              <a:rPr lang="ko-KR" altLang="en-US" sz="2400" b="1" dirty="0">
                <a:latin typeface="+mj-ea"/>
                <a:ea typeface="+mj-ea"/>
              </a:rPr>
              <a:t>종합설계 개요 </a:t>
            </a:r>
            <a:r>
              <a:rPr lang="en-US" altLang="ko-KR" sz="2400" b="1" dirty="0">
                <a:latin typeface="+mj-ea"/>
                <a:ea typeface="+mj-ea"/>
              </a:rPr>
              <a:t>– </a:t>
            </a:r>
            <a:r>
              <a:rPr lang="ko-KR" altLang="en-US" sz="2400" b="1" dirty="0">
                <a:latin typeface="+mj-ea"/>
                <a:ea typeface="+mj-ea"/>
              </a:rPr>
              <a:t>개발 목표 및 효과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529B419-D401-4E0C-A7DF-B538A5683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981" y="2102747"/>
            <a:ext cx="4720240" cy="294748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4FFB2002-C347-4254-9F01-CEB6A2228BF3}"/>
              </a:ext>
            </a:extLst>
          </p:cNvPr>
          <p:cNvSpPr txBox="1"/>
          <p:nvPr/>
        </p:nvSpPr>
        <p:spPr>
          <a:xfrm>
            <a:off x="672560" y="2650829"/>
            <a:ext cx="4480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반려동물의 삶의 질 향상에 기여 가능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xmlns="" id="{E1936F3C-11D8-49DA-B566-1BAF9EB0E1B7}"/>
              </a:ext>
            </a:extLst>
          </p:cNvPr>
          <p:cNvSpPr/>
          <p:nvPr/>
        </p:nvSpPr>
        <p:spPr>
          <a:xfrm rot="5400000">
            <a:off x="404652" y="2710642"/>
            <a:ext cx="289052" cy="244348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xmlns="" id="{554A59CF-B5DB-433D-B4BE-D1B59F5503CC}"/>
              </a:ext>
            </a:extLst>
          </p:cNvPr>
          <p:cNvSpPr/>
          <p:nvPr/>
        </p:nvSpPr>
        <p:spPr>
          <a:xfrm rot="5400000">
            <a:off x="404652" y="4816670"/>
            <a:ext cx="289052" cy="244348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41D524F-A639-4F70-BA4C-944710B9714E}"/>
              </a:ext>
            </a:extLst>
          </p:cNvPr>
          <p:cNvSpPr txBox="1"/>
          <p:nvPr/>
        </p:nvSpPr>
        <p:spPr>
          <a:xfrm>
            <a:off x="671352" y="4665725"/>
            <a:ext cx="51603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</a:rPr>
              <a:t>디바이스 및 어플리케이션을 통해 사용자가</a:t>
            </a:r>
            <a:endParaRPr lang="en-US" altLang="ko-KR" sz="2000" b="1" dirty="0">
              <a:latin typeface="+mj-ea"/>
            </a:endParaRPr>
          </a:p>
          <a:p>
            <a:r>
              <a:rPr lang="ko-KR" altLang="en-US" sz="2000" b="1" dirty="0">
                <a:latin typeface="+mj-ea"/>
              </a:rPr>
              <a:t>반려동물 사육을 조금 더 쉽게 할 수 있음 </a:t>
            </a:r>
            <a:endParaRPr lang="en-US" altLang="ko-KR" sz="2000" b="1" dirty="0">
              <a:latin typeface="+mj-ea"/>
            </a:endParaRP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xmlns="" id="{D4042949-46BB-448F-8BF4-A003703EF7FB}"/>
              </a:ext>
            </a:extLst>
          </p:cNvPr>
          <p:cNvSpPr/>
          <p:nvPr/>
        </p:nvSpPr>
        <p:spPr>
          <a:xfrm rot="5400000">
            <a:off x="417007" y="3736158"/>
            <a:ext cx="289052" cy="244348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86013DA4-C5B4-48D6-B2E5-39C0B1D564DA}"/>
              </a:ext>
            </a:extLst>
          </p:cNvPr>
          <p:cNvSpPr txBox="1"/>
          <p:nvPr/>
        </p:nvSpPr>
        <p:spPr>
          <a:xfrm>
            <a:off x="683707" y="3597597"/>
            <a:ext cx="56861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여러가지 기능을 통해 반려동물을 더 세밀하게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ko-KR" altLang="en-US" sz="2000" b="1" dirty="0">
                <a:latin typeface="+mj-ea"/>
                <a:ea typeface="+mj-ea"/>
              </a:rPr>
              <a:t>신경 써 건강유지 및 분실 방지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5E57E36-1A2B-4743-818F-A13AB55973C4}"/>
              </a:ext>
            </a:extLst>
          </p:cNvPr>
          <p:cNvSpPr txBox="1"/>
          <p:nvPr/>
        </p:nvSpPr>
        <p:spPr>
          <a:xfrm>
            <a:off x="427004" y="1415861"/>
            <a:ext cx="4854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반려동물 사육을 더 쉽게</a:t>
            </a:r>
            <a:r>
              <a:rPr lang="en-US" altLang="ko-KR" sz="32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!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9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3D0F8E4-CE1A-4FE5-B4D8-0E9A54D61F05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2. </a:t>
            </a:r>
            <a:r>
              <a:rPr lang="ko-KR" altLang="en-US" sz="2400" b="1" dirty="0">
                <a:latin typeface="+mj-ea"/>
                <a:ea typeface="+mj-ea"/>
              </a:rPr>
              <a:t>관련 연구 및 사례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4C7D4855-A391-48EA-A0EE-B4E633DF9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374022"/>
              </p:ext>
            </p:extLst>
          </p:nvPr>
        </p:nvGraphicFramePr>
        <p:xfrm>
          <a:off x="1104170" y="1122602"/>
          <a:ext cx="9973749" cy="4842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583">
                  <a:extLst>
                    <a:ext uri="{9D8B030D-6E8A-4147-A177-3AD203B41FA5}">
                      <a16:colId xmlns:a16="http://schemas.microsoft.com/office/drawing/2014/main" xmlns="" val="2575353964"/>
                    </a:ext>
                  </a:extLst>
                </a:gridCol>
                <a:gridCol w="3324583">
                  <a:extLst>
                    <a:ext uri="{9D8B030D-6E8A-4147-A177-3AD203B41FA5}">
                      <a16:colId xmlns:a16="http://schemas.microsoft.com/office/drawing/2014/main" xmlns="" val="1420312147"/>
                    </a:ext>
                  </a:extLst>
                </a:gridCol>
                <a:gridCol w="3324583">
                  <a:extLst>
                    <a:ext uri="{9D8B030D-6E8A-4147-A177-3AD203B41FA5}">
                      <a16:colId xmlns:a16="http://schemas.microsoft.com/office/drawing/2014/main" xmlns="" val="970730218"/>
                    </a:ext>
                  </a:extLst>
                </a:gridCol>
              </a:tblGrid>
              <a:tr h="664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종류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통신방법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특징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1176118"/>
                  </a:ext>
                </a:extLst>
              </a:tr>
              <a:tr h="14370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KEYCO</a:t>
                      </a:r>
                      <a:endParaRPr lang="ko-KR" altLang="en-US" sz="2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kern="120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LoRa</a:t>
                      </a:r>
                      <a:endParaRPr lang="ko-KR" altLang="en-US" sz="22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위치 추적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긴급 호출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안심 존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로드뷰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및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위성 사진 지원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8181719"/>
                  </a:ext>
                </a:extLst>
              </a:tr>
              <a:tr h="13040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200" b="1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Hachi</a:t>
                      </a:r>
                      <a:r>
                        <a:rPr lang="en-US" altLang="ko-KR" sz="2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Tag</a:t>
                      </a:r>
                      <a:endParaRPr lang="ko-KR" altLang="en-US" sz="2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 err="1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BlueTooth</a:t>
                      </a:r>
                      <a:r>
                        <a:rPr lang="en-US" altLang="ko-KR" sz="2200" b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 4.0</a:t>
                      </a:r>
                      <a:endParaRPr lang="ko-KR" altLang="en-US" sz="22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분실 위치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찾기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수신 거리 설정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펫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관리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및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펫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캘린더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펫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트레이닝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6451738"/>
                  </a:ext>
                </a:extLst>
              </a:tr>
              <a:tr h="14370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T-pet</a:t>
                      </a:r>
                      <a:endParaRPr lang="ko-KR" altLang="en-US" sz="2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3G &amp; </a:t>
                      </a:r>
                      <a:r>
                        <a:rPr lang="en-US" altLang="ko-KR" sz="22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WiFi</a:t>
                      </a:r>
                      <a:endParaRPr lang="ko-KR" altLang="en-US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실시간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위치 추적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산책 코스 관리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활동 및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휴식량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분석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음성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메세지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전송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682937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00FA820-D8A2-40AE-AE25-EDFC48223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553" y="1808839"/>
            <a:ext cx="1485762" cy="14319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CCF500C-97E4-4CD2-AA09-16C6CFAF3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053" y="3261631"/>
            <a:ext cx="1485762" cy="12836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9F094FD-ED39-4854-B9EF-4659BAC14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553" y="4566133"/>
            <a:ext cx="1485762" cy="14094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88D9E3F-D9D8-4BBB-BE9F-D49148D8F0D1}"/>
              </a:ext>
            </a:extLst>
          </p:cNvPr>
          <p:cNvSpPr txBox="1"/>
          <p:nvPr/>
        </p:nvSpPr>
        <p:spPr>
          <a:xfrm>
            <a:off x="7837714" y="529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71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3D0F8E4-CE1A-4FE5-B4D8-0E9A54D61F05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6397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2. </a:t>
            </a:r>
            <a:r>
              <a:rPr lang="ko-KR" altLang="en-US" sz="2400" b="1" dirty="0">
                <a:latin typeface="+mj-ea"/>
                <a:ea typeface="+mj-ea"/>
              </a:rPr>
              <a:t>관련 연구 및 사례 </a:t>
            </a:r>
            <a:r>
              <a:rPr lang="en-US" altLang="ko-KR" sz="2400" b="1" dirty="0">
                <a:latin typeface="+mj-ea"/>
                <a:ea typeface="+mj-ea"/>
              </a:rPr>
              <a:t>– </a:t>
            </a:r>
            <a:r>
              <a:rPr lang="ko-KR" altLang="en-US" sz="2400" b="1" dirty="0">
                <a:latin typeface="+mj-ea"/>
                <a:ea typeface="+mj-ea"/>
              </a:rPr>
              <a:t>기존 사례와의 차이점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00FA820-D8A2-40AE-AE25-EDFC48223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69" y="2282927"/>
            <a:ext cx="1586824" cy="13709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CCF500C-97E4-4CD2-AA09-16C6CFAF3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731" y="2236248"/>
            <a:ext cx="1586825" cy="14176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9F094FD-ED39-4854-B9EF-4659BAC14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620" y="2284680"/>
            <a:ext cx="1586825" cy="14176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88D9E3F-D9D8-4BBB-BE9F-D49148D8F0D1}"/>
              </a:ext>
            </a:extLst>
          </p:cNvPr>
          <p:cNvSpPr txBox="1"/>
          <p:nvPr/>
        </p:nvSpPr>
        <p:spPr>
          <a:xfrm>
            <a:off x="7837714" y="529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1445CFC-485F-490D-AF3B-04429928B937}"/>
              </a:ext>
            </a:extLst>
          </p:cNvPr>
          <p:cNvSpPr txBox="1"/>
          <p:nvPr/>
        </p:nvSpPr>
        <p:spPr>
          <a:xfrm>
            <a:off x="350905" y="3660605"/>
            <a:ext cx="224292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j-ea"/>
                <a:ea typeface="+mj-ea"/>
              </a:rPr>
              <a:t>LoRa</a:t>
            </a:r>
            <a:r>
              <a:rPr lang="ko-KR" altLang="en-US" dirty="0" smtClean="0">
                <a:latin typeface="+mj-ea"/>
                <a:ea typeface="+mj-ea"/>
              </a:rPr>
              <a:t>모듈을 </a:t>
            </a:r>
            <a:r>
              <a:rPr lang="ko-KR" altLang="en-US" dirty="0">
                <a:latin typeface="+mj-ea"/>
                <a:ea typeface="+mj-ea"/>
              </a:rPr>
              <a:t>사용한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위치 추적 </a:t>
            </a:r>
            <a:r>
              <a:rPr lang="ko-KR" altLang="en-US" dirty="0" smtClean="0">
                <a:latin typeface="+mj-ea"/>
                <a:ea typeface="+mj-ea"/>
              </a:rPr>
              <a:t>기능</a:t>
            </a:r>
            <a:r>
              <a:rPr lang="en-US" altLang="ko-KR" dirty="0" smtClean="0">
                <a:latin typeface="+mj-ea"/>
                <a:ea typeface="+mj-ea"/>
              </a:rPr>
              <a:t>,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latin typeface="+mj-ea"/>
                <a:ea typeface="+mj-ea"/>
              </a:rPr>
              <a:t>안심존기능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28546B2-C3C9-46E5-9C52-352660788EF4}"/>
              </a:ext>
            </a:extLst>
          </p:cNvPr>
          <p:cNvSpPr txBox="1"/>
          <p:nvPr/>
        </p:nvSpPr>
        <p:spPr>
          <a:xfrm>
            <a:off x="3424411" y="3685097"/>
            <a:ext cx="2409634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j-ea"/>
                <a:ea typeface="+mj-ea"/>
              </a:rPr>
              <a:t>분실 위치 찾기</a:t>
            </a:r>
            <a:r>
              <a:rPr lang="en-US" altLang="ko-KR" dirty="0" smtClean="0">
                <a:latin typeface="+mj-ea"/>
                <a:ea typeface="+mj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+mj-ea"/>
              </a:rPr>
              <a:t>펫</a:t>
            </a:r>
            <a:r>
              <a:rPr lang="ko-KR" altLang="en-US" dirty="0" smtClean="0">
                <a:latin typeface="+mj-ea"/>
              </a:rPr>
              <a:t> 관리 </a:t>
            </a:r>
            <a:r>
              <a:rPr lang="ko-KR" altLang="en-US" dirty="0">
                <a:latin typeface="+mj-ea"/>
              </a:rPr>
              <a:t>및 </a:t>
            </a:r>
            <a:r>
              <a:rPr lang="ko-KR" altLang="en-US" dirty="0" err="1" smtClean="0">
                <a:latin typeface="+mj-ea"/>
              </a:rPr>
              <a:t>펫</a:t>
            </a:r>
            <a:r>
              <a:rPr lang="ko-KR" altLang="en-US" dirty="0" smtClean="0">
                <a:latin typeface="+mj-ea"/>
              </a:rPr>
              <a:t> 캘린더</a:t>
            </a:r>
            <a:r>
              <a:rPr lang="en-US" altLang="ko-KR" dirty="0" smtClean="0">
                <a:latin typeface="+mj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+mj-ea"/>
              </a:rPr>
              <a:t>펫</a:t>
            </a:r>
            <a:r>
              <a:rPr lang="ko-KR" altLang="en-US" dirty="0" smtClean="0">
                <a:latin typeface="+mj-ea"/>
              </a:rPr>
              <a:t> 트레이닝</a:t>
            </a:r>
            <a:endParaRPr lang="en-US" altLang="ko-KR" dirty="0">
              <a:latin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586186B-546E-48D2-A2F1-DDD38151E395}"/>
              </a:ext>
            </a:extLst>
          </p:cNvPr>
          <p:cNvSpPr txBox="1"/>
          <p:nvPr/>
        </p:nvSpPr>
        <p:spPr>
          <a:xfrm>
            <a:off x="6408936" y="3707421"/>
            <a:ext cx="22765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j-ea"/>
                <a:ea typeface="+mj-ea"/>
              </a:rPr>
              <a:t>산책 코스 관리</a:t>
            </a:r>
            <a:r>
              <a:rPr lang="en-US" altLang="ko-KR" dirty="0" smtClean="0">
                <a:latin typeface="+mj-ea"/>
                <a:ea typeface="+mj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j-ea"/>
              </a:rPr>
              <a:t>활동 및 </a:t>
            </a:r>
            <a:r>
              <a:rPr lang="ko-KR" altLang="en-US" dirty="0" err="1" smtClean="0">
                <a:latin typeface="+mj-ea"/>
              </a:rPr>
              <a:t>휴식량</a:t>
            </a:r>
            <a:r>
              <a:rPr lang="ko-KR" altLang="en-US" dirty="0" smtClean="0">
                <a:latin typeface="+mj-ea"/>
              </a:rPr>
              <a:t> 분석</a:t>
            </a:r>
            <a:endParaRPr lang="en-US" altLang="ko-KR" dirty="0">
              <a:latin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26" name="더하기 기호 25">
            <a:extLst>
              <a:ext uri="{FF2B5EF4-FFF2-40B4-BE49-F238E27FC236}">
                <a16:creationId xmlns:a16="http://schemas.microsoft.com/office/drawing/2014/main" xmlns="" id="{D19C58BF-2DD8-458C-9BBC-128F75027BC2}"/>
              </a:ext>
            </a:extLst>
          </p:cNvPr>
          <p:cNvSpPr/>
          <p:nvPr/>
        </p:nvSpPr>
        <p:spPr>
          <a:xfrm>
            <a:off x="5321162" y="2536281"/>
            <a:ext cx="914400" cy="914400"/>
          </a:xfrm>
          <a:prstGeom prst="mathPlu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더하기 기호 26">
            <a:extLst>
              <a:ext uri="{FF2B5EF4-FFF2-40B4-BE49-F238E27FC236}">
                <a16:creationId xmlns:a16="http://schemas.microsoft.com/office/drawing/2014/main" xmlns="" id="{33AD2591-A234-4F45-B520-5F348D73A66D}"/>
              </a:ext>
            </a:extLst>
          </p:cNvPr>
          <p:cNvSpPr/>
          <p:nvPr/>
        </p:nvSpPr>
        <p:spPr>
          <a:xfrm>
            <a:off x="2200725" y="2511188"/>
            <a:ext cx="914400" cy="914400"/>
          </a:xfrm>
          <a:prstGeom prst="mathPlu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63A22C29-1221-4D7B-BE5A-5699557C75F1}"/>
              </a:ext>
            </a:extLst>
          </p:cNvPr>
          <p:cNvSpPr/>
          <p:nvPr/>
        </p:nvSpPr>
        <p:spPr>
          <a:xfrm>
            <a:off x="8534443" y="2919798"/>
            <a:ext cx="574800" cy="83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F28681F8-6DD7-4BB3-89FD-E9A9FF8335D1}"/>
              </a:ext>
            </a:extLst>
          </p:cNvPr>
          <p:cNvSpPr/>
          <p:nvPr/>
        </p:nvSpPr>
        <p:spPr>
          <a:xfrm>
            <a:off x="8535815" y="3068093"/>
            <a:ext cx="584615" cy="83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7E92E9C-E4CD-4CF2-ACB1-542CE812A63F}"/>
              </a:ext>
            </a:extLst>
          </p:cNvPr>
          <p:cNvSpPr txBox="1"/>
          <p:nvPr/>
        </p:nvSpPr>
        <p:spPr>
          <a:xfrm>
            <a:off x="9493119" y="2664273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err="1">
                <a:latin typeface="+mj-ea"/>
                <a:ea typeface="+mj-ea"/>
              </a:rPr>
              <a:t>찾아줄</a:t>
            </a:r>
            <a:r>
              <a:rPr lang="ko-KR" altLang="en-US" sz="4400" b="1" dirty="0" err="1">
                <a:solidFill>
                  <a:srgbClr val="FF0000"/>
                </a:solidFill>
                <a:latin typeface="+mj-ea"/>
                <a:ea typeface="+mj-ea"/>
              </a:rPr>
              <a:t>개</a:t>
            </a:r>
            <a:endParaRPr lang="ko-KR" altLang="en-US" sz="4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6C8362F-5609-49B3-A87D-E23DDEB9B67E}"/>
              </a:ext>
            </a:extLst>
          </p:cNvPr>
          <p:cNvSpPr txBox="1"/>
          <p:nvPr/>
        </p:nvSpPr>
        <p:spPr>
          <a:xfrm>
            <a:off x="359069" y="1375535"/>
            <a:ext cx="799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기존에 존재하던 디바이스 및 어플리케이션의 유용한 기능들만 모아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609CAFF3-5469-40AE-8B77-D30F645457A3}"/>
              </a:ext>
            </a:extLst>
          </p:cNvPr>
          <p:cNvSpPr txBox="1"/>
          <p:nvPr/>
        </p:nvSpPr>
        <p:spPr>
          <a:xfrm>
            <a:off x="4864118" y="4962980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+mj-ea"/>
                <a:ea typeface="+mj-ea"/>
              </a:rPr>
              <a:t>*</a:t>
            </a:r>
            <a:r>
              <a:rPr lang="en-US" altLang="ko-KR" sz="3600" b="1" dirty="0" err="1">
                <a:solidFill>
                  <a:srgbClr val="FF0000"/>
                </a:solidFill>
                <a:latin typeface="+mj-ea"/>
                <a:ea typeface="+mj-ea"/>
              </a:rPr>
              <a:t>LoRa</a:t>
            </a:r>
            <a:r>
              <a:rPr lang="ko-KR" altLang="en-US" sz="3600" b="1" dirty="0">
                <a:solidFill>
                  <a:srgbClr val="FF0000"/>
                </a:solidFill>
                <a:latin typeface="+mj-ea"/>
                <a:ea typeface="+mj-ea"/>
              </a:rPr>
              <a:t>란</a:t>
            </a:r>
            <a:r>
              <a:rPr lang="en-US" altLang="ko-KR" sz="3600" b="1" dirty="0">
                <a:solidFill>
                  <a:srgbClr val="FF0000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C1C7C47-6ACB-4C6E-A35C-2E638354D321}"/>
              </a:ext>
            </a:extLst>
          </p:cNvPr>
          <p:cNvSpPr txBox="1"/>
          <p:nvPr/>
        </p:nvSpPr>
        <p:spPr>
          <a:xfrm>
            <a:off x="3808764" y="5555004"/>
            <a:ext cx="4339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SKT </a:t>
            </a:r>
            <a:r>
              <a:rPr lang="ko-KR" altLang="en-US" sz="2000" b="1" dirty="0">
                <a:latin typeface="+mj-ea"/>
                <a:ea typeface="+mj-ea"/>
              </a:rPr>
              <a:t>전용망을 통한 원거리 </a:t>
            </a:r>
            <a:r>
              <a:rPr lang="ko-KR" altLang="en-US" sz="2000" b="1" dirty="0" err="1">
                <a:latin typeface="+mj-ea"/>
                <a:ea typeface="+mj-ea"/>
              </a:rPr>
              <a:t>통신모듈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8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C192110-115E-4A8B-93F4-C1D393069DCF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10148D70-A723-4961-BFA6-6D46D6194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699" y="1445883"/>
            <a:ext cx="1334818" cy="129612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7274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3. </a:t>
            </a:r>
            <a:r>
              <a:rPr lang="ko-KR" altLang="en-US" sz="2400" b="1" dirty="0">
                <a:latin typeface="+mj-ea"/>
                <a:ea typeface="+mj-ea"/>
              </a:rPr>
              <a:t>시스템 수행 시나리오 </a:t>
            </a:r>
            <a:r>
              <a:rPr lang="en-US" altLang="ko-KR" sz="2400" b="1" dirty="0">
                <a:latin typeface="+mj-ea"/>
                <a:ea typeface="+mj-ea"/>
              </a:rPr>
              <a:t>(</a:t>
            </a:r>
            <a:r>
              <a:rPr lang="ko-KR" altLang="en-US" sz="2400" b="1" dirty="0">
                <a:latin typeface="+mj-ea"/>
                <a:ea typeface="+mj-ea"/>
              </a:rPr>
              <a:t>산책코스 및 활동량 관리</a:t>
            </a:r>
            <a:r>
              <a:rPr lang="en-US" altLang="ko-KR" sz="2400" b="1" dirty="0">
                <a:latin typeface="+mj-ea"/>
                <a:ea typeface="+mj-ea"/>
              </a:rPr>
              <a:t>)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9FD63E6-65F9-44A1-BB3E-2BDE20ED59B2}"/>
              </a:ext>
            </a:extLst>
          </p:cNvPr>
          <p:cNvSpPr txBox="1"/>
          <p:nvPr/>
        </p:nvSpPr>
        <p:spPr>
          <a:xfrm>
            <a:off x="315835" y="2688780"/>
            <a:ext cx="1598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latin typeface="+mj-ea"/>
                <a:ea typeface="+mj-ea"/>
              </a:rPr>
              <a:t>반려동물과 </a:t>
            </a:r>
            <a:r>
              <a:rPr lang="ko-KR" altLang="en-US" sz="1500" b="1" dirty="0">
                <a:latin typeface="+mj-ea"/>
                <a:ea typeface="+mj-ea"/>
              </a:rPr>
              <a:t>함께</a:t>
            </a:r>
            <a:r>
              <a:rPr lang="en-US" altLang="ko-KR" sz="1500" b="1" dirty="0">
                <a:latin typeface="+mj-ea"/>
                <a:ea typeface="+mj-ea"/>
              </a:rPr>
              <a:t/>
            </a:r>
            <a:br>
              <a:rPr lang="en-US" altLang="ko-KR" sz="1500" b="1" dirty="0">
                <a:latin typeface="+mj-ea"/>
                <a:ea typeface="+mj-ea"/>
              </a:rPr>
            </a:br>
            <a:r>
              <a:rPr lang="ko-KR" altLang="en-US" sz="1500" b="1" dirty="0">
                <a:latin typeface="+mj-ea"/>
                <a:ea typeface="+mj-ea"/>
              </a:rPr>
              <a:t>활동 및 산책</a:t>
            </a:r>
            <a:endParaRPr lang="en-US" altLang="ko-KR" sz="1500" b="1" dirty="0">
              <a:latin typeface="+mj-ea"/>
              <a:ea typeface="+mj-ea"/>
            </a:endParaRPr>
          </a:p>
        </p:txBody>
      </p:sp>
      <p:pic>
        <p:nvPicPr>
          <p:cNvPr id="38" name="Picture 4" descr="avatar, dog, female, human, people, person, standing, user, woma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83" y="726755"/>
            <a:ext cx="1578862" cy="197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586A168A-0810-48C9-A567-723E3FEE789D}"/>
              </a:ext>
            </a:extLst>
          </p:cNvPr>
          <p:cNvSpPr txBox="1"/>
          <p:nvPr/>
        </p:nvSpPr>
        <p:spPr>
          <a:xfrm>
            <a:off x="2261162" y="5155526"/>
            <a:ext cx="30219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활동량 및 산책로 체크 기능 실시</a:t>
            </a:r>
            <a:endParaRPr lang="en-US" altLang="ko-KR" sz="1500" b="1" dirty="0"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C9E6F08-86EF-487D-8B76-6D19DB1F0412}"/>
              </a:ext>
            </a:extLst>
          </p:cNvPr>
          <p:cNvSpPr txBox="1"/>
          <p:nvPr/>
        </p:nvSpPr>
        <p:spPr>
          <a:xfrm>
            <a:off x="6096000" y="2858629"/>
            <a:ext cx="25699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소모 칼로리 및 산책로 저장</a:t>
            </a:r>
          </a:p>
        </p:txBody>
      </p:sp>
      <p:pic>
        <p:nvPicPr>
          <p:cNvPr id="58" name="Picture 6" descr="C:\Users\yoo\AppData\Local\Microsoft\Windows\Temporary Internet Files\Content.IE5\ELTBIZ8P\computer-icons[1].png">
            <a:extLst>
              <a:ext uri="{FF2B5EF4-FFF2-40B4-BE49-F238E27FC236}">
                <a16:creationId xmlns:a16="http://schemas.microsoft.com/office/drawing/2014/main" xmlns="" id="{5F6892C2-35A7-4245-B22C-9637C0DCA4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53" r="70534" b="32293"/>
          <a:stretch/>
        </p:blipFill>
        <p:spPr bwMode="auto">
          <a:xfrm>
            <a:off x="7879867" y="1662019"/>
            <a:ext cx="1003469" cy="11529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17F9293B-C503-4AFE-B275-66186BA9C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9962" y="4078851"/>
            <a:ext cx="1114776" cy="1098013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02E92B2-6597-47EE-B98F-48C85A197FF5}"/>
              </a:ext>
            </a:extLst>
          </p:cNvPr>
          <p:cNvSpPr txBox="1"/>
          <p:nvPr/>
        </p:nvSpPr>
        <p:spPr>
          <a:xfrm>
            <a:off x="9623625" y="5282255"/>
            <a:ext cx="22525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추후에도 산책로 경로</a:t>
            </a:r>
            <a:endParaRPr lang="en-US" altLang="ko-KR" sz="1500" b="1" dirty="0">
              <a:latin typeface="+mj-ea"/>
              <a:ea typeface="+mj-ea"/>
            </a:endParaRPr>
          </a:p>
          <a:p>
            <a:r>
              <a:rPr lang="ko-KR" altLang="en-US" sz="1500" b="1" dirty="0">
                <a:latin typeface="+mj-ea"/>
                <a:ea typeface="+mj-ea"/>
              </a:rPr>
              <a:t> 및 소모 시간 확인 가능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A45073F5-46F7-49ED-A598-37485EED5774}"/>
              </a:ext>
            </a:extLst>
          </p:cNvPr>
          <p:cNvCxnSpPr>
            <a:cxnSpLocks/>
          </p:cNvCxnSpPr>
          <p:nvPr/>
        </p:nvCxnSpPr>
        <p:spPr>
          <a:xfrm>
            <a:off x="2027205" y="2889207"/>
            <a:ext cx="858507" cy="8879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409A83D2-D22C-40F2-AEA3-5540D3F39711}"/>
              </a:ext>
            </a:extLst>
          </p:cNvPr>
          <p:cNvCxnSpPr>
            <a:cxnSpLocks/>
          </p:cNvCxnSpPr>
          <p:nvPr/>
        </p:nvCxnSpPr>
        <p:spPr>
          <a:xfrm flipV="1">
            <a:off x="4674866" y="3170832"/>
            <a:ext cx="1407886" cy="7460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27738969-6C47-47B8-B5FB-A3C934B2D319}"/>
              </a:ext>
            </a:extLst>
          </p:cNvPr>
          <p:cNvCxnSpPr>
            <a:cxnSpLocks/>
          </p:cNvCxnSpPr>
          <p:nvPr/>
        </p:nvCxnSpPr>
        <p:spPr>
          <a:xfrm>
            <a:off x="8432800" y="3242778"/>
            <a:ext cx="1473200" cy="13006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C0942101-BC45-4C9E-9166-19B907AFD2BB}"/>
              </a:ext>
            </a:extLst>
          </p:cNvPr>
          <p:cNvGrpSpPr/>
          <p:nvPr/>
        </p:nvGrpSpPr>
        <p:grpSpPr>
          <a:xfrm>
            <a:off x="2831609" y="3235598"/>
            <a:ext cx="1847496" cy="1753515"/>
            <a:chOff x="5032272" y="935666"/>
            <a:chExt cx="1847496" cy="1974543"/>
          </a:xfrm>
        </p:grpSpPr>
        <p:pic>
          <p:nvPicPr>
            <p:cNvPr id="26" name="Picture 2" descr="C:\Users\Owner\Desktop\icon.png">
              <a:extLst>
                <a:ext uri="{FF2B5EF4-FFF2-40B4-BE49-F238E27FC236}">
                  <a16:creationId xmlns:a16="http://schemas.microsoft.com/office/drawing/2014/main" xmlns="" id="{086C631F-2791-4817-AE79-D046E734D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272" y="935666"/>
              <a:ext cx="1847496" cy="1974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C:\Users\Owner\Desktop\pets-hotel-circular-symbol-with-a-dog-and-a-verification-sign-inside-a-heart.png">
              <a:extLst>
                <a:ext uri="{FF2B5EF4-FFF2-40B4-BE49-F238E27FC236}">
                  <a16:creationId xmlns:a16="http://schemas.microsoft.com/office/drawing/2014/main" xmlns="" id="{D102D72B-5232-41F0-95C5-910FB12AC3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021" y="1305005"/>
              <a:ext cx="585997" cy="547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C39C8D4E-CBCE-4657-87A2-7B9215F6084D}"/>
                </a:ext>
              </a:extLst>
            </p:cNvPr>
            <p:cNvSpPr txBox="1"/>
            <p:nvPr/>
          </p:nvSpPr>
          <p:spPr>
            <a:xfrm>
              <a:off x="5534322" y="1903358"/>
              <a:ext cx="876988" cy="623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>
                  <a:latin typeface="+mj-ea"/>
                  <a:ea typeface="+mj-ea"/>
                </a:rPr>
                <a:t>활동량</a:t>
              </a:r>
              <a:endParaRPr lang="en-US" altLang="ko-KR" sz="1500" b="1" dirty="0">
                <a:latin typeface="+mj-ea"/>
                <a:ea typeface="+mj-ea"/>
              </a:endParaRPr>
            </a:p>
            <a:p>
              <a:r>
                <a:rPr lang="en-US" altLang="ko-KR" sz="1500" b="1" dirty="0">
                  <a:latin typeface="+mj-ea"/>
                  <a:ea typeface="+mj-ea"/>
                </a:rPr>
                <a:t>  10%</a:t>
              </a:r>
              <a:endParaRPr lang="ko-KR" altLang="en-US" sz="1500" b="1" dirty="0">
                <a:latin typeface="+mj-ea"/>
                <a:ea typeface="+mj-ea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F35FA5B7-F41F-4384-914D-7589C9B7CD22}"/>
              </a:ext>
            </a:extLst>
          </p:cNvPr>
          <p:cNvGrpSpPr/>
          <p:nvPr/>
        </p:nvGrpSpPr>
        <p:grpSpPr>
          <a:xfrm>
            <a:off x="6774505" y="1232948"/>
            <a:ext cx="1439741" cy="1538748"/>
            <a:chOff x="993158" y="3350216"/>
            <a:chExt cx="1439741" cy="1538748"/>
          </a:xfrm>
        </p:grpSpPr>
        <p:pic>
          <p:nvPicPr>
            <p:cNvPr id="31" name="Picture 2" descr="C:\Users\Owner\Desktop\icon.png">
              <a:extLst>
                <a:ext uri="{FF2B5EF4-FFF2-40B4-BE49-F238E27FC236}">
                  <a16:creationId xmlns:a16="http://schemas.microsoft.com/office/drawing/2014/main" xmlns="" id="{27AACF33-BAA2-45ED-8151-B6EDAF376E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158" y="3350216"/>
              <a:ext cx="1439741" cy="1538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5" descr="C:\Users\Owner\Desktop\dog-food-bowl.png">
              <a:extLst>
                <a:ext uri="{FF2B5EF4-FFF2-40B4-BE49-F238E27FC236}">
                  <a16:creationId xmlns:a16="http://schemas.microsoft.com/office/drawing/2014/main" xmlns="" id="{3C642F77-4DEA-413B-BDE6-A94A33A672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7465" y="3587305"/>
              <a:ext cx="551126" cy="543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EA32847B-677A-4CCC-ABFF-BD7735BF6800}"/>
                </a:ext>
              </a:extLst>
            </p:cNvPr>
            <p:cNvSpPr txBox="1"/>
            <p:nvPr/>
          </p:nvSpPr>
          <p:spPr>
            <a:xfrm>
              <a:off x="1351064" y="4119590"/>
              <a:ext cx="87698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>
                  <a:latin typeface="+mj-ea"/>
                  <a:ea typeface="+mj-ea"/>
                </a:rPr>
                <a:t>+kcal</a:t>
              </a:r>
              <a:endParaRPr lang="ko-KR" altLang="en-US" sz="1500" b="1" dirty="0">
                <a:latin typeface="+mj-ea"/>
                <a:ea typeface="+mj-ea"/>
              </a:endParaRPr>
            </a:p>
          </p:txBody>
        </p:sp>
      </p:grpSp>
      <p:pic>
        <p:nvPicPr>
          <p:cNvPr id="35" name="Picture 2" descr="animal, bowl, cat, eating, food, milk, pet icon">
            <a:extLst>
              <a:ext uri="{FF2B5EF4-FFF2-40B4-BE49-F238E27FC236}">
                <a16:creationId xmlns:a16="http://schemas.microsoft.com/office/drawing/2014/main" xmlns="" id="{F4189CB4-1BCE-42FB-A1FD-8FE32AC9B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792" y="129874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5AAC02B0-DC59-44FA-97CB-261BE5F7A234}"/>
              </a:ext>
            </a:extLst>
          </p:cNvPr>
          <p:cNvCxnSpPr>
            <a:cxnSpLocks/>
          </p:cNvCxnSpPr>
          <p:nvPr/>
        </p:nvCxnSpPr>
        <p:spPr>
          <a:xfrm flipV="1">
            <a:off x="9373176" y="1939879"/>
            <a:ext cx="1344616" cy="138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9D2FC0B-CB7D-46EF-9F45-B3A7AA4AF92F}"/>
              </a:ext>
            </a:extLst>
          </p:cNvPr>
          <p:cNvSpPr txBox="1"/>
          <p:nvPr/>
        </p:nvSpPr>
        <p:spPr>
          <a:xfrm>
            <a:off x="10662371" y="2561379"/>
            <a:ext cx="1213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식사량 권장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3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C8596943-58B3-47F9-865A-31BD5FB39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273" y="1240466"/>
            <a:ext cx="1104892" cy="1545704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8103DA1-FEE5-40F3-8500-4DEA4FF40AF5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5934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3. </a:t>
            </a:r>
            <a:r>
              <a:rPr lang="ko-KR" altLang="en-US" sz="2400" b="1" dirty="0">
                <a:latin typeface="+mj-ea"/>
                <a:ea typeface="+mj-ea"/>
              </a:rPr>
              <a:t>시스템 수행 시나리오 </a:t>
            </a:r>
            <a:r>
              <a:rPr lang="en-US" altLang="ko-KR" sz="2400" b="1" dirty="0">
                <a:latin typeface="+mj-ea"/>
                <a:ea typeface="+mj-ea"/>
              </a:rPr>
              <a:t>(</a:t>
            </a:r>
            <a:r>
              <a:rPr lang="ko-KR" altLang="en-US" sz="2400" b="1" dirty="0">
                <a:latin typeface="+mj-ea"/>
                <a:ea typeface="+mj-ea"/>
              </a:rPr>
              <a:t>분실 위치 찾기</a:t>
            </a:r>
            <a:r>
              <a:rPr lang="en-US" altLang="ko-KR" sz="2400" b="1" dirty="0">
                <a:latin typeface="+mj-ea"/>
                <a:ea typeface="+mj-ea"/>
              </a:rPr>
              <a:t>)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9FD63E6-65F9-44A1-BB3E-2BDE20ED59B2}"/>
              </a:ext>
            </a:extLst>
          </p:cNvPr>
          <p:cNvSpPr txBox="1"/>
          <p:nvPr/>
        </p:nvSpPr>
        <p:spPr>
          <a:xfrm>
            <a:off x="436539" y="2887059"/>
            <a:ext cx="23775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스마트 목줄 착용 후 산책</a:t>
            </a:r>
          </a:p>
        </p:txBody>
      </p:sp>
      <p:pic>
        <p:nvPicPr>
          <p:cNvPr id="29" name="Picture 2" descr="C:\Users\Owner\Desktop\icon.png">
            <a:extLst>
              <a:ext uri="{FF2B5EF4-FFF2-40B4-BE49-F238E27FC236}">
                <a16:creationId xmlns:a16="http://schemas.microsoft.com/office/drawing/2014/main" xmlns="" id="{43239ADC-5882-4BBD-94A1-48EEA5F91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183" y="1280015"/>
            <a:ext cx="1486774" cy="132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9FD63E6-65F9-44A1-BB3E-2BDE20ED59B2}"/>
              </a:ext>
            </a:extLst>
          </p:cNvPr>
          <p:cNvSpPr txBox="1"/>
          <p:nvPr/>
        </p:nvSpPr>
        <p:spPr>
          <a:xfrm>
            <a:off x="4157835" y="2870730"/>
            <a:ext cx="25699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반려동물을 잃어 버릴 경우 </a:t>
            </a:r>
          </a:p>
        </p:txBody>
      </p:sp>
      <p:pic>
        <p:nvPicPr>
          <p:cNvPr id="23" name="Picture 2" descr="animal, animals, dog, farm, rural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713" y="860541"/>
            <a:ext cx="2026551" cy="192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9FD63E6-65F9-44A1-BB3E-2BDE20ED59B2}"/>
              </a:ext>
            </a:extLst>
          </p:cNvPr>
          <p:cNvSpPr txBox="1"/>
          <p:nvPr/>
        </p:nvSpPr>
        <p:spPr>
          <a:xfrm>
            <a:off x="8303430" y="2882014"/>
            <a:ext cx="33810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블루투스를 이용하여 </a:t>
            </a:r>
            <a:r>
              <a:rPr lang="en-US" altLang="ko-KR" sz="1500" b="1" dirty="0">
                <a:latin typeface="+mj-ea"/>
                <a:ea typeface="+mj-ea"/>
              </a:rPr>
              <a:t>‘</a:t>
            </a:r>
            <a:r>
              <a:rPr lang="ko-KR" altLang="en-US" sz="1500" b="1" dirty="0">
                <a:latin typeface="+mj-ea"/>
                <a:ea typeface="+mj-ea"/>
              </a:rPr>
              <a:t>잃어버린 시점‘</a:t>
            </a:r>
            <a:r>
              <a:rPr lang="en-US" altLang="ko-KR" sz="1500" b="1" dirty="0">
                <a:latin typeface="+mj-ea"/>
                <a:ea typeface="+mj-ea"/>
              </a:rPr>
              <a:t/>
            </a:r>
            <a:br>
              <a:rPr lang="en-US" altLang="ko-KR" sz="1500" b="1" dirty="0">
                <a:latin typeface="+mj-ea"/>
                <a:ea typeface="+mj-ea"/>
              </a:rPr>
            </a:br>
            <a:r>
              <a:rPr lang="en-US" altLang="ko-KR" sz="1500" b="1" dirty="0">
                <a:latin typeface="+mj-ea"/>
                <a:ea typeface="+mj-ea"/>
              </a:rPr>
              <a:t>         </a:t>
            </a:r>
            <a:r>
              <a:rPr lang="ko-KR" altLang="en-US" sz="1500" b="1" dirty="0">
                <a:latin typeface="+mj-ea"/>
                <a:ea typeface="+mj-ea"/>
              </a:rPr>
              <a:t>   위치 값을 </a:t>
            </a:r>
            <a:r>
              <a:rPr lang="ko-KR" altLang="en-US" sz="1500" b="1" dirty="0" smtClean="0">
                <a:latin typeface="+mj-ea"/>
                <a:ea typeface="+mj-ea"/>
              </a:rPr>
              <a:t>받아 옴</a:t>
            </a:r>
            <a:endParaRPr lang="ko-KR" altLang="en-US" sz="1500" b="1" dirty="0">
              <a:latin typeface="+mj-ea"/>
              <a:ea typeface="+mj-ea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79E97BA9-5D5E-476B-BA72-5AC335B837F5}"/>
              </a:ext>
            </a:extLst>
          </p:cNvPr>
          <p:cNvGrpSpPr/>
          <p:nvPr/>
        </p:nvGrpSpPr>
        <p:grpSpPr>
          <a:xfrm>
            <a:off x="8933174" y="1476781"/>
            <a:ext cx="1625529" cy="736059"/>
            <a:chOff x="3877372" y="1592668"/>
            <a:chExt cx="2776391" cy="1240362"/>
          </a:xfrm>
        </p:grpSpPr>
        <p:pic>
          <p:nvPicPr>
            <p:cNvPr id="30" name="Picture 4" descr="C:\Users\Owner\Desktop\map-location.png">
              <a:extLst>
                <a:ext uri="{FF2B5EF4-FFF2-40B4-BE49-F238E27FC236}">
                  <a16:creationId xmlns:a16="http://schemas.microsoft.com/office/drawing/2014/main" xmlns="" id="{A8E82FF5-33C2-4049-94AA-42C0E0DD2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7372" y="1748815"/>
              <a:ext cx="1084216" cy="1084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6" descr="C:\Users\Owner\Desktop\back-arrow.png">
              <a:extLst>
                <a:ext uri="{FF2B5EF4-FFF2-40B4-BE49-F238E27FC236}">
                  <a16:creationId xmlns:a16="http://schemas.microsoft.com/office/drawing/2014/main" xmlns="" id="{A7B40C73-301B-45B3-AEBC-9D228ADFA5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922" y="1592668"/>
              <a:ext cx="928841" cy="928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9FD63E6-65F9-44A1-BB3E-2BDE20ED59B2}"/>
              </a:ext>
            </a:extLst>
          </p:cNvPr>
          <p:cNvSpPr txBox="1"/>
          <p:nvPr/>
        </p:nvSpPr>
        <p:spPr>
          <a:xfrm>
            <a:off x="3755136" y="5512197"/>
            <a:ext cx="37914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연동된 </a:t>
            </a:r>
            <a:r>
              <a:rPr lang="ko-KR" altLang="en-US" sz="1500" b="1" dirty="0" err="1">
                <a:latin typeface="+mj-ea"/>
                <a:ea typeface="+mj-ea"/>
              </a:rPr>
              <a:t>앱이</a:t>
            </a:r>
            <a:r>
              <a:rPr lang="ko-KR" altLang="en-US" sz="1500" b="1" dirty="0">
                <a:latin typeface="+mj-ea"/>
                <a:ea typeface="+mj-ea"/>
              </a:rPr>
              <a:t> </a:t>
            </a:r>
            <a:r>
              <a:rPr lang="ko-KR" altLang="en-US" sz="1500" b="1" dirty="0" smtClean="0">
                <a:latin typeface="+mj-ea"/>
                <a:ea typeface="+mj-ea"/>
              </a:rPr>
              <a:t>반려동물의</a:t>
            </a:r>
            <a:r>
              <a:rPr lang="en-US" altLang="ko-KR" sz="1500" b="1" dirty="0" smtClean="0">
                <a:latin typeface="+mj-ea"/>
                <a:ea typeface="+mj-ea"/>
              </a:rPr>
              <a:t> </a:t>
            </a:r>
            <a:r>
              <a:rPr lang="ko-KR" altLang="en-US" sz="1500" b="1" dirty="0">
                <a:latin typeface="+mj-ea"/>
                <a:ea typeface="+mj-ea"/>
              </a:rPr>
              <a:t>위치를 </a:t>
            </a:r>
            <a:r>
              <a:rPr lang="ko-KR" altLang="en-US" sz="1500" b="1" dirty="0" smtClean="0">
                <a:latin typeface="+mj-ea"/>
                <a:ea typeface="+mj-ea"/>
              </a:rPr>
              <a:t>표시해 줌</a:t>
            </a:r>
            <a:endParaRPr lang="ko-KR" altLang="en-US" sz="1500" b="1" dirty="0">
              <a:latin typeface="+mj-ea"/>
              <a:ea typeface="+mj-ea"/>
            </a:endParaRPr>
          </a:p>
        </p:txBody>
      </p:sp>
      <p:pic>
        <p:nvPicPr>
          <p:cNvPr id="34" name="Picture 2" descr="C:\Users\Owner\Desktop\icon.png">
            <a:extLst>
              <a:ext uri="{FF2B5EF4-FFF2-40B4-BE49-F238E27FC236}">
                <a16:creationId xmlns:a16="http://schemas.microsoft.com/office/drawing/2014/main" xmlns="" id="{43239ADC-5882-4BBD-94A1-48EEA5F91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252" y="3948314"/>
            <a:ext cx="1314474" cy="129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9FD63E6-65F9-44A1-BB3E-2BDE20ED59B2}"/>
              </a:ext>
            </a:extLst>
          </p:cNvPr>
          <p:cNvSpPr txBox="1"/>
          <p:nvPr/>
        </p:nvSpPr>
        <p:spPr>
          <a:xfrm>
            <a:off x="652146" y="5493863"/>
            <a:ext cx="21171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+mj-ea"/>
                <a:ea typeface="+mj-ea"/>
              </a:rPr>
              <a:t>GPS</a:t>
            </a:r>
            <a:r>
              <a:rPr lang="ko-KR" altLang="en-US" sz="1500" b="1" dirty="0">
                <a:latin typeface="+mj-ea"/>
                <a:ea typeface="+mj-ea"/>
              </a:rPr>
              <a:t>정보를 이용하여 </a:t>
            </a:r>
            <a:endParaRPr lang="en-US" altLang="ko-KR" sz="1500" b="1" dirty="0">
              <a:latin typeface="+mj-ea"/>
              <a:ea typeface="+mj-ea"/>
            </a:endParaRPr>
          </a:p>
          <a:p>
            <a:r>
              <a:rPr lang="ko-KR" altLang="en-US" sz="1500" b="1" dirty="0">
                <a:latin typeface="+mj-ea"/>
                <a:ea typeface="+mj-ea"/>
              </a:rPr>
              <a:t>반려동물을</a:t>
            </a:r>
            <a:r>
              <a:rPr lang="en-US" altLang="ko-KR" sz="1500" b="1" dirty="0">
                <a:latin typeface="+mj-ea"/>
                <a:ea typeface="+mj-ea"/>
              </a:rPr>
              <a:t> </a:t>
            </a:r>
            <a:r>
              <a:rPr lang="ko-KR" altLang="en-US" sz="1500" b="1" dirty="0">
                <a:latin typeface="+mj-ea"/>
                <a:ea typeface="+mj-ea"/>
              </a:rPr>
              <a:t>찾음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BB24638B-C37C-4614-B8C0-E963D9BBF6B0}"/>
              </a:ext>
            </a:extLst>
          </p:cNvPr>
          <p:cNvGrpSpPr/>
          <p:nvPr/>
        </p:nvGrpSpPr>
        <p:grpSpPr>
          <a:xfrm>
            <a:off x="685238" y="3720325"/>
            <a:ext cx="1809668" cy="1685788"/>
            <a:chOff x="4053000" y="703972"/>
            <a:chExt cx="4093118" cy="3185886"/>
          </a:xfrm>
        </p:grpSpPr>
        <p:pic>
          <p:nvPicPr>
            <p:cNvPr id="37" name="그래픽 37" descr="개">
              <a:extLst>
                <a:ext uri="{FF2B5EF4-FFF2-40B4-BE49-F238E27FC236}">
                  <a16:creationId xmlns:a16="http://schemas.microsoft.com/office/drawing/2014/main" xmlns="" id="{9FD84FA7-A199-41F4-A6BC-DA38B20F6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 flipH="1">
              <a:off x="7238886" y="2911156"/>
              <a:ext cx="907232" cy="907232"/>
            </a:xfrm>
            <a:prstGeom prst="rect">
              <a:avLst/>
            </a:prstGeom>
          </p:spPr>
        </p:pic>
        <p:pic>
          <p:nvPicPr>
            <p:cNvPr id="38" name="그래픽 39" descr="남자 아이가 있는 가족">
              <a:extLst>
                <a:ext uri="{FF2B5EF4-FFF2-40B4-BE49-F238E27FC236}">
                  <a16:creationId xmlns:a16="http://schemas.microsoft.com/office/drawing/2014/main" xmlns="" id="{5783A586-1F3C-4826-ACD6-9143D6C56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4053000" y="703972"/>
              <a:ext cx="3185886" cy="3185886"/>
            </a:xfrm>
            <a:prstGeom prst="rect">
              <a:avLst/>
            </a:prstGeom>
          </p:spPr>
        </p:pic>
      </p:grpSp>
      <p:grpSp>
        <p:nvGrpSpPr>
          <p:cNvPr id="39" name="그룹 38"/>
          <p:cNvGrpSpPr/>
          <p:nvPr/>
        </p:nvGrpSpPr>
        <p:grpSpPr>
          <a:xfrm>
            <a:off x="5328362" y="4155034"/>
            <a:ext cx="457505" cy="754554"/>
            <a:chOff x="1940471" y="1698668"/>
            <a:chExt cx="1220692" cy="2097921"/>
          </a:xfrm>
        </p:grpSpPr>
        <p:pic>
          <p:nvPicPr>
            <p:cNvPr id="40" name="Picture 2" descr="animal, dog, foot, paw, pet, pets, print icon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5206" y="2765468"/>
              <a:ext cx="260131" cy="278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animal, dog, foot, paw, pet, pets, print icon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0370" y="3043921"/>
              <a:ext cx="260131" cy="278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animal, dog, foot, paw, pet, pets, print icon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056" y="3239681"/>
              <a:ext cx="260131" cy="278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animal, dog, foot, paw, pet, pets, print icon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1032" y="3518135"/>
              <a:ext cx="260131" cy="278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" descr="animals, dog, dogs, domestic, friend, pet, pets icon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0471" y="1698668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E3DBFFED-2AB8-49D0-9D5E-50A0E2C9C47A}"/>
              </a:ext>
            </a:extLst>
          </p:cNvPr>
          <p:cNvCxnSpPr>
            <a:cxnSpLocks/>
          </p:cNvCxnSpPr>
          <p:nvPr/>
        </p:nvCxnSpPr>
        <p:spPr>
          <a:xfrm>
            <a:off x="6695113" y="2164037"/>
            <a:ext cx="14255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82C1EDCD-FE36-4CE2-A297-F8D764DB9F43}"/>
              </a:ext>
            </a:extLst>
          </p:cNvPr>
          <p:cNvCxnSpPr>
            <a:cxnSpLocks/>
          </p:cNvCxnSpPr>
          <p:nvPr/>
        </p:nvCxnSpPr>
        <p:spPr>
          <a:xfrm>
            <a:off x="10014884" y="3474286"/>
            <a:ext cx="0" cy="4799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0AF50B58-3DC9-474C-917F-A19178037CE1}"/>
              </a:ext>
            </a:extLst>
          </p:cNvPr>
          <p:cNvCxnSpPr>
            <a:cxnSpLocks/>
          </p:cNvCxnSpPr>
          <p:nvPr/>
        </p:nvCxnSpPr>
        <p:spPr>
          <a:xfrm flipH="1">
            <a:off x="6732983" y="4751494"/>
            <a:ext cx="15704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4" descr="avatar, dog, female, human, people, person, standing, user, woman icon">
            <a:extLst>
              <a:ext uri="{FF2B5EF4-FFF2-40B4-BE49-F238E27FC236}">
                <a16:creationId xmlns:a16="http://schemas.microsoft.com/office/drawing/2014/main" xmlns="" id="{3DDFF627-1423-40E2-89AA-A48850C45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84" y="819913"/>
            <a:ext cx="1620602" cy="198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508D0E98-328F-4E33-A6ED-51D874A99B16}"/>
              </a:ext>
            </a:extLst>
          </p:cNvPr>
          <p:cNvSpPr txBox="1"/>
          <p:nvPr/>
        </p:nvSpPr>
        <p:spPr>
          <a:xfrm>
            <a:off x="10429261" y="4266171"/>
            <a:ext cx="13789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>
                <a:latin typeface="+mj-ea"/>
                <a:ea typeface="+mj-ea"/>
              </a:rPr>
              <a:t>LoRa</a:t>
            </a:r>
            <a:endParaRPr lang="ko-KR" altLang="en-US" sz="4000" b="1" dirty="0">
              <a:latin typeface="+mj-ea"/>
              <a:ea typeface="+mj-ea"/>
            </a:endParaRPr>
          </a:p>
        </p:txBody>
      </p:sp>
      <p:pic>
        <p:nvPicPr>
          <p:cNvPr id="55" name="Picture 2" descr="C:\Users\Owner\Desktop\icon.png">
            <a:extLst>
              <a:ext uri="{FF2B5EF4-FFF2-40B4-BE49-F238E27FC236}">
                <a16:creationId xmlns:a16="http://schemas.microsoft.com/office/drawing/2014/main" xmlns="" id="{0CDBB07A-B14D-4680-A132-860A01533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820" y="3977323"/>
            <a:ext cx="1486774" cy="132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C:\Users\Owner\Desktop\map-location.png">
            <a:extLst>
              <a:ext uri="{FF2B5EF4-FFF2-40B4-BE49-F238E27FC236}">
                <a16:creationId xmlns:a16="http://schemas.microsoft.com/office/drawing/2014/main" xmlns="" id="{A292939F-DA83-46D3-9243-5CDCC41B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175" y="4210090"/>
            <a:ext cx="634790" cy="64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C:\Users\Owner\Desktop\back-arrow.png">
            <a:extLst>
              <a:ext uri="{FF2B5EF4-FFF2-40B4-BE49-F238E27FC236}">
                <a16:creationId xmlns:a16="http://schemas.microsoft.com/office/drawing/2014/main" xmlns="" id="{BAA63898-8E04-49E2-82EB-EBC5A7440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439" y="4282571"/>
            <a:ext cx="543821" cy="55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3800A376-21AA-438F-8CFA-D7C983C0130C}"/>
              </a:ext>
            </a:extLst>
          </p:cNvPr>
          <p:cNvSpPr txBox="1"/>
          <p:nvPr/>
        </p:nvSpPr>
        <p:spPr>
          <a:xfrm>
            <a:off x="8394300" y="5470664"/>
            <a:ext cx="3342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일정 거리 초과 시 </a:t>
            </a:r>
            <a:r>
              <a:rPr lang="en-US" altLang="ko-KR" sz="1500" b="1" dirty="0" err="1">
                <a:latin typeface="+mj-ea"/>
                <a:ea typeface="+mj-ea"/>
              </a:rPr>
              <a:t>LoRa</a:t>
            </a:r>
            <a:r>
              <a:rPr lang="ko-KR" altLang="en-US" sz="1500" b="1" dirty="0">
                <a:latin typeface="+mj-ea"/>
                <a:ea typeface="+mj-ea"/>
              </a:rPr>
              <a:t>를 이용하여 </a:t>
            </a:r>
            <a:endParaRPr lang="en-US" altLang="ko-KR" sz="1500" b="1" dirty="0">
              <a:latin typeface="+mj-ea"/>
              <a:ea typeface="+mj-ea"/>
            </a:endParaRPr>
          </a:p>
          <a:p>
            <a:r>
              <a:rPr lang="en-US" altLang="ko-KR" sz="1500" b="1" dirty="0">
                <a:latin typeface="+mj-ea"/>
                <a:ea typeface="+mj-ea"/>
              </a:rPr>
              <a:t>        ‘</a:t>
            </a:r>
            <a:r>
              <a:rPr lang="ko-KR" altLang="en-US" sz="1500" b="1" dirty="0">
                <a:latin typeface="+mj-ea"/>
                <a:ea typeface="+mj-ea"/>
              </a:rPr>
              <a:t>실시간‘</a:t>
            </a:r>
            <a:r>
              <a:rPr lang="en-US" altLang="ko-KR" sz="1500" b="1" dirty="0">
                <a:latin typeface="+mj-ea"/>
                <a:ea typeface="+mj-ea"/>
              </a:rPr>
              <a:t> </a:t>
            </a:r>
            <a:r>
              <a:rPr lang="ko-KR" altLang="en-US" sz="1500" b="1" dirty="0">
                <a:latin typeface="+mj-ea"/>
                <a:ea typeface="+mj-ea"/>
              </a:rPr>
              <a:t>위치 값을 </a:t>
            </a:r>
            <a:r>
              <a:rPr lang="ko-KR" altLang="en-US" sz="1500" b="1" dirty="0" err="1">
                <a:latin typeface="+mj-ea"/>
                <a:ea typeface="+mj-ea"/>
              </a:rPr>
              <a:t>받아옴</a:t>
            </a:r>
            <a:endParaRPr lang="ko-KR" altLang="en-US" sz="1500" b="1" dirty="0">
              <a:latin typeface="+mj-ea"/>
              <a:ea typeface="+mj-ea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xmlns="" id="{E3DBFFED-2AB8-49D0-9D5E-50A0E2C9C47A}"/>
              </a:ext>
            </a:extLst>
          </p:cNvPr>
          <p:cNvCxnSpPr>
            <a:cxnSpLocks/>
          </p:cNvCxnSpPr>
          <p:nvPr/>
        </p:nvCxnSpPr>
        <p:spPr>
          <a:xfrm>
            <a:off x="2691890" y="2145488"/>
            <a:ext cx="14255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0AF50B58-3DC9-474C-917F-A19178037CE1}"/>
              </a:ext>
            </a:extLst>
          </p:cNvPr>
          <p:cNvCxnSpPr>
            <a:cxnSpLocks/>
          </p:cNvCxnSpPr>
          <p:nvPr/>
        </p:nvCxnSpPr>
        <p:spPr>
          <a:xfrm flipH="1">
            <a:off x="2769270" y="4751197"/>
            <a:ext cx="15704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81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C42A7F1-A266-4D92-A048-24EC860E1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318" y="1321355"/>
            <a:ext cx="1104892" cy="1545704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5FC8B9F9-BD2C-4BC1-A59B-5C108BAA84C3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C11DFCA-3DDE-4747-BB0C-806D9C603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570" y="3895135"/>
            <a:ext cx="1614895" cy="1492409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551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3. </a:t>
            </a:r>
            <a:r>
              <a:rPr lang="ko-KR" altLang="en-US" sz="2400" b="1" dirty="0">
                <a:latin typeface="+mj-ea"/>
                <a:ea typeface="+mj-ea"/>
              </a:rPr>
              <a:t>시스템 수행 시나리오 </a:t>
            </a:r>
            <a:r>
              <a:rPr lang="en-US" altLang="ko-KR" sz="2400" b="1" dirty="0">
                <a:latin typeface="+mj-ea"/>
                <a:ea typeface="+mj-ea"/>
              </a:rPr>
              <a:t>(</a:t>
            </a:r>
            <a:r>
              <a:rPr lang="ko-KR" altLang="en-US" sz="2400" b="1" dirty="0" err="1">
                <a:latin typeface="+mj-ea"/>
                <a:ea typeface="+mj-ea"/>
              </a:rPr>
              <a:t>안심존</a:t>
            </a:r>
            <a:r>
              <a:rPr lang="ko-KR" altLang="en-US" sz="2400" b="1" dirty="0">
                <a:latin typeface="+mj-ea"/>
                <a:ea typeface="+mj-ea"/>
              </a:rPr>
              <a:t> 설정</a:t>
            </a:r>
            <a:r>
              <a:rPr lang="en-US" altLang="ko-KR" sz="2400" b="1" dirty="0">
                <a:latin typeface="+mj-ea"/>
                <a:ea typeface="+mj-ea"/>
              </a:rPr>
              <a:t>)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9FD63E6-65F9-44A1-BB3E-2BDE20ED59B2}"/>
              </a:ext>
            </a:extLst>
          </p:cNvPr>
          <p:cNvSpPr txBox="1"/>
          <p:nvPr/>
        </p:nvSpPr>
        <p:spPr>
          <a:xfrm>
            <a:off x="26316" y="2927723"/>
            <a:ext cx="29546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산책을 위해 스마트 목줄을 착용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9FD63E6-65F9-44A1-BB3E-2BDE20ED59B2}"/>
              </a:ext>
            </a:extLst>
          </p:cNvPr>
          <p:cNvSpPr txBox="1"/>
          <p:nvPr/>
        </p:nvSpPr>
        <p:spPr>
          <a:xfrm>
            <a:off x="2624485" y="5666620"/>
            <a:ext cx="33393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스마트 목줄과 </a:t>
            </a:r>
            <a:r>
              <a:rPr lang="ko-KR" altLang="en-US" sz="1500" b="1" dirty="0" smtClean="0">
                <a:latin typeface="+mj-ea"/>
                <a:ea typeface="+mj-ea"/>
              </a:rPr>
              <a:t>애플리케이션을  </a:t>
            </a:r>
            <a:r>
              <a:rPr lang="ko-KR" altLang="en-US" sz="1500" b="1" dirty="0">
                <a:latin typeface="+mj-ea"/>
                <a:ea typeface="+mj-ea"/>
              </a:rPr>
              <a:t>연동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736471" y="3809134"/>
            <a:ext cx="2892480" cy="1687907"/>
            <a:chOff x="7897438" y="1556907"/>
            <a:chExt cx="3220434" cy="1869923"/>
          </a:xfrm>
        </p:grpSpPr>
        <p:grpSp>
          <p:nvGrpSpPr>
            <p:cNvPr id="2" name="그룹 1"/>
            <p:cNvGrpSpPr/>
            <p:nvPr/>
          </p:nvGrpSpPr>
          <p:grpSpPr>
            <a:xfrm>
              <a:off x="8179123" y="1556907"/>
              <a:ext cx="2938749" cy="1869923"/>
              <a:chOff x="6709749" y="1493387"/>
              <a:chExt cx="2938749" cy="1869923"/>
            </a:xfrm>
          </p:grpSpPr>
          <p:pic>
            <p:nvPicPr>
              <p:cNvPr id="28" name="Picture 3" descr="C:\Users\Owner\Desktop\dog.png">
                <a:extLst>
                  <a:ext uri="{FF2B5EF4-FFF2-40B4-BE49-F238E27FC236}">
                    <a16:creationId xmlns:a16="http://schemas.microsoft.com/office/drawing/2014/main" xmlns="" id="{07618D04-532C-44F5-A09C-F25CDACBE2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9749" y="2569285"/>
                <a:ext cx="620671" cy="6120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vatar, dog, female, human, people, person, standing, user, woman ic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15312" y="1493387"/>
                <a:ext cx="1533186" cy="18699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9" name="Picture 2" descr="C:\Users\Owner\Desktop\icon.png">
              <a:extLst>
                <a:ext uri="{FF2B5EF4-FFF2-40B4-BE49-F238E27FC236}">
                  <a16:creationId xmlns:a16="http://schemas.microsoft.com/office/drawing/2014/main" xmlns="" id="{43239ADC-5882-4BBD-94A1-48EEA5F918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7438" y="2376079"/>
              <a:ext cx="1184036" cy="1050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9FD63E6-65F9-44A1-BB3E-2BDE20ED59B2}"/>
              </a:ext>
            </a:extLst>
          </p:cNvPr>
          <p:cNvSpPr txBox="1"/>
          <p:nvPr/>
        </p:nvSpPr>
        <p:spPr>
          <a:xfrm>
            <a:off x="5988371" y="2874527"/>
            <a:ext cx="2627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latin typeface="+mj-ea"/>
                <a:ea typeface="+mj-ea"/>
              </a:rPr>
              <a:t>애</a:t>
            </a:r>
            <a:r>
              <a:rPr lang="ko-KR" altLang="en-US" sz="1500" b="1" dirty="0" smtClean="0">
                <a:latin typeface="+mj-ea"/>
                <a:ea typeface="+mj-ea"/>
              </a:rPr>
              <a:t>플리케이션 내의 </a:t>
            </a:r>
            <a:r>
              <a:rPr lang="ko-KR" altLang="en-US" sz="1500" b="1" dirty="0">
                <a:latin typeface="+mj-ea"/>
                <a:ea typeface="+mj-ea"/>
              </a:rPr>
              <a:t>블루투스</a:t>
            </a:r>
            <a:endParaRPr lang="en-US" altLang="ko-KR" sz="1500" b="1" dirty="0">
              <a:latin typeface="+mj-ea"/>
              <a:ea typeface="+mj-ea"/>
            </a:endParaRPr>
          </a:p>
          <a:p>
            <a:r>
              <a:rPr lang="ko-KR" altLang="en-US" sz="1500" b="1" dirty="0">
                <a:latin typeface="+mj-ea"/>
                <a:ea typeface="+mj-ea"/>
              </a:rPr>
              <a:t>설정을 통한 </a:t>
            </a:r>
            <a:r>
              <a:rPr lang="ko-KR" altLang="en-US" sz="1500" b="1" dirty="0" smtClean="0">
                <a:latin typeface="+mj-ea"/>
                <a:ea typeface="+mj-ea"/>
              </a:rPr>
              <a:t>안심 존 </a:t>
            </a:r>
            <a:r>
              <a:rPr lang="ko-KR" altLang="en-US" sz="1500" b="1" dirty="0">
                <a:latin typeface="+mj-ea"/>
                <a:ea typeface="+mj-ea"/>
              </a:rPr>
              <a:t>설정</a:t>
            </a:r>
          </a:p>
        </p:txBody>
      </p:sp>
      <p:pic>
        <p:nvPicPr>
          <p:cNvPr id="46" name="Picture 2" descr="animal, animals, dog, farm, rural, sitt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15" y="765213"/>
            <a:ext cx="1660866" cy="218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95F1D804-FBAB-4FA8-ABCA-60A6AA12F50A}"/>
              </a:ext>
            </a:extLst>
          </p:cNvPr>
          <p:cNvSpPr txBox="1"/>
          <p:nvPr/>
        </p:nvSpPr>
        <p:spPr>
          <a:xfrm>
            <a:off x="7871713" y="1479955"/>
            <a:ext cx="29437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#</a:t>
            </a: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안심 존이란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?</a:t>
            </a:r>
          </a:p>
          <a:p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사용자가 디바이스와 스마트기기 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간의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거리를 설정할 수 있는 기능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17A36EC6-44D8-4850-81AD-76AF5F4A68BA}"/>
              </a:ext>
            </a:extLst>
          </p:cNvPr>
          <p:cNvSpPr txBox="1"/>
          <p:nvPr/>
        </p:nvSpPr>
        <p:spPr>
          <a:xfrm>
            <a:off x="8556016" y="5496565"/>
            <a:ext cx="36663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반려동물과 </a:t>
            </a:r>
            <a:r>
              <a:rPr lang="ko-KR" altLang="en-US" sz="1500" b="1" dirty="0" smtClean="0">
                <a:latin typeface="+mj-ea"/>
                <a:ea typeface="+mj-ea"/>
              </a:rPr>
              <a:t>일정 거리 </a:t>
            </a:r>
            <a:r>
              <a:rPr lang="ko-KR" altLang="en-US" sz="1500" b="1" dirty="0">
                <a:latin typeface="+mj-ea"/>
                <a:ea typeface="+mj-ea"/>
              </a:rPr>
              <a:t>이상 벌어질 경우 </a:t>
            </a:r>
            <a:endParaRPr lang="en-US" altLang="ko-KR" sz="1500" b="1" dirty="0">
              <a:latin typeface="+mj-ea"/>
              <a:ea typeface="+mj-ea"/>
            </a:endParaRPr>
          </a:p>
          <a:p>
            <a:r>
              <a:rPr lang="ko-KR" altLang="en-US" sz="1500" b="1" dirty="0" smtClean="0">
                <a:latin typeface="+mj-ea"/>
                <a:ea typeface="+mj-ea"/>
              </a:rPr>
              <a:t>스마트 기기로 </a:t>
            </a:r>
            <a:r>
              <a:rPr lang="ko-KR" altLang="en-US" sz="1500" b="1" dirty="0" err="1" smtClean="0">
                <a:latin typeface="+mj-ea"/>
                <a:ea typeface="+mj-ea"/>
              </a:rPr>
              <a:t>푸쉬</a:t>
            </a:r>
            <a:r>
              <a:rPr lang="ko-KR" altLang="en-US" sz="1500" b="1" dirty="0" smtClean="0">
                <a:latin typeface="+mj-ea"/>
                <a:ea typeface="+mj-ea"/>
              </a:rPr>
              <a:t> 알림 </a:t>
            </a:r>
            <a:r>
              <a:rPr lang="ko-KR" altLang="en-US" sz="1500" b="1" dirty="0">
                <a:latin typeface="+mj-ea"/>
                <a:ea typeface="+mj-ea"/>
              </a:rPr>
              <a:t>전송</a:t>
            </a:r>
            <a:endParaRPr lang="en-US" altLang="ko-KR" sz="1500" b="1" dirty="0">
              <a:latin typeface="+mj-ea"/>
              <a:ea typeface="+mj-ea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3AE14B2A-2064-452A-BFEE-E961C5FF95EB}"/>
              </a:ext>
            </a:extLst>
          </p:cNvPr>
          <p:cNvCxnSpPr>
            <a:cxnSpLocks/>
          </p:cNvCxnSpPr>
          <p:nvPr/>
        </p:nvCxnSpPr>
        <p:spPr>
          <a:xfrm>
            <a:off x="2298126" y="3350731"/>
            <a:ext cx="618688" cy="5709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CDF974A8-4E46-4466-83D3-3F66A24D7217}"/>
              </a:ext>
            </a:extLst>
          </p:cNvPr>
          <p:cNvCxnSpPr>
            <a:cxnSpLocks/>
          </p:cNvCxnSpPr>
          <p:nvPr/>
        </p:nvCxnSpPr>
        <p:spPr>
          <a:xfrm flipV="1">
            <a:off x="5594742" y="3429000"/>
            <a:ext cx="393629" cy="4661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12DE0A14-5A4F-48DC-B4D1-620A612FCECA}"/>
              </a:ext>
            </a:extLst>
          </p:cNvPr>
          <p:cNvCxnSpPr>
            <a:cxnSpLocks/>
          </p:cNvCxnSpPr>
          <p:nvPr/>
        </p:nvCxnSpPr>
        <p:spPr>
          <a:xfrm>
            <a:off x="8535232" y="3377306"/>
            <a:ext cx="672268" cy="5178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08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845</Words>
  <Application>Microsoft Office PowerPoint</Application>
  <PresentationFormat>사용자 지정</PresentationFormat>
  <Paragraphs>226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최익현</dc:creator>
  <cp:lastModifiedBy>Owner</cp:lastModifiedBy>
  <cp:revision>240</cp:revision>
  <dcterms:created xsi:type="dcterms:W3CDTF">2017-11-10T05:57:19Z</dcterms:created>
  <dcterms:modified xsi:type="dcterms:W3CDTF">2018-01-02T05:14:21Z</dcterms:modified>
</cp:coreProperties>
</file>