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74" r:id="rId11"/>
    <p:sldId id="281" r:id="rId12"/>
    <p:sldId id="279" r:id="rId13"/>
    <p:sldId id="280" r:id="rId14"/>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1565"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2B1DA99-B5C3-45D0-8EAA-8CA45F2D8FED}" type="datetimeFigureOut">
              <a:rPr lang="en-IN" smtClean="0"/>
              <a:t>30-05-2023</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8FB215D-D26D-4F46-A2F4-00F8D44AC134}" type="slidenum">
              <a:rPr lang="en-IN" smtClean="0"/>
              <a:t>‹#›</a:t>
            </a:fld>
            <a:endParaRPr lang="en-IN"/>
          </a:p>
        </p:txBody>
      </p:sp>
    </p:spTree>
    <p:extLst>
      <p:ext uri="{BB962C8B-B14F-4D97-AF65-F5344CB8AC3E}">
        <p14:creationId xmlns:p14="http://schemas.microsoft.com/office/powerpoint/2010/main" val="132548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FB215D-D26D-4F46-A2F4-00F8D44AC134}" type="slidenum">
              <a:rPr lang="en-IN" smtClean="0"/>
              <a:t>9</a:t>
            </a:fld>
            <a:endParaRPr lang="en-IN"/>
          </a:p>
        </p:txBody>
      </p:sp>
    </p:spTree>
    <p:extLst>
      <p:ext uri="{BB962C8B-B14F-4D97-AF65-F5344CB8AC3E}">
        <p14:creationId xmlns:p14="http://schemas.microsoft.com/office/powerpoint/2010/main" val="2870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p:txBody>
          <a:bodyPr lIns="0" tIns="0" rIns="0" bIns="0"/>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rebuchet MS"/>
                <a:cs typeface="Trebuchet MS"/>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7" name="Holder 7"/>
          <p:cNvSpPr>
            <a:spLocks noGrp="1"/>
          </p:cNvSpPr>
          <p:nvPr>
            <p:ph type="sldNum" sz="quarter" idx="7"/>
          </p:nvPr>
        </p:nvSpPr>
        <p:spPr/>
        <p:txBody>
          <a:bodyPr lIns="0" tIns="0" rIns="0" bIns="0"/>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5" name="Holder 5"/>
          <p:cNvSpPr>
            <a:spLocks noGrp="1"/>
          </p:cNvSpPr>
          <p:nvPr>
            <p:ph type="sldNum" sz="quarter" idx="7"/>
          </p:nvPr>
        </p:nvSpPr>
        <p:spPr/>
        <p:txBody>
          <a:bodyPr lIns="0" tIns="0" rIns="0" bIns="0"/>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4" name="Holder 4"/>
          <p:cNvSpPr>
            <a:spLocks noGrp="1"/>
          </p:cNvSpPr>
          <p:nvPr>
            <p:ph type="sldNum" sz="quarter" idx="7"/>
          </p:nvPr>
        </p:nvSpPr>
        <p:spPr/>
        <p:txBody>
          <a:bodyPr lIns="0" tIns="0" rIns="0" bIns="0"/>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65760"/>
          </a:xfrm>
          <a:custGeom>
            <a:avLst/>
            <a:gdLst/>
            <a:ahLst/>
            <a:cxnLst/>
            <a:rect l="l" t="t" r="r" b="b"/>
            <a:pathLst>
              <a:path w="4608195" h="365760">
                <a:moveTo>
                  <a:pt x="4608004" y="0"/>
                </a:moveTo>
                <a:lnTo>
                  <a:pt x="0" y="0"/>
                </a:lnTo>
                <a:lnTo>
                  <a:pt x="0" y="365760"/>
                </a:lnTo>
                <a:lnTo>
                  <a:pt x="4608004" y="365760"/>
                </a:lnTo>
                <a:lnTo>
                  <a:pt x="4608004"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1531391" y="25880"/>
            <a:ext cx="1547317" cy="699770"/>
          </a:xfrm>
          <a:prstGeom prst="rect">
            <a:avLst/>
          </a:prstGeom>
        </p:spPr>
        <p:txBody>
          <a:bodyPr wrap="square" lIns="0" tIns="0" rIns="0" bIns="0">
            <a:spAutoFit/>
          </a:bodyPr>
          <a:lstStyle>
            <a:lvl1pPr>
              <a:defRPr sz="1400" b="0" i="0">
                <a:solidFill>
                  <a:srgbClr val="CC0000"/>
                </a:solidFill>
                <a:latin typeface="Trebuchet MS"/>
                <a:cs typeface="Trebuchet MS"/>
              </a:defRPr>
            </a:lvl1pPr>
          </a:lstStyle>
          <a:p>
            <a:endParaRPr/>
          </a:p>
        </p:txBody>
      </p:sp>
      <p:sp>
        <p:nvSpPr>
          <p:cNvPr id="3" name="Holder 3"/>
          <p:cNvSpPr>
            <a:spLocks noGrp="1"/>
          </p:cNvSpPr>
          <p:nvPr>
            <p:ph type="body" idx="1"/>
          </p:nvPr>
        </p:nvSpPr>
        <p:spPr>
          <a:xfrm>
            <a:off x="346392" y="845869"/>
            <a:ext cx="3917314" cy="1826895"/>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5/30/2023</a:t>
            </a:fld>
            <a:endParaRPr lang="en-US"/>
          </a:p>
        </p:txBody>
      </p:sp>
      <p:sp>
        <p:nvSpPr>
          <p:cNvPr id="6" name="Holder 6"/>
          <p:cNvSpPr>
            <a:spLocks noGrp="1"/>
          </p:cNvSpPr>
          <p:nvPr>
            <p:ph type="sldNum" sz="quarter" idx="7"/>
          </p:nvPr>
        </p:nvSpPr>
        <p:spPr>
          <a:xfrm>
            <a:off x="4246918" y="3351784"/>
            <a:ext cx="344804" cy="102235"/>
          </a:xfrm>
          <a:prstGeom prst="rect">
            <a:avLst/>
          </a:prstGeom>
        </p:spPr>
        <p:txBody>
          <a:bodyPr wrap="square" lIns="0" tIns="0" rIns="0" bIns="0">
            <a:spAutoFit/>
          </a:bodyPr>
          <a:lstStyle>
            <a:lvl1pPr>
              <a:defRPr sz="600" b="0" i="0">
                <a:solidFill>
                  <a:srgbClr val="8E0000"/>
                </a:solidFill>
                <a:latin typeface="Trebuchet MS"/>
                <a:cs typeface="Trebuchet MS"/>
              </a:defRPr>
            </a:lvl1pPr>
          </a:lstStyle>
          <a:p>
            <a:pPr marL="38100">
              <a:lnSpc>
                <a:spcPts val="675"/>
              </a:lnSpc>
            </a:pPr>
            <a:fld id="{81D60167-4931-47E6-BA6A-407CBD079E47}" type="slidenum">
              <a:rPr dirty="0"/>
              <a:t>‹#›</a:t>
            </a:fld>
            <a:r>
              <a:rPr dirty="0"/>
              <a:t> / 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dementor.io/projects/web/weather-forecast-website-atx32lz7zb" TargetMode="External"/><Relationship Id="rId2" Type="http://schemas.openxmlformats.org/officeDocument/2006/relationships/hyperlink" Target="https://rapidapi.com/blog/create-weather-website/" TargetMode="External"/><Relationship Id="rId1" Type="http://schemas.openxmlformats.org/officeDocument/2006/relationships/slideLayout" Target="../slideLayouts/slideLayout2.xml"/><Relationship Id="rId4" Type="http://schemas.openxmlformats.org/officeDocument/2006/relationships/hyperlink" Target="https://www.freecodecamp.org/news/how-i-built-my-own-forecasting-tool-using-a-weather-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0095" y="61823"/>
            <a:ext cx="3849955" cy="871357"/>
          </a:xfrm>
          <a:custGeom>
            <a:avLst/>
            <a:gdLst/>
            <a:ahLst/>
            <a:cxnLst/>
            <a:rect l="l" t="t" r="r" b="b"/>
            <a:pathLst>
              <a:path w="3888104" h="813435">
                <a:moveTo>
                  <a:pt x="0" y="812914"/>
                </a:moveTo>
                <a:lnTo>
                  <a:pt x="3888003" y="812914"/>
                </a:lnTo>
                <a:lnTo>
                  <a:pt x="3888003" y="0"/>
                </a:lnTo>
                <a:lnTo>
                  <a:pt x="0" y="0"/>
                </a:lnTo>
                <a:lnTo>
                  <a:pt x="0" y="812914"/>
                </a:lnTo>
                <a:close/>
              </a:path>
            </a:pathLst>
          </a:custGeom>
          <a:solidFill>
            <a:srgbClr val="D8D8D8"/>
          </a:solidFill>
        </p:spPr>
        <p:txBody>
          <a:bodyPr wrap="square" lIns="0" tIns="0" rIns="0" bIns="0" rtlCol="0"/>
          <a:lstStyle/>
          <a:p>
            <a:endParaRPr/>
          </a:p>
        </p:txBody>
      </p:sp>
      <p:sp>
        <p:nvSpPr>
          <p:cNvPr id="3" name="object 3"/>
          <p:cNvSpPr txBox="1">
            <a:spLocks noGrp="1"/>
          </p:cNvSpPr>
          <p:nvPr>
            <p:ph type="title"/>
          </p:nvPr>
        </p:nvSpPr>
        <p:spPr>
          <a:xfrm>
            <a:off x="1531391" y="25880"/>
            <a:ext cx="1547317" cy="907300"/>
          </a:xfrm>
          <a:prstGeom prst="rect">
            <a:avLst/>
          </a:prstGeom>
        </p:spPr>
        <p:txBody>
          <a:bodyPr vert="horz" wrap="square" lIns="0" tIns="2540" rIns="0" bIns="0" rtlCol="0">
            <a:spAutoFit/>
          </a:bodyPr>
          <a:lstStyle/>
          <a:p>
            <a:pPr marL="306070" marR="299720" algn="ctr">
              <a:lnSpc>
                <a:spcPct val="106700"/>
              </a:lnSpc>
              <a:spcBef>
                <a:spcPts val="20"/>
              </a:spcBef>
            </a:pPr>
            <a:r>
              <a:rPr spc="-55" dirty="0"/>
              <a:t>Presentation  </a:t>
            </a:r>
            <a:r>
              <a:rPr spc="20" dirty="0"/>
              <a:t>On</a:t>
            </a:r>
          </a:p>
          <a:p>
            <a:pPr algn="ctr">
              <a:lnSpc>
                <a:spcPct val="100000"/>
              </a:lnSpc>
              <a:spcBef>
                <a:spcPts val="114"/>
              </a:spcBef>
            </a:pPr>
            <a:r>
              <a:rPr lang="en-IN" spc="-60" dirty="0"/>
              <a:t>Weather </a:t>
            </a:r>
            <a:r>
              <a:rPr lang="en-IN" spc="-60"/>
              <a:t>Forecasting System</a:t>
            </a:r>
            <a:endParaRPr spc="-40" dirty="0"/>
          </a:p>
        </p:txBody>
      </p:sp>
      <p:pic>
        <p:nvPicPr>
          <p:cNvPr id="4" name="object 4"/>
          <p:cNvPicPr/>
          <p:nvPr/>
        </p:nvPicPr>
        <p:blipFill>
          <a:blip r:embed="rId2" cstate="print"/>
          <a:stretch>
            <a:fillRect/>
          </a:stretch>
        </p:blipFill>
        <p:spPr>
          <a:xfrm>
            <a:off x="2037905" y="1166558"/>
            <a:ext cx="537667" cy="548640"/>
          </a:xfrm>
          <a:prstGeom prst="rect">
            <a:avLst/>
          </a:prstGeom>
        </p:spPr>
      </p:pic>
      <p:sp>
        <p:nvSpPr>
          <p:cNvPr id="5" name="object 5"/>
          <p:cNvSpPr txBox="1"/>
          <p:nvPr/>
        </p:nvSpPr>
        <p:spPr>
          <a:xfrm>
            <a:off x="1258086" y="1769027"/>
            <a:ext cx="2498497" cy="332783"/>
          </a:xfrm>
          <a:prstGeom prst="rect">
            <a:avLst/>
          </a:prstGeom>
        </p:spPr>
        <p:txBody>
          <a:bodyPr vert="horz" wrap="square" lIns="0" tIns="12065" rIns="0" bIns="0" rtlCol="0">
            <a:spAutoFit/>
          </a:bodyPr>
          <a:lstStyle/>
          <a:p>
            <a:pPr marL="12700">
              <a:lnSpc>
                <a:spcPct val="100000"/>
              </a:lnSpc>
              <a:spcBef>
                <a:spcPts val="95"/>
              </a:spcBef>
            </a:pPr>
            <a:r>
              <a:rPr sz="1000" spc="-40" dirty="0">
                <a:latin typeface="Tahoma"/>
                <a:cs typeface="Tahoma"/>
              </a:rPr>
              <a:t>Swami</a:t>
            </a:r>
            <a:r>
              <a:rPr sz="1000" spc="20" dirty="0">
                <a:latin typeface="Tahoma"/>
                <a:cs typeface="Tahoma"/>
              </a:rPr>
              <a:t> </a:t>
            </a:r>
            <a:r>
              <a:rPr sz="1000" spc="-40" dirty="0" err="1">
                <a:latin typeface="Tahoma"/>
                <a:cs typeface="Tahoma"/>
              </a:rPr>
              <a:t>Keshanvanand</a:t>
            </a:r>
            <a:r>
              <a:rPr sz="1000" spc="20" dirty="0">
                <a:latin typeface="Tahoma"/>
                <a:cs typeface="Tahoma"/>
              </a:rPr>
              <a:t> </a:t>
            </a:r>
            <a:r>
              <a:rPr sz="1000" spc="-25" dirty="0">
                <a:latin typeface="Tahoma"/>
                <a:cs typeface="Tahoma"/>
              </a:rPr>
              <a:t>In</a:t>
            </a:r>
            <a:r>
              <a:rPr lang="en-IN" sz="1000" spc="-25" dirty="0">
                <a:latin typeface="Tahoma"/>
                <a:cs typeface="Tahoma"/>
              </a:rPr>
              <a:t>s</a:t>
            </a:r>
            <a:r>
              <a:rPr sz="1000" spc="-25" dirty="0" err="1">
                <a:latin typeface="Tahoma"/>
                <a:cs typeface="Tahoma"/>
              </a:rPr>
              <a:t>titute</a:t>
            </a:r>
            <a:r>
              <a:rPr sz="1000" spc="20" dirty="0">
                <a:latin typeface="Tahoma"/>
                <a:cs typeface="Tahoma"/>
              </a:rPr>
              <a:t> </a:t>
            </a:r>
            <a:r>
              <a:rPr sz="1000" spc="-30" dirty="0">
                <a:latin typeface="Tahoma"/>
                <a:cs typeface="Tahoma"/>
              </a:rPr>
              <a:t>of</a:t>
            </a:r>
            <a:r>
              <a:rPr lang="en-IN" sz="1000" spc="15" dirty="0">
                <a:latin typeface="Tahoma"/>
                <a:cs typeface="Tahoma"/>
              </a:rPr>
              <a:t> </a:t>
            </a:r>
            <a:r>
              <a:rPr sz="1000" spc="-45" dirty="0">
                <a:latin typeface="Tahoma"/>
                <a:cs typeface="Tahoma"/>
              </a:rPr>
              <a:t>Technology,</a:t>
            </a:r>
            <a:endParaRPr lang="en-IN" sz="1000" spc="-45" dirty="0">
              <a:latin typeface="Tahoma"/>
              <a:cs typeface="Tahoma"/>
            </a:endParaRPr>
          </a:p>
          <a:p>
            <a:pPr marL="12700">
              <a:lnSpc>
                <a:spcPct val="100000"/>
              </a:lnSpc>
              <a:spcBef>
                <a:spcPts val="95"/>
              </a:spcBef>
            </a:pPr>
            <a:r>
              <a:rPr lang="en-IN" sz="1000" spc="-45" dirty="0">
                <a:latin typeface="Tahoma"/>
                <a:cs typeface="Tahoma"/>
              </a:rPr>
              <a:t>Management and </a:t>
            </a:r>
            <a:r>
              <a:rPr lang="en-IN" sz="1000" spc="-45" dirty="0" err="1">
                <a:latin typeface="Tahoma"/>
                <a:cs typeface="Tahoma"/>
              </a:rPr>
              <a:t>Gramothan</a:t>
            </a:r>
            <a:r>
              <a:rPr lang="en-IN" sz="1000" spc="-45" dirty="0">
                <a:latin typeface="Tahoma"/>
                <a:cs typeface="Tahoma"/>
              </a:rPr>
              <a:t>,</a:t>
            </a:r>
            <a:r>
              <a:rPr sz="1000" spc="20" dirty="0">
                <a:latin typeface="Tahoma"/>
                <a:cs typeface="Tahoma"/>
              </a:rPr>
              <a:t> </a:t>
            </a:r>
            <a:r>
              <a:rPr sz="1000" spc="-15" dirty="0">
                <a:latin typeface="Tahoma"/>
                <a:cs typeface="Tahoma"/>
              </a:rPr>
              <a:t>Jaipur</a:t>
            </a:r>
            <a:endParaRPr sz="1000" dirty="0">
              <a:latin typeface="Tahoma"/>
              <a:cs typeface="Tahoma"/>
            </a:endParaRPr>
          </a:p>
        </p:txBody>
      </p:sp>
      <p:sp>
        <p:nvSpPr>
          <p:cNvPr id="6" name="object 6"/>
          <p:cNvSpPr txBox="1"/>
          <p:nvPr/>
        </p:nvSpPr>
        <p:spPr>
          <a:xfrm>
            <a:off x="356908" y="2394571"/>
            <a:ext cx="1929130" cy="8635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Tahoma"/>
                <a:cs typeface="Tahoma"/>
              </a:rPr>
              <a:t>Submitted</a:t>
            </a:r>
            <a:r>
              <a:rPr sz="1100" spc="-15" dirty="0">
                <a:latin typeface="Tahoma"/>
                <a:cs typeface="Tahoma"/>
              </a:rPr>
              <a:t> </a:t>
            </a:r>
            <a:r>
              <a:rPr sz="1100" spc="-70" dirty="0">
                <a:latin typeface="Tahoma"/>
                <a:cs typeface="Tahoma"/>
              </a:rPr>
              <a:t>by:</a:t>
            </a:r>
            <a:endParaRPr sz="1100" dirty="0">
              <a:latin typeface="Tahoma"/>
              <a:cs typeface="Tahoma"/>
            </a:endParaRPr>
          </a:p>
          <a:p>
            <a:pPr marL="12700" marR="5080">
              <a:lnSpc>
                <a:spcPct val="102600"/>
              </a:lnSpc>
            </a:pPr>
            <a:r>
              <a:rPr lang="en-IN" sz="1100" spc="-50" dirty="0">
                <a:latin typeface="Tahoma"/>
                <a:cs typeface="Tahoma"/>
              </a:rPr>
              <a:t>Niharika Goyal</a:t>
            </a:r>
            <a:r>
              <a:rPr sz="1100" spc="-15" dirty="0">
                <a:latin typeface="Tahoma"/>
                <a:cs typeface="Tahoma"/>
              </a:rPr>
              <a:t>(19ESK</a:t>
            </a:r>
            <a:r>
              <a:rPr lang="en-IN" sz="1100" spc="-15" dirty="0">
                <a:latin typeface="Tahoma"/>
                <a:cs typeface="Tahoma"/>
              </a:rPr>
              <a:t>IT062</a:t>
            </a:r>
            <a:r>
              <a:rPr sz="1100" spc="-15" dirty="0">
                <a:latin typeface="Tahoma"/>
                <a:cs typeface="Tahoma"/>
              </a:rPr>
              <a:t>) </a:t>
            </a:r>
            <a:r>
              <a:rPr sz="1100" spc="-10" dirty="0">
                <a:latin typeface="Tahoma"/>
                <a:cs typeface="Tahoma"/>
              </a:rPr>
              <a:t> </a:t>
            </a:r>
            <a:r>
              <a:rPr lang="en-IN" sz="1100" spc="-55" dirty="0" err="1">
                <a:latin typeface="Tahoma"/>
                <a:cs typeface="Tahoma"/>
              </a:rPr>
              <a:t>Nayan</a:t>
            </a:r>
            <a:r>
              <a:rPr lang="en-IN" sz="1100" spc="-55" dirty="0">
                <a:latin typeface="Tahoma"/>
                <a:cs typeface="Tahoma"/>
              </a:rPr>
              <a:t> Gupta</a:t>
            </a:r>
            <a:r>
              <a:rPr sz="1100" spc="5" dirty="0">
                <a:latin typeface="Tahoma"/>
                <a:cs typeface="Tahoma"/>
              </a:rPr>
              <a:t> </a:t>
            </a:r>
            <a:r>
              <a:rPr sz="1100" spc="-15" dirty="0">
                <a:latin typeface="Tahoma"/>
                <a:cs typeface="Tahoma"/>
              </a:rPr>
              <a:t>(19ESK</a:t>
            </a:r>
            <a:r>
              <a:rPr lang="en-IN" sz="1100" spc="-15" dirty="0">
                <a:latin typeface="Tahoma"/>
                <a:cs typeface="Tahoma"/>
              </a:rPr>
              <a:t>IT061</a:t>
            </a:r>
            <a:r>
              <a:rPr sz="1100" spc="-15" dirty="0">
                <a:latin typeface="Tahoma"/>
                <a:cs typeface="Tahoma"/>
              </a:rPr>
              <a:t>) </a:t>
            </a:r>
            <a:r>
              <a:rPr sz="1100" spc="-10" dirty="0">
                <a:latin typeface="Tahoma"/>
                <a:cs typeface="Tahoma"/>
              </a:rPr>
              <a:t> </a:t>
            </a:r>
            <a:r>
              <a:rPr sz="1100" spc="-35" dirty="0">
                <a:latin typeface="Tahoma"/>
                <a:cs typeface="Tahoma"/>
              </a:rPr>
              <a:t>S</a:t>
            </a:r>
            <a:r>
              <a:rPr lang="en-IN" sz="1100" spc="-35" dirty="0" err="1">
                <a:latin typeface="Tahoma"/>
                <a:cs typeface="Tahoma"/>
              </a:rPr>
              <a:t>aurabh</a:t>
            </a:r>
            <a:r>
              <a:rPr lang="en-IN" sz="1100" spc="-35" dirty="0">
                <a:latin typeface="Tahoma"/>
                <a:cs typeface="Tahoma"/>
              </a:rPr>
              <a:t> </a:t>
            </a:r>
            <a:r>
              <a:rPr lang="en-IN" sz="1100" spc="-35" dirty="0" err="1">
                <a:latin typeface="Tahoma"/>
                <a:cs typeface="Tahoma"/>
              </a:rPr>
              <a:t>Nahata</a:t>
            </a:r>
            <a:r>
              <a:rPr sz="1100" spc="5" dirty="0">
                <a:latin typeface="Tahoma"/>
                <a:cs typeface="Tahoma"/>
              </a:rPr>
              <a:t> </a:t>
            </a:r>
            <a:r>
              <a:rPr sz="1100" spc="-15" dirty="0">
                <a:latin typeface="Tahoma"/>
                <a:cs typeface="Tahoma"/>
              </a:rPr>
              <a:t>(19ESK</a:t>
            </a:r>
            <a:r>
              <a:rPr lang="en-IN" sz="1100" spc="-15" dirty="0">
                <a:latin typeface="Tahoma"/>
                <a:cs typeface="Tahoma"/>
              </a:rPr>
              <a:t>IT085</a:t>
            </a:r>
            <a:r>
              <a:rPr sz="1100" spc="-15" dirty="0">
                <a:latin typeface="Tahoma"/>
                <a:cs typeface="Tahoma"/>
              </a:rPr>
              <a:t>)</a:t>
            </a:r>
            <a:endParaRPr lang="en-IN" sz="1100" spc="-15" dirty="0">
              <a:latin typeface="Tahoma"/>
              <a:cs typeface="Tahoma"/>
            </a:endParaRPr>
          </a:p>
          <a:p>
            <a:pPr marL="12700" marR="5080">
              <a:lnSpc>
                <a:spcPct val="102600"/>
              </a:lnSpc>
            </a:pPr>
            <a:r>
              <a:rPr lang="en-IN" sz="1100" spc="-15" dirty="0">
                <a:latin typeface="Tahoma"/>
                <a:cs typeface="Tahoma"/>
              </a:rPr>
              <a:t>Naresh Kumar(19ESKIT060)</a:t>
            </a:r>
            <a:endParaRPr sz="1100" dirty="0">
              <a:latin typeface="Tahoma"/>
              <a:cs typeface="Tahoma"/>
            </a:endParaRPr>
          </a:p>
        </p:txBody>
      </p:sp>
      <p:sp>
        <p:nvSpPr>
          <p:cNvPr id="7" name="object 7"/>
          <p:cNvSpPr txBox="1"/>
          <p:nvPr/>
        </p:nvSpPr>
        <p:spPr>
          <a:xfrm>
            <a:off x="2670517" y="2644024"/>
            <a:ext cx="1456690" cy="514885"/>
          </a:xfrm>
          <a:prstGeom prst="rect">
            <a:avLst/>
          </a:prstGeom>
        </p:spPr>
        <p:txBody>
          <a:bodyPr vert="horz" wrap="square" lIns="0" tIns="11430" rIns="0" bIns="0" rtlCol="0">
            <a:spAutoFit/>
          </a:bodyPr>
          <a:lstStyle/>
          <a:p>
            <a:pPr marL="12700">
              <a:lnSpc>
                <a:spcPct val="100000"/>
              </a:lnSpc>
              <a:spcBef>
                <a:spcPts val="90"/>
              </a:spcBef>
            </a:pPr>
            <a:r>
              <a:rPr sz="1100" spc="-30" dirty="0">
                <a:latin typeface="Tahoma"/>
                <a:cs typeface="Tahoma"/>
              </a:rPr>
              <a:t>Submitted</a:t>
            </a:r>
            <a:r>
              <a:rPr sz="1100" spc="-15" dirty="0">
                <a:latin typeface="Tahoma"/>
                <a:cs typeface="Tahoma"/>
              </a:rPr>
              <a:t> </a:t>
            </a:r>
            <a:r>
              <a:rPr sz="1100" spc="-40" dirty="0">
                <a:latin typeface="Tahoma"/>
                <a:cs typeface="Tahoma"/>
              </a:rPr>
              <a:t>to:</a:t>
            </a:r>
            <a:endParaRPr sz="1100" dirty="0">
              <a:latin typeface="Tahoma"/>
              <a:cs typeface="Tahoma"/>
            </a:endParaRPr>
          </a:p>
          <a:p>
            <a:pPr marL="12700" marR="5080">
              <a:lnSpc>
                <a:spcPct val="102600"/>
              </a:lnSpc>
            </a:pPr>
            <a:r>
              <a:rPr lang="en-IN" sz="1100" spc="5" dirty="0">
                <a:latin typeface="Tahoma"/>
                <a:cs typeface="Tahoma"/>
              </a:rPr>
              <a:t>Mrs.</a:t>
            </a:r>
            <a:r>
              <a:rPr sz="1100" spc="5" dirty="0">
                <a:latin typeface="Tahoma"/>
                <a:cs typeface="Tahoma"/>
              </a:rPr>
              <a:t> </a:t>
            </a:r>
            <a:r>
              <a:rPr lang="en-IN" sz="1100" spc="-30" dirty="0">
                <a:latin typeface="Tahoma"/>
                <a:cs typeface="Tahoma"/>
              </a:rPr>
              <a:t>Sanju Chaudhary  </a:t>
            </a:r>
            <a:r>
              <a:rPr sz="1100" spc="-25" dirty="0">
                <a:latin typeface="Tahoma"/>
                <a:cs typeface="Tahoma"/>
              </a:rPr>
              <a:t>Ass</a:t>
            </a:r>
            <a:r>
              <a:rPr lang="en-IN" sz="1100" spc="-25" dirty="0" err="1">
                <a:latin typeface="Tahoma"/>
                <a:cs typeface="Tahoma"/>
              </a:rPr>
              <a:t>ociate</a:t>
            </a:r>
            <a:r>
              <a:rPr sz="1100" spc="-5" dirty="0">
                <a:latin typeface="Tahoma"/>
                <a:cs typeface="Tahoma"/>
              </a:rPr>
              <a:t> </a:t>
            </a:r>
            <a:r>
              <a:rPr sz="1100" spc="-40" dirty="0">
                <a:latin typeface="Tahoma"/>
                <a:cs typeface="Tahoma"/>
              </a:rPr>
              <a:t>Professor,</a:t>
            </a:r>
            <a:r>
              <a:rPr sz="1100" spc="-5" dirty="0">
                <a:latin typeface="Tahoma"/>
                <a:cs typeface="Tahoma"/>
              </a:rPr>
              <a:t> </a:t>
            </a:r>
            <a:r>
              <a:rPr lang="en-IN" sz="1100" spc="15" dirty="0">
                <a:latin typeface="Tahoma"/>
                <a:cs typeface="Tahoma"/>
              </a:rPr>
              <a:t>IT</a:t>
            </a:r>
            <a:endParaRPr sz="1100" dirty="0">
              <a:latin typeface="Tahoma"/>
              <a:cs typeface="Tahoma"/>
            </a:endParaRPr>
          </a:p>
        </p:txBody>
      </p:sp>
      <p:sp>
        <p:nvSpPr>
          <p:cNvPr id="8" name="object 8"/>
          <p:cNvSpPr/>
          <p:nvPr/>
        </p:nvSpPr>
        <p:spPr>
          <a:xfrm>
            <a:off x="2938501" y="339653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858884"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3036686" y="339257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grpSp>
        <p:nvGrpSpPr>
          <p:cNvPr id="11" name="object 11"/>
          <p:cNvGrpSpPr/>
          <p:nvPr/>
        </p:nvGrpSpPr>
        <p:grpSpPr>
          <a:xfrm>
            <a:off x="3158109" y="3383695"/>
            <a:ext cx="203200" cy="55880"/>
            <a:chOff x="3158109" y="3383695"/>
            <a:chExt cx="203200" cy="55880"/>
          </a:xfrm>
        </p:grpSpPr>
        <p:sp>
          <p:nvSpPr>
            <p:cNvPr id="12" name="object 12"/>
            <p:cNvSpPr/>
            <p:nvPr/>
          </p:nvSpPr>
          <p:spPr>
            <a:xfrm>
              <a:off x="3221277" y="3386225"/>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13" name="object 13"/>
            <p:cNvSpPr/>
            <p:nvPr/>
          </p:nvSpPr>
          <p:spPr>
            <a:xfrm>
              <a:off x="3158109"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grpSp>
      <p:grpSp>
        <p:nvGrpSpPr>
          <p:cNvPr id="14" name="object 14"/>
          <p:cNvGrpSpPr/>
          <p:nvPr/>
        </p:nvGrpSpPr>
        <p:grpSpPr>
          <a:xfrm>
            <a:off x="3457346" y="3382429"/>
            <a:ext cx="203200" cy="58419"/>
            <a:chOff x="3457346" y="3382429"/>
            <a:chExt cx="203200" cy="58419"/>
          </a:xfrm>
        </p:grpSpPr>
        <p:sp>
          <p:nvSpPr>
            <p:cNvPr id="15" name="object 15"/>
            <p:cNvSpPr/>
            <p:nvPr/>
          </p:nvSpPr>
          <p:spPr>
            <a:xfrm>
              <a:off x="3546247" y="339892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3457346"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3533547" y="3386225"/>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grpSp>
      <p:grpSp>
        <p:nvGrpSpPr>
          <p:cNvPr id="18" name="object 18"/>
          <p:cNvGrpSpPr/>
          <p:nvPr/>
        </p:nvGrpSpPr>
        <p:grpSpPr>
          <a:xfrm>
            <a:off x="3756583" y="3382429"/>
            <a:ext cx="203200" cy="58419"/>
            <a:chOff x="3756583" y="3382429"/>
            <a:chExt cx="203200" cy="58419"/>
          </a:xfrm>
        </p:grpSpPr>
        <p:sp>
          <p:nvSpPr>
            <p:cNvPr id="19" name="object 19"/>
            <p:cNvSpPr/>
            <p:nvPr/>
          </p:nvSpPr>
          <p:spPr>
            <a:xfrm>
              <a:off x="3832784" y="3386225"/>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0" name="object 20"/>
            <p:cNvSpPr/>
            <p:nvPr/>
          </p:nvSpPr>
          <p:spPr>
            <a:xfrm>
              <a:off x="3756583" y="339257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object 21"/>
            <p:cNvSpPr/>
            <p:nvPr/>
          </p:nvSpPr>
          <p:spPr>
            <a:xfrm>
              <a:off x="3832784" y="3424326"/>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grpSp>
      <p:sp>
        <p:nvSpPr>
          <p:cNvPr id="22" name="object 22"/>
          <p:cNvSpPr/>
          <p:nvPr/>
        </p:nvSpPr>
        <p:spPr>
          <a:xfrm>
            <a:off x="4132009" y="3386225"/>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23" name="object 23"/>
          <p:cNvGrpSpPr/>
          <p:nvPr/>
        </p:nvGrpSpPr>
        <p:grpSpPr>
          <a:xfrm>
            <a:off x="4337275" y="3383695"/>
            <a:ext cx="238760" cy="57150"/>
            <a:chOff x="4337275" y="3383695"/>
            <a:chExt cx="238760" cy="57150"/>
          </a:xfrm>
        </p:grpSpPr>
        <p:sp>
          <p:nvSpPr>
            <p:cNvPr id="24" name="object 24"/>
            <p:cNvSpPr/>
            <p:nvPr/>
          </p:nvSpPr>
          <p:spPr>
            <a:xfrm>
              <a:off x="4461727" y="341670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5" name="object 25"/>
            <p:cNvSpPr/>
            <p:nvPr/>
          </p:nvSpPr>
          <p:spPr>
            <a:xfrm>
              <a:off x="4434663" y="339021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6" name="object 26"/>
            <p:cNvSpPr/>
            <p:nvPr/>
          </p:nvSpPr>
          <p:spPr>
            <a:xfrm>
              <a:off x="4339806" y="3386225"/>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6565"/>
            <a:ext cx="1651000" cy="244475"/>
          </a:xfrm>
          <a:prstGeom prst="rect">
            <a:avLst/>
          </a:prstGeom>
        </p:spPr>
        <p:txBody>
          <a:bodyPr vert="horz" wrap="square" lIns="0" tIns="17145" rIns="0" bIns="0" rtlCol="0">
            <a:spAutoFit/>
          </a:bodyPr>
          <a:lstStyle/>
          <a:p>
            <a:pPr marL="12700">
              <a:lnSpc>
                <a:spcPct val="100000"/>
              </a:lnSpc>
              <a:spcBef>
                <a:spcPts val="135"/>
              </a:spcBef>
            </a:pPr>
            <a:r>
              <a:rPr sz="1400" spc="-30" dirty="0">
                <a:solidFill>
                  <a:srgbClr val="7A0000"/>
                </a:solidFill>
                <a:latin typeface="Trebuchet MS"/>
                <a:cs typeface="Trebuchet MS"/>
              </a:rPr>
              <a:t>Output</a:t>
            </a:r>
            <a:r>
              <a:rPr sz="1400" spc="10" dirty="0">
                <a:solidFill>
                  <a:srgbClr val="7A0000"/>
                </a:solidFill>
                <a:latin typeface="Trebuchet MS"/>
                <a:cs typeface="Trebuchet MS"/>
              </a:rPr>
              <a:t> </a:t>
            </a:r>
            <a:r>
              <a:rPr sz="1400" spc="-55" dirty="0">
                <a:solidFill>
                  <a:srgbClr val="7A0000"/>
                </a:solidFill>
                <a:latin typeface="Trebuchet MS"/>
                <a:cs typeface="Trebuchet MS"/>
              </a:rPr>
              <a:t>Screens</a:t>
            </a:r>
            <a:r>
              <a:rPr sz="1400" spc="15" dirty="0">
                <a:solidFill>
                  <a:srgbClr val="7A0000"/>
                </a:solidFill>
                <a:latin typeface="Trebuchet MS"/>
                <a:cs typeface="Trebuchet MS"/>
              </a:rPr>
              <a:t> </a:t>
            </a:r>
            <a:r>
              <a:rPr sz="1400" spc="-15" dirty="0">
                <a:solidFill>
                  <a:srgbClr val="7A0000"/>
                </a:solidFill>
                <a:latin typeface="Trebuchet MS"/>
                <a:cs typeface="Trebuchet MS"/>
              </a:rPr>
              <a:t>Shots</a:t>
            </a:r>
            <a:endParaRPr sz="1400">
              <a:latin typeface="Trebuchet MS"/>
              <a:cs typeface="Trebuchet MS"/>
            </a:endParaRPr>
          </a:p>
        </p:txBody>
      </p:sp>
      <p:grpSp>
        <p:nvGrpSpPr>
          <p:cNvPr id="5" name="object 5"/>
          <p:cNvGrpSpPr/>
          <p:nvPr/>
        </p:nvGrpSpPr>
        <p:grpSpPr>
          <a:xfrm>
            <a:off x="1535976" y="3346348"/>
            <a:ext cx="3072130" cy="109855"/>
            <a:chOff x="1535976" y="3346348"/>
            <a:chExt cx="3072130" cy="109855"/>
          </a:xfrm>
        </p:grpSpPr>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18 / 24</a:t>
            </a:r>
          </a:p>
        </p:txBody>
      </p:sp>
      <p:pic>
        <p:nvPicPr>
          <p:cNvPr id="4" name="Picture 3">
            <a:extLst>
              <a:ext uri="{FF2B5EF4-FFF2-40B4-BE49-F238E27FC236}">
                <a16:creationId xmlns:a16="http://schemas.microsoft.com/office/drawing/2014/main" id="{CA88A65C-22F1-18AB-6016-DAD3BB216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50" y="587375"/>
            <a:ext cx="3923068" cy="258365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328BE-6CAF-598C-B4B2-C76E725E5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50" y="587375"/>
            <a:ext cx="3962400" cy="2514600"/>
          </a:xfrm>
          <a:prstGeom prst="rect">
            <a:avLst/>
          </a:prstGeom>
        </p:spPr>
      </p:pic>
    </p:spTree>
    <p:extLst>
      <p:ext uri="{BB962C8B-B14F-4D97-AF65-F5344CB8AC3E}">
        <p14:creationId xmlns:p14="http://schemas.microsoft.com/office/powerpoint/2010/main" val="116683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622935" cy="244475"/>
          </a:xfrm>
          <a:prstGeom prst="rect">
            <a:avLst/>
          </a:prstGeom>
        </p:spPr>
        <p:txBody>
          <a:bodyPr vert="horz" wrap="square" lIns="0" tIns="17145" rIns="0" bIns="0" rtlCol="0">
            <a:spAutoFit/>
          </a:bodyPr>
          <a:lstStyle/>
          <a:p>
            <a:pPr marL="12700">
              <a:lnSpc>
                <a:spcPct val="100000"/>
              </a:lnSpc>
              <a:spcBef>
                <a:spcPts val="135"/>
              </a:spcBef>
            </a:pPr>
            <a:r>
              <a:rPr spc="-50" dirty="0">
                <a:solidFill>
                  <a:srgbClr val="7A0000"/>
                </a:solidFill>
              </a:rPr>
              <a:t>Bene</a:t>
            </a:r>
            <a:r>
              <a:rPr spc="-85" dirty="0">
                <a:solidFill>
                  <a:srgbClr val="7A0000"/>
                </a:solidFill>
              </a:rPr>
              <a:t>fi</a:t>
            </a:r>
            <a:r>
              <a:rPr spc="-40" dirty="0">
                <a:solidFill>
                  <a:srgbClr val="7A0000"/>
                </a:solidFill>
              </a:rPr>
              <a:t>ts</a:t>
            </a:r>
          </a:p>
        </p:txBody>
      </p:sp>
      <p:sp>
        <p:nvSpPr>
          <p:cNvPr id="3" name="object 3"/>
          <p:cNvSpPr txBox="1"/>
          <p:nvPr/>
        </p:nvSpPr>
        <p:spPr>
          <a:xfrm>
            <a:off x="542328" y="895851"/>
            <a:ext cx="3704590" cy="1853713"/>
          </a:xfrm>
          <a:prstGeom prst="rect">
            <a:avLst/>
          </a:prstGeom>
        </p:spPr>
        <p:txBody>
          <a:bodyPr vert="horz" wrap="square" lIns="0" tIns="6985" rIns="0" bIns="0" rtlCol="0">
            <a:spAutoFit/>
          </a:bodyPr>
          <a:lstStyle/>
          <a:p>
            <a:pPr marL="171450" indent="-171450" algn="l">
              <a:buFont typeface="Wingdings" panose="05000000000000000000" pitchFamily="2" charset="2"/>
              <a:buChar char="Ø"/>
            </a:pPr>
            <a:r>
              <a:rPr lang="en-US" sz="1200" b="0" i="0" dirty="0">
                <a:solidFill>
                  <a:srgbClr val="505050"/>
                </a:solidFill>
                <a:effectLst/>
                <a:latin typeface="Tahoma" panose="020B0604030504040204" pitchFamily="34" charset="0"/>
                <a:ea typeface="Tahoma" panose="020B0604030504040204" pitchFamily="34" charset="0"/>
                <a:cs typeface="Tahoma" panose="020B0604030504040204" pitchFamily="34" charset="0"/>
              </a:rPr>
              <a:t>Farmers can known when to plant or harvest their crops</a:t>
            </a:r>
          </a:p>
          <a:p>
            <a:pPr marL="171450" indent="-171450" algn="l">
              <a:buFont typeface="Wingdings" panose="05000000000000000000" pitchFamily="2" charset="2"/>
              <a:buChar char="Ø"/>
            </a:pPr>
            <a:r>
              <a:rPr lang="en-US" sz="1200" b="0" i="0" dirty="0">
                <a:solidFill>
                  <a:srgbClr val="505050"/>
                </a:solidFill>
                <a:effectLst/>
                <a:latin typeface="Tahoma" panose="020B0604030504040204" pitchFamily="34" charset="0"/>
                <a:ea typeface="Tahoma" panose="020B0604030504040204" pitchFamily="34" charset="0"/>
                <a:cs typeface="Tahoma" panose="020B0604030504040204" pitchFamily="34" charset="0"/>
              </a:rPr>
              <a:t>People cam choose where and when to take their holidays to take advantages of good weather</a:t>
            </a:r>
          </a:p>
          <a:p>
            <a:pPr marL="171450" indent="-171450" algn="l">
              <a:buFont typeface="Wingdings" panose="05000000000000000000" pitchFamily="2" charset="2"/>
              <a:buChar char="Ø"/>
            </a:pPr>
            <a:r>
              <a:rPr lang="en-US" sz="1200" b="0" i="0" dirty="0">
                <a:solidFill>
                  <a:srgbClr val="505050"/>
                </a:solidFill>
                <a:effectLst/>
                <a:latin typeface="Tahoma" panose="020B0604030504040204" pitchFamily="34" charset="0"/>
                <a:ea typeface="Tahoma" panose="020B0604030504040204" pitchFamily="34" charset="0"/>
                <a:cs typeface="Tahoma" panose="020B0604030504040204" pitchFamily="34" charset="0"/>
              </a:rPr>
              <a:t>Surfers known when large waves are expected</a:t>
            </a:r>
          </a:p>
          <a:p>
            <a:pPr marL="171450" indent="-171450" algn="l">
              <a:buFont typeface="Wingdings" panose="05000000000000000000" pitchFamily="2" charset="2"/>
              <a:buChar char="Ø"/>
            </a:pPr>
            <a:r>
              <a:rPr lang="en-US" sz="1200" b="0" i="0" dirty="0">
                <a:solidFill>
                  <a:srgbClr val="505050"/>
                </a:solidFill>
                <a:effectLst/>
                <a:latin typeface="Tahoma" panose="020B0604030504040204" pitchFamily="34" charset="0"/>
                <a:ea typeface="Tahoma" panose="020B0604030504040204" pitchFamily="34" charset="0"/>
                <a:cs typeface="Tahoma" panose="020B0604030504040204" pitchFamily="34" charset="0"/>
              </a:rPr>
              <a:t>Regions can be evacuated if hurricanes or floods are expected</a:t>
            </a:r>
          </a:p>
          <a:p>
            <a:pPr marL="171450" indent="-171450" algn="l">
              <a:buFont typeface="Wingdings" panose="05000000000000000000" pitchFamily="2" charset="2"/>
              <a:buChar char="Ø"/>
            </a:pPr>
            <a:r>
              <a:rPr lang="en-US" sz="1200" b="0" i="0" dirty="0">
                <a:solidFill>
                  <a:srgbClr val="505050"/>
                </a:solidFill>
                <a:effectLst/>
                <a:latin typeface="Tahoma" panose="020B0604030504040204" pitchFamily="34" charset="0"/>
                <a:ea typeface="Tahoma" panose="020B0604030504040204" pitchFamily="34" charset="0"/>
                <a:cs typeface="Tahoma" panose="020B0604030504040204" pitchFamily="34" charset="0"/>
              </a:rPr>
              <a:t>Aircraft and shipping rely heavily on accurate weather forecasting</a:t>
            </a:r>
          </a:p>
          <a:p>
            <a:pPr marL="171450" indent="-171450" algn="l">
              <a:buFont typeface="Wingdings" panose="05000000000000000000" pitchFamily="2" charset="2"/>
              <a:buChar char="Ø"/>
            </a:pPr>
            <a:endParaRPr lang="en-US" sz="1200" i="0" dirty="0">
              <a:solidFill>
                <a:srgbClr val="505050"/>
              </a:solidFill>
              <a:effectLst/>
              <a:latin typeface="Tahoma" panose="020B0604030504040204" pitchFamily="34" charset="0"/>
              <a:ea typeface="Tahoma" panose="020B0604030504040204" pitchFamily="34" charset="0"/>
              <a:cs typeface="Tahoma" panose="020B0604030504040204" pitchFamily="34" charset="0"/>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23 / 24</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812165" cy="244475"/>
          </a:xfrm>
          <a:prstGeom prst="rect">
            <a:avLst/>
          </a:prstGeom>
        </p:spPr>
        <p:txBody>
          <a:bodyPr vert="horz" wrap="square" lIns="0" tIns="17145" rIns="0" bIns="0" rtlCol="0">
            <a:spAutoFit/>
          </a:bodyPr>
          <a:lstStyle/>
          <a:p>
            <a:pPr marL="12700">
              <a:lnSpc>
                <a:spcPct val="100000"/>
              </a:lnSpc>
              <a:spcBef>
                <a:spcPts val="135"/>
              </a:spcBef>
            </a:pPr>
            <a:r>
              <a:rPr spc="-80" dirty="0">
                <a:solidFill>
                  <a:srgbClr val="7A0000"/>
                </a:solidFill>
              </a:rPr>
              <a:t>References</a:t>
            </a:r>
          </a:p>
        </p:txBody>
      </p:sp>
      <p:sp>
        <p:nvSpPr>
          <p:cNvPr id="3" name="object 3"/>
          <p:cNvSpPr txBox="1"/>
          <p:nvPr/>
        </p:nvSpPr>
        <p:spPr>
          <a:xfrm>
            <a:off x="421957" y="911617"/>
            <a:ext cx="3580765" cy="1076961"/>
          </a:xfrm>
          <a:prstGeom prst="rect">
            <a:avLst/>
          </a:prstGeom>
        </p:spPr>
        <p:txBody>
          <a:bodyPr vert="horz" wrap="square" lIns="0" tIns="6985" rIns="0" bIns="0" rtlCol="0">
            <a:spAutoFit/>
          </a:bodyPr>
          <a:lstStyle/>
          <a:p>
            <a:pPr marL="214629" marR="30480" indent="-177165">
              <a:lnSpc>
                <a:spcPct val="102600"/>
              </a:lnSpc>
              <a:spcBef>
                <a:spcPts val="55"/>
              </a:spcBef>
              <a:buClr>
                <a:srgbClr val="3333B2"/>
              </a:buClr>
              <a:buFont typeface="Lucida Sans Unicode"/>
              <a:buChar char="►"/>
              <a:tabLst>
                <a:tab pos="215265" algn="l"/>
              </a:tabLst>
            </a:pPr>
            <a:r>
              <a:rPr lang="en-IN" sz="1100" dirty="0">
                <a:latin typeface="Tahoma"/>
                <a:cs typeface="Tahoma"/>
                <a:hlinkClick r:id="rId2"/>
              </a:rPr>
              <a:t>https://rapidapi.com/blog/create-weather-website/</a:t>
            </a:r>
            <a:endParaRPr lang="en-IN" sz="1100" dirty="0">
              <a:latin typeface="Tahoma"/>
              <a:cs typeface="Tahoma"/>
            </a:endParaRPr>
          </a:p>
          <a:p>
            <a:pPr marL="214629" marR="30480" indent="-177165">
              <a:lnSpc>
                <a:spcPct val="102600"/>
              </a:lnSpc>
              <a:spcBef>
                <a:spcPts val="55"/>
              </a:spcBef>
              <a:buClr>
                <a:srgbClr val="3333B2"/>
              </a:buClr>
              <a:buFont typeface="Lucida Sans Unicode"/>
              <a:buChar char="►"/>
              <a:tabLst>
                <a:tab pos="215265" algn="l"/>
              </a:tabLst>
            </a:pPr>
            <a:r>
              <a:rPr lang="en-IN" sz="1100" dirty="0">
                <a:latin typeface="Tahoma"/>
                <a:cs typeface="Tahoma"/>
                <a:hlinkClick r:id="rId3"/>
              </a:rPr>
              <a:t>https://www.codementor.io/projects/web/weather-forecast-website-atx32lz7zb</a:t>
            </a:r>
            <a:endParaRPr lang="en-IN" sz="1100" dirty="0">
              <a:latin typeface="Tahoma"/>
              <a:cs typeface="Tahoma"/>
            </a:endParaRPr>
          </a:p>
          <a:p>
            <a:pPr marL="214629" marR="30480" indent="-177165">
              <a:lnSpc>
                <a:spcPct val="102600"/>
              </a:lnSpc>
              <a:spcBef>
                <a:spcPts val="55"/>
              </a:spcBef>
              <a:buClr>
                <a:srgbClr val="3333B2"/>
              </a:buClr>
              <a:buFont typeface="Lucida Sans Unicode"/>
              <a:buChar char="►"/>
              <a:tabLst>
                <a:tab pos="215265" algn="l"/>
              </a:tabLst>
            </a:pPr>
            <a:r>
              <a:rPr lang="en-IN" sz="1100" dirty="0">
                <a:latin typeface="Tahoma"/>
                <a:cs typeface="Tahoma"/>
                <a:hlinkClick r:id="rId4"/>
              </a:rPr>
              <a:t>https://www.freecodecamp.org/news/how-i-built-my-own-forecasting-tool-using-a-weather-api/</a:t>
            </a:r>
            <a:endParaRPr lang="en-IN" sz="1100" dirty="0">
              <a:latin typeface="Tahoma"/>
              <a:cs typeface="Tahoma"/>
            </a:endParaRPr>
          </a:p>
          <a:p>
            <a:pPr marL="214629" marR="30480" indent="-177165">
              <a:lnSpc>
                <a:spcPct val="102600"/>
              </a:lnSpc>
              <a:spcBef>
                <a:spcPts val="55"/>
              </a:spcBef>
              <a:buClr>
                <a:srgbClr val="3333B2"/>
              </a:buClr>
              <a:buFont typeface="Lucida Sans Unicode"/>
              <a:buChar char="►"/>
              <a:tabLst>
                <a:tab pos="215265" algn="l"/>
              </a:tabLst>
            </a:pPr>
            <a:r>
              <a:rPr lang="en-IN" sz="1100" dirty="0">
                <a:latin typeface="Tahoma"/>
                <a:cs typeface="Tahoma"/>
              </a:rPr>
              <a:t>https://github.com/topics/weather-website</a:t>
            </a:r>
            <a:endParaRPr sz="11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24 / 24</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567690" cy="244475"/>
          </a:xfrm>
          <a:prstGeom prst="rect">
            <a:avLst/>
          </a:prstGeom>
        </p:spPr>
        <p:txBody>
          <a:bodyPr vert="horz" wrap="square" lIns="0" tIns="17145" rIns="0" bIns="0" rtlCol="0">
            <a:spAutoFit/>
          </a:bodyPr>
          <a:lstStyle/>
          <a:p>
            <a:pPr marL="12700">
              <a:lnSpc>
                <a:spcPct val="100000"/>
              </a:lnSpc>
              <a:spcBef>
                <a:spcPts val="135"/>
              </a:spcBef>
            </a:pPr>
            <a:r>
              <a:rPr spc="-50" dirty="0">
                <a:solidFill>
                  <a:srgbClr val="7A0000"/>
                </a:solidFill>
              </a:rPr>
              <a:t>Outline</a:t>
            </a:r>
          </a:p>
        </p:txBody>
      </p:sp>
      <p:sp>
        <p:nvSpPr>
          <p:cNvPr id="3" name="object 3"/>
          <p:cNvSpPr txBox="1"/>
          <p:nvPr/>
        </p:nvSpPr>
        <p:spPr>
          <a:xfrm>
            <a:off x="640537" y="587375"/>
            <a:ext cx="2431415" cy="1859483"/>
          </a:xfrm>
          <a:prstGeom prst="rect">
            <a:avLst/>
          </a:prstGeom>
        </p:spPr>
        <p:txBody>
          <a:bodyPr vert="horz" wrap="square" lIns="0" tIns="63500" rIns="0" bIns="0" rtlCol="0">
            <a:spAutoFit/>
          </a:bodyPr>
          <a:lstStyle/>
          <a:p>
            <a:pPr marL="205740" indent="-168275">
              <a:lnSpc>
                <a:spcPct val="100000"/>
              </a:lnSpc>
              <a:spcBef>
                <a:spcPts val="500"/>
              </a:spcBef>
              <a:buClr>
                <a:srgbClr val="3333B2"/>
              </a:buClr>
              <a:buFont typeface="Lucida Sans Unicode"/>
              <a:buChar char="►"/>
              <a:tabLst>
                <a:tab pos="206375" algn="l"/>
              </a:tabLst>
            </a:pPr>
            <a:r>
              <a:rPr sz="1000" spc="-30" dirty="0">
                <a:latin typeface="Tahoma"/>
                <a:cs typeface="Tahoma"/>
              </a:rPr>
              <a:t>Introduction</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30" dirty="0">
                <a:latin typeface="Tahoma"/>
                <a:cs typeface="Tahoma"/>
              </a:rPr>
              <a:t>Purpose</a:t>
            </a:r>
            <a:r>
              <a:rPr sz="1000" spc="-5" dirty="0">
                <a:latin typeface="Tahoma"/>
                <a:cs typeface="Tahoma"/>
              </a:rPr>
              <a:t> </a:t>
            </a:r>
            <a:r>
              <a:rPr sz="1000" spc="-30" dirty="0">
                <a:latin typeface="Tahoma"/>
                <a:cs typeface="Tahoma"/>
              </a:rPr>
              <a:t>of</a:t>
            </a:r>
            <a:r>
              <a:rPr sz="1000" dirty="0">
                <a:latin typeface="Tahoma"/>
                <a:cs typeface="Tahoma"/>
              </a:rPr>
              <a:t> </a:t>
            </a:r>
            <a:r>
              <a:rPr sz="1000" spc="-15" dirty="0">
                <a:latin typeface="Tahoma"/>
                <a:cs typeface="Tahoma"/>
              </a:rPr>
              <a:t>Project</a:t>
            </a:r>
            <a:endParaRPr lang="en-IN" sz="1000" spc="-15"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lang="en-IN" sz="1000" spc="-15" dirty="0">
                <a:latin typeface="Tahoma"/>
                <a:cs typeface="Tahoma"/>
              </a:rPr>
              <a:t>Abstract</a:t>
            </a:r>
            <a:endParaRPr sz="1000" dirty="0">
              <a:latin typeface="Tahoma"/>
              <a:cs typeface="Tahoma"/>
            </a:endParaRPr>
          </a:p>
          <a:p>
            <a:pPr marL="205740" indent="-168275">
              <a:lnSpc>
                <a:spcPct val="100000"/>
              </a:lnSpc>
              <a:spcBef>
                <a:spcPts val="395"/>
              </a:spcBef>
              <a:buClr>
                <a:srgbClr val="3333B2"/>
              </a:buClr>
              <a:buFont typeface="Lucida Sans Unicode"/>
              <a:buChar char="►"/>
              <a:tabLst>
                <a:tab pos="206375" algn="l"/>
              </a:tabLst>
            </a:pPr>
            <a:r>
              <a:rPr sz="1000" spc="-35" dirty="0">
                <a:latin typeface="Tahoma"/>
                <a:cs typeface="Tahoma"/>
              </a:rPr>
              <a:t>Scope</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40" dirty="0">
                <a:latin typeface="Tahoma"/>
                <a:cs typeface="Tahoma"/>
              </a:rPr>
              <a:t>Requirements</a:t>
            </a:r>
            <a:r>
              <a:rPr sz="1000" spc="-15" dirty="0">
                <a:latin typeface="Tahoma"/>
                <a:cs typeface="Tahoma"/>
              </a:rPr>
              <a:t> </a:t>
            </a:r>
            <a:r>
              <a:rPr sz="1000" spc="-20" dirty="0">
                <a:latin typeface="Tahoma"/>
                <a:cs typeface="Tahoma"/>
              </a:rPr>
              <a:t>Specification</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25" dirty="0">
                <a:latin typeface="Tahoma"/>
                <a:cs typeface="Tahoma"/>
              </a:rPr>
              <a:t>Technologies</a:t>
            </a:r>
            <a:r>
              <a:rPr sz="1000" spc="-5" dirty="0">
                <a:latin typeface="Tahoma"/>
                <a:cs typeface="Tahoma"/>
              </a:rPr>
              <a:t> </a:t>
            </a:r>
            <a:r>
              <a:rPr sz="1000" spc="-40" dirty="0">
                <a:latin typeface="Tahoma"/>
                <a:cs typeface="Tahoma"/>
              </a:rPr>
              <a:t>Used</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10" dirty="0">
                <a:latin typeface="Tahoma"/>
                <a:cs typeface="Tahoma"/>
              </a:rPr>
              <a:t>Output</a:t>
            </a:r>
            <a:r>
              <a:rPr sz="1000" spc="-15" dirty="0">
                <a:latin typeface="Tahoma"/>
                <a:cs typeface="Tahoma"/>
              </a:rPr>
              <a:t> </a:t>
            </a:r>
            <a:r>
              <a:rPr sz="1000" spc="-50" dirty="0">
                <a:latin typeface="Tahoma"/>
                <a:cs typeface="Tahoma"/>
              </a:rPr>
              <a:t>Screens</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25" dirty="0">
                <a:latin typeface="Tahoma"/>
                <a:cs typeface="Tahoma"/>
              </a:rPr>
              <a:t>Benefits</a:t>
            </a:r>
            <a:endParaRPr sz="1000" dirty="0">
              <a:latin typeface="Tahoma"/>
              <a:cs typeface="Tahoma"/>
            </a:endParaRPr>
          </a:p>
          <a:p>
            <a:pPr marL="205740" indent="-168275">
              <a:lnSpc>
                <a:spcPct val="100000"/>
              </a:lnSpc>
              <a:spcBef>
                <a:spcPts val="400"/>
              </a:spcBef>
              <a:buClr>
                <a:srgbClr val="3333B2"/>
              </a:buClr>
              <a:buFont typeface="Lucida Sans Unicode"/>
              <a:buChar char="►"/>
              <a:tabLst>
                <a:tab pos="206375" algn="l"/>
              </a:tabLst>
            </a:pPr>
            <a:r>
              <a:rPr sz="1000" spc="-50" dirty="0">
                <a:latin typeface="Tahoma"/>
                <a:cs typeface="Tahoma"/>
              </a:rPr>
              <a:t>References</a:t>
            </a:r>
            <a:endParaRPr sz="10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1 / 24</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934085" cy="244475"/>
          </a:xfrm>
          <a:prstGeom prst="rect">
            <a:avLst/>
          </a:prstGeom>
        </p:spPr>
        <p:txBody>
          <a:bodyPr vert="horz" wrap="square" lIns="0" tIns="17145" rIns="0" bIns="0" rtlCol="0">
            <a:spAutoFit/>
          </a:bodyPr>
          <a:lstStyle/>
          <a:p>
            <a:pPr marL="12700">
              <a:lnSpc>
                <a:spcPct val="100000"/>
              </a:lnSpc>
              <a:spcBef>
                <a:spcPts val="135"/>
              </a:spcBef>
            </a:pPr>
            <a:r>
              <a:rPr spc="-50" dirty="0">
                <a:solidFill>
                  <a:srgbClr val="7A0000"/>
                </a:solidFill>
              </a:rPr>
              <a:t>Introduction</a:t>
            </a:r>
          </a:p>
        </p:txBody>
      </p:sp>
      <p:sp>
        <p:nvSpPr>
          <p:cNvPr id="3" name="object 3"/>
          <p:cNvSpPr txBox="1"/>
          <p:nvPr/>
        </p:nvSpPr>
        <p:spPr>
          <a:xfrm>
            <a:off x="328612" y="587375"/>
            <a:ext cx="3952875" cy="2689839"/>
          </a:xfrm>
          <a:prstGeom prst="rect">
            <a:avLst/>
          </a:prstGeom>
        </p:spPr>
        <p:txBody>
          <a:bodyPr vert="horz" wrap="square" lIns="0" tIns="103505" rIns="0" bIns="0" rtlCol="0">
            <a:spAutoFit/>
          </a:bodyPr>
          <a:lstStyle/>
          <a:p>
            <a:pPr marL="209550" indent="-171450" algn="just">
              <a:lnSpc>
                <a:spcPct val="100000"/>
              </a:lnSpc>
              <a:spcBef>
                <a:spcPts val="815"/>
              </a:spcBef>
              <a:buFont typeface="Wingdings" panose="05000000000000000000" pitchFamily="2" charset="2"/>
              <a:buChar char="Ø"/>
            </a:pPr>
            <a:r>
              <a:rPr lang="en-US" sz="1200" dirty="0"/>
              <a:t>Welcome to our weather forecast service, where we provide up-to-date and accurate weather information using API (Application Programming Interface). With the power of technology and data, we strive to deliver comprehensive weather forecasts that enable you to plan your day, stay prepared, and make informed </a:t>
            </a:r>
            <a:r>
              <a:rPr lang="en-US" sz="1200" dirty="0" err="1"/>
              <a:t>decisions.Using</a:t>
            </a:r>
            <a:r>
              <a:rPr lang="en-US" sz="1200" dirty="0"/>
              <a:t> API technology, we seamlessly integrate weather data from reliable sources into our service, ensuring that you receive the most recent and precise information about current weather conditions and predictions for various locations worldwide. Whether you're planning a trip, organizing an event, or simply want to know what to expect in your area, our weather forecast API empowers you with the knowledge to stay ahead of changing weather patterns.</a:t>
            </a:r>
            <a:endParaRPr sz="12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2 / 24</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1421130" cy="244475"/>
          </a:xfrm>
          <a:prstGeom prst="rect">
            <a:avLst/>
          </a:prstGeom>
        </p:spPr>
        <p:txBody>
          <a:bodyPr vert="horz" wrap="square" lIns="0" tIns="17145" rIns="0" bIns="0" rtlCol="0">
            <a:spAutoFit/>
          </a:bodyPr>
          <a:lstStyle/>
          <a:p>
            <a:pPr marL="12700">
              <a:lnSpc>
                <a:spcPct val="100000"/>
              </a:lnSpc>
              <a:spcBef>
                <a:spcPts val="135"/>
              </a:spcBef>
            </a:pPr>
            <a:r>
              <a:rPr spc="-35" dirty="0">
                <a:solidFill>
                  <a:srgbClr val="7A0000"/>
                </a:solidFill>
              </a:rPr>
              <a:t>Purpose</a:t>
            </a:r>
            <a:r>
              <a:rPr dirty="0">
                <a:solidFill>
                  <a:srgbClr val="7A0000"/>
                </a:solidFill>
              </a:rPr>
              <a:t> </a:t>
            </a:r>
            <a:r>
              <a:rPr spc="-70" dirty="0">
                <a:solidFill>
                  <a:srgbClr val="7A0000"/>
                </a:solidFill>
              </a:rPr>
              <a:t>of</a:t>
            </a:r>
            <a:r>
              <a:rPr spc="5" dirty="0">
                <a:solidFill>
                  <a:srgbClr val="7A0000"/>
                </a:solidFill>
              </a:rPr>
              <a:t> </a:t>
            </a:r>
            <a:r>
              <a:rPr spc="-60" dirty="0">
                <a:solidFill>
                  <a:srgbClr val="7A0000"/>
                </a:solidFill>
              </a:rPr>
              <a:t>Project</a:t>
            </a:r>
          </a:p>
        </p:txBody>
      </p:sp>
      <p:sp>
        <p:nvSpPr>
          <p:cNvPr id="3" name="object 3"/>
          <p:cNvSpPr txBox="1"/>
          <p:nvPr/>
        </p:nvSpPr>
        <p:spPr>
          <a:xfrm>
            <a:off x="476251" y="511176"/>
            <a:ext cx="3657600" cy="2656496"/>
          </a:xfrm>
          <a:prstGeom prst="rect">
            <a:avLst/>
          </a:prstGeom>
        </p:spPr>
        <p:txBody>
          <a:bodyPr vert="horz" wrap="square" lIns="0" tIns="6985" rIns="0" bIns="0" rtlCol="0">
            <a:spAutoFit/>
          </a:bodyPr>
          <a:lstStyle/>
          <a:p>
            <a:pPr marL="342900" lvl="0" indent="-342900" algn="just">
              <a:spcBef>
                <a:spcPts val="55"/>
              </a:spcBef>
              <a:buFont typeface="Wingdings" panose="05000000000000000000" pitchFamily="2" charset="2"/>
              <a:buChar char="Ø"/>
              <a:tabLst>
                <a:tab pos="989965" algn="l"/>
                <a:tab pos="990600" algn="l"/>
              </a:tabLst>
            </a:pPr>
            <a:r>
              <a:rPr lang="en-US" sz="1200" b="0" dirty="0">
                <a:effectLst/>
                <a:latin typeface="Times New Roman" panose="02020603050405020304" pitchFamily="18" charset="0"/>
                <a:ea typeface="Times New Roman" panose="02020603050405020304" pitchFamily="18" charset="0"/>
              </a:rPr>
              <a:t>The purpose of a weather forecast website using an API (Application Programming Interface) is to provide users with up-to-date and accurate weather information for specific locations. The website retrieves data from a weather API, which is a service that collects and organizes weather data from various sources such as meteorological agencies, weather stations, and satellites.</a:t>
            </a:r>
          </a:p>
          <a:p>
            <a:pPr marL="342900" lvl="0" indent="-342900">
              <a:spcBef>
                <a:spcPts val="55"/>
              </a:spcBef>
              <a:buFont typeface="Wingdings" panose="05000000000000000000" pitchFamily="2" charset="2"/>
              <a:buChar char="Ø"/>
              <a:tabLst>
                <a:tab pos="989965" algn="l"/>
                <a:tab pos="990600" algn="l"/>
              </a:tabLst>
            </a:pPr>
            <a:r>
              <a:rPr lang="en-US" sz="1200" b="1" dirty="0">
                <a:effectLst/>
                <a:latin typeface="Times New Roman" panose="02020603050405020304" pitchFamily="18" charset="0"/>
                <a:ea typeface="Times New Roman" panose="02020603050405020304" pitchFamily="18" charset="0"/>
              </a:rPr>
              <a:t>Here are some key purposes of a weather forecast website using an API:</a:t>
            </a:r>
          </a:p>
          <a:p>
            <a:pPr marL="342900" lvl="0" indent="-342900">
              <a:spcBef>
                <a:spcPts val="55"/>
              </a:spcBef>
              <a:buFont typeface="Wingdings" panose="05000000000000000000" pitchFamily="2" charset="2"/>
              <a:buChar char="Ø"/>
              <a:tabLst>
                <a:tab pos="989965" algn="l"/>
                <a:tab pos="990600" algn="l"/>
              </a:tabLst>
            </a:pPr>
            <a:r>
              <a:rPr lang="en-US" sz="1200" dirty="0">
                <a:effectLst/>
                <a:latin typeface="Times New Roman" panose="02020603050405020304" pitchFamily="18" charset="0"/>
                <a:ea typeface="Times New Roman" panose="02020603050405020304" pitchFamily="18" charset="0"/>
              </a:rPr>
              <a:t>Weather Information</a:t>
            </a:r>
          </a:p>
          <a:p>
            <a:pPr marL="342900" lvl="0" indent="-342900">
              <a:spcBef>
                <a:spcPts val="55"/>
              </a:spcBef>
              <a:buFont typeface="Wingdings" panose="05000000000000000000" pitchFamily="2" charset="2"/>
              <a:buChar char="Ø"/>
              <a:tabLst>
                <a:tab pos="989965" algn="l"/>
                <a:tab pos="990600" algn="l"/>
              </a:tabLst>
            </a:pPr>
            <a:r>
              <a:rPr lang="en-US" sz="1200" dirty="0">
                <a:effectLst/>
                <a:latin typeface="Times New Roman" panose="02020603050405020304" pitchFamily="18" charset="0"/>
                <a:ea typeface="Times New Roman" panose="02020603050405020304" pitchFamily="18" charset="0"/>
              </a:rPr>
              <a:t>Location-Specific Forecasts</a:t>
            </a:r>
          </a:p>
          <a:p>
            <a:pPr marL="342900" lvl="0" indent="-342900">
              <a:spcBef>
                <a:spcPts val="55"/>
              </a:spcBef>
              <a:buFont typeface="Wingdings" panose="05000000000000000000" pitchFamily="2" charset="2"/>
              <a:buChar char="Ø"/>
              <a:tabLst>
                <a:tab pos="989965" algn="l"/>
                <a:tab pos="990600" algn="l"/>
              </a:tabLst>
            </a:pPr>
            <a:r>
              <a:rPr lang="en-US" sz="1200" dirty="0">
                <a:effectLst/>
                <a:latin typeface="Times New Roman" panose="02020603050405020304" pitchFamily="18" charset="0"/>
                <a:ea typeface="Times New Roman" panose="02020603050405020304" pitchFamily="18" charset="0"/>
              </a:rPr>
              <a:t>Planning and Preparedness</a:t>
            </a:r>
          </a:p>
          <a:p>
            <a:pPr marL="342900" lvl="0" indent="-342900">
              <a:spcBef>
                <a:spcPts val="55"/>
              </a:spcBef>
              <a:buFont typeface="Wingdings" panose="05000000000000000000" pitchFamily="2" charset="2"/>
              <a:buChar char="Ø"/>
              <a:tabLst>
                <a:tab pos="989965" algn="l"/>
                <a:tab pos="990600" algn="l"/>
              </a:tabLst>
            </a:pPr>
            <a:r>
              <a:rPr lang="en-US" sz="1200" dirty="0">
                <a:effectLst/>
                <a:latin typeface="Times New Roman" panose="02020603050405020304" pitchFamily="18" charset="0"/>
                <a:ea typeface="Times New Roman" panose="02020603050405020304" pitchFamily="18" charset="0"/>
              </a:rPr>
              <a:t> Alerts and Warnings.</a:t>
            </a:r>
            <a:endParaRPr lang="en-IN" sz="1200" dirty="0">
              <a:effectLst/>
              <a:latin typeface="Times New Roman" panose="02020603050405020304" pitchFamily="18" charset="0"/>
              <a:ea typeface="Times New Roman" panose="02020603050405020304" pitchFamily="18" charset="0"/>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3 / 24</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6565"/>
            <a:ext cx="1523950" cy="232756"/>
          </a:xfrm>
          <a:prstGeom prst="rect">
            <a:avLst/>
          </a:prstGeom>
        </p:spPr>
        <p:txBody>
          <a:bodyPr vert="horz" wrap="square" lIns="0" tIns="17145" rIns="0" bIns="0" rtlCol="0">
            <a:spAutoFit/>
          </a:bodyPr>
          <a:lstStyle/>
          <a:p>
            <a:pPr marL="12700">
              <a:lnSpc>
                <a:spcPct val="100000"/>
              </a:lnSpc>
              <a:spcBef>
                <a:spcPts val="135"/>
              </a:spcBef>
            </a:pPr>
            <a:r>
              <a:rPr lang="en-IN" sz="1400" spc="-20" dirty="0">
                <a:solidFill>
                  <a:schemeClr val="accent2"/>
                </a:solidFill>
                <a:latin typeface="Tahoma"/>
                <a:cs typeface="Tahoma"/>
              </a:rPr>
              <a:t>Abstract</a:t>
            </a:r>
            <a:r>
              <a:rPr lang="en-IN" sz="1400" spc="-40" dirty="0">
                <a:solidFill>
                  <a:schemeClr val="accent2"/>
                </a:solidFill>
                <a:latin typeface="Tahoma"/>
                <a:cs typeface="Tahoma"/>
              </a:rPr>
              <a:t>:</a:t>
            </a:r>
            <a:endParaRPr sz="1400" dirty="0">
              <a:solidFill>
                <a:schemeClr val="accent2"/>
              </a:solidFill>
              <a:latin typeface="Trebuchet MS"/>
              <a:cs typeface="Trebuchet MS"/>
            </a:endParaRPr>
          </a:p>
        </p:txBody>
      </p:sp>
      <p:grpSp>
        <p:nvGrpSpPr>
          <p:cNvPr id="5" name="object 5"/>
          <p:cNvGrpSpPr/>
          <p:nvPr/>
        </p:nvGrpSpPr>
        <p:grpSpPr>
          <a:xfrm>
            <a:off x="1038640" y="3350895"/>
            <a:ext cx="3072130" cy="109855"/>
            <a:chOff x="1535976" y="3346348"/>
            <a:chExt cx="3072130" cy="109855"/>
          </a:xfrm>
        </p:grpSpPr>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9" name="Title 8">
            <a:extLst>
              <a:ext uri="{FF2B5EF4-FFF2-40B4-BE49-F238E27FC236}">
                <a16:creationId xmlns:a16="http://schemas.microsoft.com/office/drawing/2014/main" id="{258A4944-2608-A664-FABC-3542E9D90B1C}"/>
              </a:ext>
            </a:extLst>
          </p:cNvPr>
          <p:cNvSpPr>
            <a:spLocks noGrp="1"/>
          </p:cNvSpPr>
          <p:nvPr>
            <p:ph type="title"/>
          </p:nvPr>
        </p:nvSpPr>
        <p:spPr>
          <a:xfrm>
            <a:off x="346392" y="601046"/>
            <a:ext cx="1623517" cy="430887"/>
          </a:xfrm>
        </p:spPr>
        <p:txBody>
          <a:bodyPr/>
          <a:lstStyle/>
          <a:p>
            <a:br>
              <a:rPr lang="en-IN" sz="1400" dirty="0">
                <a:latin typeface="Tahoma"/>
                <a:cs typeface="Tahoma"/>
              </a:rPr>
            </a:br>
            <a:endParaRPr lang="en-IN" dirty="0"/>
          </a:p>
        </p:txBody>
      </p:sp>
      <p:sp>
        <p:nvSpPr>
          <p:cNvPr id="10" name="Text Placeholder 9">
            <a:extLst>
              <a:ext uri="{FF2B5EF4-FFF2-40B4-BE49-F238E27FC236}">
                <a16:creationId xmlns:a16="http://schemas.microsoft.com/office/drawing/2014/main" id="{2CD0C2D8-E4A5-8A1B-484C-AC0D2535B4BD}"/>
              </a:ext>
            </a:extLst>
          </p:cNvPr>
          <p:cNvSpPr>
            <a:spLocks noGrp="1"/>
          </p:cNvSpPr>
          <p:nvPr>
            <p:ph type="body" idx="1"/>
          </p:nvPr>
        </p:nvSpPr>
        <p:spPr>
          <a:xfrm>
            <a:off x="346394" y="663575"/>
            <a:ext cx="3917314" cy="2369880"/>
          </a:xfrm>
        </p:spPr>
        <p:txBody>
          <a:bodyPr/>
          <a:lstStyle/>
          <a:p>
            <a:pPr marL="171450" indent="-171450" algn="just">
              <a:buFont typeface="Wingdings" panose="05000000000000000000" pitchFamily="2" charset="2"/>
              <a:buChar char="Ø"/>
            </a:pPr>
            <a:r>
              <a:rPr lang="en-US" dirty="0"/>
              <a:t>This project aims to integrate weather forecasting and air quality monitoring by utilizing application programming interfaces (APIs). The primary objective is to develop a comprehensive system that offers accurate weather predictions and real-time air quality data to users. To achieve this, a variety of weather and air quality APIs are employed to gather essential information, including temperature, humidity, wind speed, and pollutant levels. These APIs facilitate seamless data retrieval and processing, ensuring that the results are up-to-date and reliable. The system strives to enhance user awareness and decision-making concerning weather conditions and air quality, empowering individuals to make informed choices for their daily activities. </a:t>
            </a:r>
            <a:endParaRPr lang="en-IN"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4 / 24</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469265" cy="244475"/>
          </a:xfrm>
          <a:prstGeom prst="rect">
            <a:avLst/>
          </a:prstGeom>
        </p:spPr>
        <p:txBody>
          <a:bodyPr vert="horz" wrap="square" lIns="0" tIns="17145" rIns="0" bIns="0" rtlCol="0">
            <a:spAutoFit/>
          </a:bodyPr>
          <a:lstStyle/>
          <a:p>
            <a:pPr marL="12700">
              <a:lnSpc>
                <a:spcPct val="100000"/>
              </a:lnSpc>
              <a:spcBef>
                <a:spcPts val="135"/>
              </a:spcBef>
            </a:pPr>
            <a:r>
              <a:rPr spc="-20" dirty="0">
                <a:solidFill>
                  <a:srgbClr val="7A0000"/>
                </a:solidFill>
              </a:rPr>
              <a:t>Sco</a:t>
            </a:r>
            <a:r>
              <a:rPr spc="20" dirty="0">
                <a:solidFill>
                  <a:srgbClr val="7A0000"/>
                </a:solidFill>
              </a:rPr>
              <a:t>p</a:t>
            </a:r>
            <a:r>
              <a:rPr spc="-140" dirty="0">
                <a:solidFill>
                  <a:srgbClr val="7A0000"/>
                </a:solidFill>
              </a:rPr>
              <a:t>e</a:t>
            </a:r>
          </a:p>
        </p:txBody>
      </p:sp>
      <p:sp>
        <p:nvSpPr>
          <p:cNvPr id="3" name="object 3"/>
          <p:cNvSpPr txBox="1"/>
          <p:nvPr/>
        </p:nvSpPr>
        <p:spPr>
          <a:xfrm>
            <a:off x="421957" y="341043"/>
            <a:ext cx="3864610" cy="3346429"/>
          </a:xfrm>
          <a:prstGeom prst="rect">
            <a:avLst/>
          </a:prstGeom>
        </p:spPr>
        <p:txBody>
          <a:bodyPr vert="horz" wrap="square" lIns="0" tIns="103505" rIns="0" bIns="0" rtlCol="0">
            <a:spAutoFit/>
          </a:bodyPr>
          <a:lstStyle/>
          <a:p>
            <a:pPr marL="171450" indent="-171450" algn="l">
              <a:buFont typeface="Wingdings" panose="05000000000000000000" pitchFamily="2" charset="2"/>
              <a:buChar char="Ø"/>
            </a:pPr>
            <a:r>
              <a:rPr lang="en-US" sz="1200" b="0" i="0" dirty="0">
                <a:solidFill>
                  <a:srgbClr val="212529"/>
                </a:solidFill>
                <a:effectLst/>
                <a:latin typeface="Nunito" panose="020B0604020202020204" pitchFamily="2" charset="0"/>
              </a:rPr>
              <a:t>The weather forecasting system has an application for farmers where they can ensure higher productivity of crops and lower the risk of weather hazards via the IoT weather.</a:t>
            </a:r>
          </a:p>
          <a:p>
            <a:pPr marL="171450" indent="-171450" algn="l">
              <a:buFont typeface="Wingdings" panose="05000000000000000000" pitchFamily="2" charset="2"/>
              <a:buChar char="Ø"/>
            </a:pPr>
            <a:r>
              <a:rPr lang="en-US" sz="1200" b="0" i="0" dirty="0">
                <a:solidFill>
                  <a:srgbClr val="212529"/>
                </a:solidFill>
                <a:effectLst/>
                <a:latin typeface="Nunito" panose="020B0604020202020204" pitchFamily="2" charset="0"/>
              </a:rPr>
              <a:t>The  weather station proves helpful for monitoring the weather in areas like places with volcanoes or rain forests. This is especially important with drastic changes in the weather conditions we are experiencing.</a:t>
            </a:r>
          </a:p>
          <a:p>
            <a:pPr marL="171450" indent="-171450" algn="l">
              <a:buFont typeface="Wingdings" panose="05000000000000000000" pitchFamily="2" charset="2"/>
              <a:buChar char="Ø"/>
            </a:pPr>
            <a:r>
              <a:rPr lang="en-US" sz="1200" b="0" i="0" dirty="0">
                <a:solidFill>
                  <a:srgbClr val="212529"/>
                </a:solidFill>
                <a:effectLst/>
                <a:latin typeface="Nunito" panose="020B0604020202020204" pitchFamily="2" charset="0"/>
              </a:rPr>
              <a:t>The  weather forecasting system using IoT supporting controllers is fully automated and efficient. It does not require any manual labor or attention.</a:t>
            </a:r>
          </a:p>
          <a:p>
            <a:pPr marL="171450" indent="-171450" algn="l">
              <a:buFont typeface="Wingdings" panose="05000000000000000000" pitchFamily="2" charset="2"/>
              <a:buChar char="Ø"/>
            </a:pPr>
            <a:r>
              <a:rPr lang="en-US" sz="1200" b="0" i="0" dirty="0">
                <a:solidFill>
                  <a:srgbClr val="212529"/>
                </a:solidFill>
                <a:effectLst/>
                <a:latin typeface="Nunito" panose="020B0604020202020204" pitchFamily="2" charset="0"/>
              </a:rPr>
              <a:t>You can plan and visit the places anytime you like with prior notification of the weather conditions. You can simply get the status of the weather condition and the air quality, etc.</a:t>
            </a:r>
          </a:p>
          <a:p>
            <a:pPr marL="214629" indent="-177165">
              <a:lnSpc>
                <a:spcPct val="100000"/>
              </a:lnSpc>
              <a:spcBef>
                <a:spcPts val="815"/>
              </a:spcBef>
              <a:buClr>
                <a:srgbClr val="3333B2"/>
              </a:buClr>
              <a:buFont typeface="Lucida Sans Unicode"/>
              <a:buChar char="►"/>
              <a:tabLst>
                <a:tab pos="215265" algn="l"/>
              </a:tabLst>
            </a:pPr>
            <a:endParaRPr sz="12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6 / 24</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2031364" cy="244475"/>
          </a:xfrm>
          <a:prstGeom prst="rect">
            <a:avLst/>
          </a:prstGeom>
        </p:spPr>
        <p:txBody>
          <a:bodyPr vert="horz" wrap="square" lIns="0" tIns="17145" rIns="0" bIns="0" rtlCol="0">
            <a:spAutoFit/>
          </a:bodyPr>
          <a:lstStyle/>
          <a:p>
            <a:pPr marL="12700">
              <a:lnSpc>
                <a:spcPct val="100000"/>
              </a:lnSpc>
              <a:spcBef>
                <a:spcPts val="135"/>
              </a:spcBef>
            </a:pPr>
            <a:r>
              <a:rPr spc="-65" dirty="0">
                <a:solidFill>
                  <a:srgbClr val="7A0000"/>
                </a:solidFill>
              </a:rPr>
              <a:t>Requirements</a:t>
            </a:r>
            <a:r>
              <a:rPr spc="-15" dirty="0">
                <a:solidFill>
                  <a:srgbClr val="7A0000"/>
                </a:solidFill>
              </a:rPr>
              <a:t> </a:t>
            </a:r>
            <a:r>
              <a:rPr spc="-55" dirty="0">
                <a:solidFill>
                  <a:srgbClr val="7A0000"/>
                </a:solidFill>
              </a:rPr>
              <a:t>Specification</a:t>
            </a:r>
          </a:p>
        </p:txBody>
      </p:sp>
      <p:sp>
        <p:nvSpPr>
          <p:cNvPr id="3" name="object 3"/>
          <p:cNvSpPr txBox="1"/>
          <p:nvPr/>
        </p:nvSpPr>
        <p:spPr>
          <a:xfrm>
            <a:off x="321894" y="661540"/>
            <a:ext cx="3669029" cy="2072234"/>
          </a:xfrm>
          <a:prstGeom prst="rect">
            <a:avLst/>
          </a:prstGeom>
        </p:spPr>
        <p:txBody>
          <a:bodyPr vert="horz" wrap="square" lIns="0" tIns="103505" rIns="0" bIns="0" rtlCol="0">
            <a:spAutoFit/>
          </a:bodyPr>
          <a:lstStyle/>
          <a:p>
            <a:pPr marL="38100">
              <a:lnSpc>
                <a:spcPct val="100000"/>
              </a:lnSpc>
              <a:spcBef>
                <a:spcPts val="815"/>
              </a:spcBef>
            </a:pPr>
            <a:r>
              <a:rPr sz="1100" b="1" spc="-45" dirty="0">
                <a:latin typeface="Arial"/>
                <a:cs typeface="Arial"/>
              </a:rPr>
              <a:t>Software</a:t>
            </a:r>
            <a:r>
              <a:rPr sz="1100" b="1" spc="70" dirty="0">
                <a:latin typeface="Arial"/>
                <a:cs typeface="Arial"/>
              </a:rPr>
              <a:t> </a:t>
            </a:r>
            <a:r>
              <a:rPr sz="1100" b="1" spc="-20" dirty="0">
                <a:latin typeface="Arial"/>
                <a:cs typeface="Arial"/>
              </a:rPr>
              <a:t>Interface</a:t>
            </a:r>
            <a:r>
              <a:rPr sz="1100" b="1" spc="70" dirty="0">
                <a:latin typeface="Arial"/>
                <a:cs typeface="Arial"/>
              </a:rPr>
              <a:t> </a:t>
            </a:r>
            <a:r>
              <a:rPr sz="1100" b="1" spc="-35" dirty="0">
                <a:latin typeface="Arial"/>
                <a:cs typeface="Arial"/>
              </a:rPr>
              <a:t>:</a:t>
            </a:r>
            <a:endParaRPr sz="1100" dirty="0">
              <a:latin typeface="Arial"/>
              <a:cs typeface="Arial"/>
            </a:endParaRPr>
          </a:p>
          <a:p>
            <a:pPr marL="314960" indent="-177800">
              <a:lnSpc>
                <a:spcPct val="100000"/>
              </a:lnSpc>
              <a:spcBef>
                <a:spcPts val="710"/>
              </a:spcBef>
              <a:buClr>
                <a:srgbClr val="3333B2"/>
              </a:buClr>
              <a:buFont typeface="Lucida Sans Unicode"/>
              <a:buChar char="►"/>
              <a:tabLst>
                <a:tab pos="315595" algn="l"/>
              </a:tabLst>
            </a:pPr>
            <a:r>
              <a:rPr sz="1100" b="1" spc="-25" dirty="0">
                <a:latin typeface="Arial"/>
                <a:cs typeface="Arial"/>
              </a:rPr>
              <a:t>Client</a:t>
            </a:r>
            <a:r>
              <a:rPr sz="1100" b="1" spc="75" dirty="0">
                <a:latin typeface="Arial"/>
                <a:cs typeface="Arial"/>
              </a:rPr>
              <a:t> </a:t>
            </a:r>
            <a:r>
              <a:rPr sz="1100" b="1" spc="-70" dirty="0">
                <a:latin typeface="Arial"/>
                <a:cs typeface="Arial"/>
              </a:rPr>
              <a:t>on</a:t>
            </a:r>
            <a:r>
              <a:rPr sz="1100" b="1" spc="75" dirty="0">
                <a:latin typeface="Arial"/>
                <a:cs typeface="Arial"/>
              </a:rPr>
              <a:t> </a:t>
            </a:r>
            <a:r>
              <a:rPr sz="1100" b="1" spc="-10" dirty="0">
                <a:latin typeface="Arial"/>
                <a:cs typeface="Arial"/>
              </a:rPr>
              <a:t>Internet</a:t>
            </a:r>
            <a:r>
              <a:rPr sz="1100" b="1" spc="80" dirty="0">
                <a:latin typeface="Arial"/>
                <a:cs typeface="Arial"/>
              </a:rPr>
              <a:t> </a:t>
            </a:r>
            <a:r>
              <a:rPr sz="1100" b="1" spc="-35" dirty="0">
                <a:latin typeface="Arial"/>
                <a:cs typeface="Arial"/>
              </a:rPr>
              <a:t>:</a:t>
            </a:r>
            <a:endParaRPr sz="1100" dirty="0">
              <a:latin typeface="Arial"/>
              <a:cs typeface="Arial"/>
            </a:endParaRPr>
          </a:p>
          <a:p>
            <a:pPr marL="314960">
              <a:lnSpc>
                <a:spcPct val="100000"/>
              </a:lnSpc>
              <a:spcBef>
                <a:spcPts val="35"/>
              </a:spcBef>
            </a:pPr>
            <a:r>
              <a:rPr sz="1100" spc="-45" dirty="0">
                <a:latin typeface="Tahoma"/>
                <a:cs typeface="Tahoma"/>
              </a:rPr>
              <a:t>Web</a:t>
            </a:r>
            <a:r>
              <a:rPr sz="1100" spc="15" dirty="0">
                <a:latin typeface="Tahoma"/>
                <a:cs typeface="Tahoma"/>
              </a:rPr>
              <a:t> </a:t>
            </a:r>
            <a:r>
              <a:rPr sz="1100" spc="-45" dirty="0">
                <a:latin typeface="Tahoma"/>
                <a:cs typeface="Tahoma"/>
              </a:rPr>
              <a:t>Browser,</a:t>
            </a:r>
            <a:r>
              <a:rPr sz="1100" spc="15" dirty="0">
                <a:latin typeface="Tahoma"/>
                <a:cs typeface="Tahoma"/>
              </a:rPr>
              <a:t> </a:t>
            </a:r>
            <a:r>
              <a:rPr sz="1100" spc="-30" dirty="0">
                <a:latin typeface="Tahoma"/>
                <a:cs typeface="Tahoma"/>
              </a:rPr>
              <a:t>Operating</a:t>
            </a:r>
            <a:r>
              <a:rPr sz="1100" spc="20" dirty="0">
                <a:latin typeface="Tahoma"/>
                <a:cs typeface="Tahoma"/>
              </a:rPr>
              <a:t> </a:t>
            </a:r>
            <a:r>
              <a:rPr sz="1100" spc="-45" dirty="0">
                <a:latin typeface="Tahoma"/>
                <a:cs typeface="Tahoma"/>
              </a:rPr>
              <a:t>System</a:t>
            </a:r>
            <a:r>
              <a:rPr sz="1100" spc="15" dirty="0">
                <a:latin typeface="Tahoma"/>
                <a:cs typeface="Tahoma"/>
              </a:rPr>
              <a:t> </a:t>
            </a:r>
            <a:r>
              <a:rPr sz="1100" spc="-30" dirty="0">
                <a:latin typeface="Tahoma"/>
                <a:cs typeface="Tahoma"/>
              </a:rPr>
              <a:t>(any)</a:t>
            </a:r>
            <a:endParaRPr sz="1100" dirty="0">
              <a:latin typeface="Tahoma"/>
              <a:cs typeface="Tahoma"/>
            </a:endParaRPr>
          </a:p>
          <a:p>
            <a:pPr marL="314960" indent="-177800">
              <a:lnSpc>
                <a:spcPct val="100000"/>
              </a:lnSpc>
              <a:spcBef>
                <a:spcPts val="710"/>
              </a:spcBef>
              <a:buClr>
                <a:srgbClr val="3333B2"/>
              </a:buClr>
              <a:buFont typeface="Lucida Sans Unicode"/>
              <a:buChar char="►"/>
              <a:tabLst>
                <a:tab pos="315595" algn="l"/>
              </a:tabLst>
            </a:pPr>
            <a:r>
              <a:rPr sz="1100" b="1" spc="-25" dirty="0">
                <a:latin typeface="Arial"/>
                <a:cs typeface="Arial"/>
              </a:rPr>
              <a:t>Client</a:t>
            </a:r>
            <a:r>
              <a:rPr sz="1100" b="1" spc="65" dirty="0">
                <a:latin typeface="Arial"/>
                <a:cs typeface="Arial"/>
              </a:rPr>
              <a:t> </a:t>
            </a:r>
            <a:r>
              <a:rPr sz="1100" b="1" spc="-70" dirty="0">
                <a:latin typeface="Arial"/>
                <a:cs typeface="Arial"/>
              </a:rPr>
              <a:t>on</a:t>
            </a:r>
            <a:r>
              <a:rPr sz="1100" b="1" spc="70" dirty="0">
                <a:latin typeface="Arial"/>
                <a:cs typeface="Arial"/>
              </a:rPr>
              <a:t> </a:t>
            </a:r>
            <a:r>
              <a:rPr sz="1100" b="1" spc="-5" dirty="0">
                <a:latin typeface="Arial"/>
                <a:cs typeface="Arial"/>
              </a:rPr>
              <a:t>Intranet</a:t>
            </a:r>
            <a:r>
              <a:rPr sz="1100" b="1" spc="75" dirty="0">
                <a:latin typeface="Arial"/>
                <a:cs typeface="Arial"/>
              </a:rPr>
              <a:t> </a:t>
            </a:r>
            <a:r>
              <a:rPr sz="1100" b="1" spc="-35" dirty="0">
                <a:latin typeface="Arial"/>
                <a:cs typeface="Arial"/>
              </a:rPr>
              <a:t>:</a:t>
            </a:r>
            <a:endParaRPr sz="1100" dirty="0">
              <a:latin typeface="Arial"/>
              <a:cs typeface="Arial"/>
            </a:endParaRPr>
          </a:p>
          <a:p>
            <a:pPr marL="314960">
              <a:lnSpc>
                <a:spcPct val="100000"/>
              </a:lnSpc>
              <a:spcBef>
                <a:spcPts val="35"/>
              </a:spcBef>
            </a:pPr>
            <a:r>
              <a:rPr sz="1100" spc="-45" dirty="0">
                <a:latin typeface="Tahoma"/>
                <a:cs typeface="Tahoma"/>
              </a:rPr>
              <a:t>Web</a:t>
            </a:r>
            <a:r>
              <a:rPr sz="1100" spc="15" dirty="0">
                <a:latin typeface="Tahoma"/>
                <a:cs typeface="Tahoma"/>
              </a:rPr>
              <a:t> </a:t>
            </a:r>
            <a:r>
              <a:rPr sz="1100" spc="-45" dirty="0">
                <a:latin typeface="Tahoma"/>
                <a:cs typeface="Tahoma"/>
              </a:rPr>
              <a:t>Browser,</a:t>
            </a:r>
            <a:r>
              <a:rPr sz="1100" spc="15" dirty="0">
                <a:latin typeface="Tahoma"/>
                <a:cs typeface="Tahoma"/>
              </a:rPr>
              <a:t> </a:t>
            </a:r>
            <a:r>
              <a:rPr sz="1100" spc="-30" dirty="0">
                <a:latin typeface="Tahoma"/>
                <a:cs typeface="Tahoma"/>
              </a:rPr>
              <a:t>Operating</a:t>
            </a:r>
            <a:r>
              <a:rPr sz="1100" spc="20" dirty="0">
                <a:latin typeface="Tahoma"/>
                <a:cs typeface="Tahoma"/>
              </a:rPr>
              <a:t> </a:t>
            </a:r>
            <a:r>
              <a:rPr sz="1100" spc="-45" dirty="0">
                <a:latin typeface="Tahoma"/>
                <a:cs typeface="Tahoma"/>
              </a:rPr>
              <a:t>System</a:t>
            </a:r>
            <a:r>
              <a:rPr sz="1100" spc="15" dirty="0">
                <a:latin typeface="Tahoma"/>
                <a:cs typeface="Tahoma"/>
              </a:rPr>
              <a:t> </a:t>
            </a:r>
            <a:r>
              <a:rPr sz="1100" spc="-30" dirty="0">
                <a:latin typeface="Tahoma"/>
                <a:cs typeface="Tahoma"/>
              </a:rPr>
              <a:t>(any)</a:t>
            </a:r>
            <a:r>
              <a:rPr lang="en-IN" sz="1100" b="1" spc="75" dirty="0">
                <a:latin typeface="Arial"/>
                <a:cs typeface="Arial"/>
              </a:rPr>
              <a:t> </a:t>
            </a:r>
            <a:endParaRPr lang="en-IN" sz="1100" spc="-30" dirty="0">
              <a:latin typeface="Tahoma"/>
              <a:cs typeface="Tahoma"/>
            </a:endParaRPr>
          </a:p>
          <a:p>
            <a:pPr marL="314960" indent="-177800">
              <a:lnSpc>
                <a:spcPct val="100000"/>
              </a:lnSpc>
              <a:spcBef>
                <a:spcPts val="710"/>
              </a:spcBef>
              <a:buClr>
                <a:srgbClr val="3333B2"/>
              </a:buClr>
              <a:buFont typeface="Lucida Sans Unicode"/>
              <a:buChar char="►"/>
              <a:tabLst>
                <a:tab pos="315595" algn="l"/>
              </a:tabLst>
            </a:pPr>
            <a:r>
              <a:rPr sz="1100" b="1" spc="-35" dirty="0">
                <a:latin typeface="Arial"/>
                <a:cs typeface="Arial"/>
              </a:rPr>
              <a:t>Development</a:t>
            </a:r>
            <a:r>
              <a:rPr sz="1100" b="1" spc="80" dirty="0">
                <a:latin typeface="Arial"/>
                <a:cs typeface="Arial"/>
              </a:rPr>
              <a:t> </a:t>
            </a:r>
            <a:r>
              <a:rPr sz="1100" b="1" spc="-55" dirty="0">
                <a:latin typeface="Arial"/>
                <a:cs typeface="Arial"/>
              </a:rPr>
              <a:t>End</a:t>
            </a:r>
            <a:r>
              <a:rPr sz="1100" b="1" spc="75" dirty="0">
                <a:latin typeface="Arial"/>
                <a:cs typeface="Arial"/>
              </a:rPr>
              <a:t> </a:t>
            </a:r>
            <a:r>
              <a:rPr sz="1100" b="1" spc="-35" dirty="0">
                <a:latin typeface="Arial"/>
                <a:cs typeface="Arial"/>
              </a:rPr>
              <a:t>:</a:t>
            </a:r>
            <a:endParaRPr sz="1100" dirty="0">
              <a:latin typeface="Arial"/>
              <a:cs typeface="Arial"/>
            </a:endParaRPr>
          </a:p>
          <a:p>
            <a:pPr marL="314960" marR="30480">
              <a:lnSpc>
                <a:spcPct val="102600"/>
              </a:lnSpc>
              <a:spcBef>
                <a:spcPts val="5"/>
              </a:spcBef>
            </a:pPr>
            <a:r>
              <a:rPr sz="1100" spc="45" dirty="0">
                <a:latin typeface="Tahoma"/>
                <a:cs typeface="Tahoma"/>
              </a:rPr>
              <a:t>HTML,</a:t>
            </a:r>
            <a:r>
              <a:rPr sz="1100" spc="15" dirty="0">
                <a:latin typeface="Tahoma"/>
                <a:cs typeface="Tahoma"/>
              </a:rPr>
              <a:t> </a:t>
            </a:r>
            <a:r>
              <a:rPr sz="1100" spc="-10" dirty="0">
                <a:latin typeface="Tahoma"/>
                <a:cs typeface="Tahoma"/>
              </a:rPr>
              <a:t>CSS,</a:t>
            </a:r>
            <a:r>
              <a:rPr sz="1100" spc="15" dirty="0">
                <a:latin typeface="Tahoma"/>
                <a:cs typeface="Tahoma"/>
              </a:rPr>
              <a:t> </a:t>
            </a:r>
            <a:r>
              <a:rPr sz="1100" spc="-25" dirty="0" err="1">
                <a:latin typeface="Tahoma"/>
                <a:cs typeface="Tahoma"/>
              </a:rPr>
              <a:t>Javascript</a:t>
            </a:r>
            <a:endParaRPr lang="en-IN" sz="1100" spc="-25" dirty="0">
              <a:latin typeface="Tahoma"/>
              <a:cs typeface="Tahoma"/>
            </a:endParaRPr>
          </a:p>
          <a:p>
            <a:pPr marL="314960" marR="30480">
              <a:lnSpc>
                <a:spcPct val="102600"/>
              </a:lnSpc>
              <a:spcBef>
                <a:spcPts val="5"/>
              </a:spcBef>
            </a:pPr>
            <a:endParaRPr lang="en-IN" sz="1100" spc="-25" dirty="0">
              <a:latin typeface="Tahoma"/>
              <a:cs typeface="Tahoma"/>
            </a:endParaRPr>
          </a:p>
          <a:p>
            <a:pPr marL="314960" marR="30480">
              <a:lnSpc>
                <a:spcPct val="102600"/>
              </a:lnSpc>
              <a:spcBef>
                <a:spcPts val="5"/>
              </a:spcBef>
            </a:pPr>
            <a:endParaRPr lang="en-IN" sz="1100" spc="-25" dirty="0">
              <a:latin typeface="Tahoma"/>
              <a:cs typeface="Tahoma"/>
            </a:endParaRPr>
          </a:p>
          <a:p>
            <a:pPr marL="314960" marR="30480">
              <a:lnSpc>
                <a:spcPct val="102600"/>
              </a:lnSpc>
              <a:spcBef>
                <a:spcPts val="5"/>
              </a:spcBef>
            </a:pPr>
            <a:endParaRPr sz="11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7 / 24</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6565"/>
            <a:ext cx="2031364" cy="244475"/>
          </a:xfrm>
          <a:prstGeom prst="rect">
            <a:avLst/>
          </a:prstGeom>
        </p:spPr>
        <p:txBody>
          <a:bodyPr vert="horz" wrap="square" lIns="0" tIns="17145" rIns="0" bIns="0" rtlCol="0">
            <a:spAutoFit/>
          </a:bodyPr>
          <a:lstStyle/>
          <a:p>
            <a:pPr marL="12700">
              <a:lnSpc>
                <a:spcPct val="100000"/>
              </a:lnSpc>
              <a:spcBef>
                <a:spcPts val="135"/>
              </a:spcBef>
            </a:pPr>
            <a:r>
              <a:rPr spc="-65" dirty="0">
                <a:solidFill>
                  <a:srgbClr val="7A0000"/>
                </a:solidFill>
              </a:rPr>
              <a:t>Requirements</a:t>
            </a:r>
            <a:r>
              <a:rPr spc="-15" dirty="0">
                <a:solidFill>
                  <a:srgbClr val="7A0000"/>
                </a:solidFill>
              </a:rPr>
              <a:t> </a:t>
            </a:r>
            <a:r>
              <a:rPr spc="-55" dirty="0">
                <a:solidFill>
                  <a:srgbClr val="7A0000"/>
                </a:solidFill>
              </a:rPr>
              <a:t>Specification</a:t>
            </a:r>
          </a:p>
        </p:txBody>
      </p:sp>
      <p:sp>
        <p:nvSpPr>
          <p:cNvPr id="3" name="object 3"/>
          <p:cNvSpPr txBox="1"/>
          <p:nvPr/>
        </p:nvSpPr>
        <p:spPr>
          <a:xfrm>
            <a:off x="321894" y="1060663"/>
            <a:ext cx="3949700" cy="692562"/>
          </a:xfrm>
          <a:prstGeom prst="rect">
            <a:avLst/>
          </a:prstGeom>
        </p:spPr>
        <p:txBody>
          <a:bodyPr vert="horz" wrap="square" lIns="0" tIns="103505" rIns="0" bIns="0" rtlCol="0">
            <a:spAutoFit/>
          </a:bodyPr>
          <a:lstStyle/>
          <a:p>
            <a:pPr marL="209550" indent="-171450">
              <a:lnSpc>
                <a:spcPct val="100000"/>
              </a:lnSpc>
              <a:spcBef>
                <a:spcPts val="815"/>
              </a:spcBef>
              <a:buFont typeface="Wingdings" panose="05000000000000000000" pitchFamily="2" charset="2"/>
              <a:buChar char="Ø"/>
            </a:pPr>
            <a:r>
              <a:rPr lang="en-US" sz="1100" b="1" dirty="0"/>
              <a:t>Tools/IDE</a:t>
            </a:r>
            <a:r>
              <a:rPr lang="en-US" sz="1100" dirty="0"/>
              <a:t>: To implement the project we have chosen Visual studio for its more interactive support.</a:t>
            </a:r>
            <a:endParaRPr sz="1100" dirty="0">
              <a:latin typeface="Arial"/>
              <a:cs typeface="Arial"/>
            </a:endParaRPr>
          </a:p>
          <a:p>
            <a:pPr marL="137795" marR="30480">
              <a:lnSpc>
                <a:spcPct val="102600"/>
              </a:lnSpc>
              <a:spcBef>
                <a:spcPts val="675"/>
              </a:spcBef>
              <a:buClr>
                <a:srgbClr val="3333B2"/>
              </a:buClr>
              <a:tabLst>
                <a:tab pos="315595" algn="l"/>
              </a:tabLst>
            </a:pPr>
            <a:endParaRPr sz="1100" dirty="0">
              <a:latin typeface="Tahoma"/>
              <a:cs typeface="Tahoma"/>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8 / 24</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31633"/>
            <a:ext cx="2196465" cy="232756"/>
          </a:xfrm>
          <a:prstGeom prst="rect">
            <a:avLst/>
          </a:prstGeom>
        </p:spPr>
        <p:txBody>
          <a:bodyPr vert="horz" wrap="square" lIns="0" tIns="17145" rIns="0" bIns="0" rtlCol="0">
            <a:spAutoFit/>
          </a:bodyPr>
          <a:lstStyle/>
          <a:p>
            <a:pPr marL="12700">
              <a:lnSpc>
                <a:spcPct val="100000"/>
              </a:lnSpc>
              <a:spcBef>
                <a:spcPts val="135"/>
              </a:spcBef>
            </a:pPr>
            <a:r>
              <a:rPr spc="-55" dirty="0">
                <a:solidFill>
                  <a:srgbClr val="7A0000"/>
                </a:solidFill>
              </a:rPr>
              <a:t>Technologies</a:t>
            </a:r>
            <a:r>
              <a:rPr lang="en-IN" spc="-55" dirty="0">
                <a:solidFill>
                  <a:srgbClr val="7A0000"/>
                </a:solidFill>
              </a:rPr>
              <a:t> </a:t>
            </a:r>
            <a:r>
              <a:rPr spc="-50" dirty="0">
                <a:solidFill>
                  <a:srgbClr val="7A0000"/>
                </a:solidFill>
              </a:rPr>
              <a:t>Used</a:t>
            </a:r>
          </a:p>
        </p:txBody>
      </p:sp>
      <p:sp>
        <p:nvSpPr>
          <p:cNvPr id="3" name="object 3"/>
          <p:cNvSpPr txBox="1">
            <a:spLocks noGrp="1"/>
          </p:cNvSpPr>
          <p:nvPr>
            <p:ph type="body" idx="1"/>
          </p:nvPr>
        </p:nvSpPr>
        <p:spPr>
          <a:xfrm>
            <a:off x="346392" y="845869"/>
            <a:ext cx="3917314" cy="3062057"/>
          </a:xfrm>
          <a:prstGeom prst="rect">
            <a:avLst/>
          </a:prstGeom>
        </p:spPr>
        <p:txBody>
          <a:bodyPr vert="horz" wrap="square" lIns="0" tIns="6985" rIns="0" bIns="0" rtlCol="0">
            <a:spAutoFit/>
          </a:bodyPr>
          <a:lstStyle/>
          <a:p>
            <a:pPr marL="112395" marR="37465">
              <a:lnSpc>
                <a:spcPct val="102600"/>
              </a:lnSpc>
              <a:spcBef>
                <a:spcPts val="55"/>
              </a:spcBef>
              <a:buClr>
                <a:srgbClr val="3333B2"/>
              </a:buClr>
              <a:tabLst>
                <a:tab pos="290830" algn="l"/>
              </a:tabLst>
            </a:pPr>
            <a:endParaRPr lang="en-IN" b="0" i="0" spc="-25"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112395" marR="37465">
              <a:lnSpc>
                <a:spcPct val="102600"/>
              </a:lnSpc>
              <a:spcBef>
                <a:spcPts val="55"/>
              </a:spcBef>
              <a:buClr>
                <a:srgbClr val="3333B2"/>
              </a:buClr>
              <a:tabLst>
                <a:tab pos="290830" algn="l"/>
              </a:tabLst>
            </a:pPr>
            <a:r>
              <a:rPr lang="en-IN" sz="1100" b="1" spc="45" dirty="0">
                <a:latin typeface="Tahoma"/>
                <a:cs typeface="Tahoma"/>
              </a:rPr>
              <a:t>HTML,</a:t>
            </a:r>
            <a:r>
              <a:rPr lang="en-IN" sz="1100" b="1" spc="15" dirty="0">
                <a:latin typeface="Tahoma"/>
                <a:cs typeface="Tahoma"/>
              </a:rPr>
              <a:t> </a:t>
            </a:r>
            <a:r>
              <a:rPr lang="en-IN" sz="1100" b="1" spc="-10" dirty="0">
                <a:latin typeface="Tahoma"/>
                <a:cs typeface="Tahoma"/>
              </a:rPr>
              <a:t>CSS,</a:t>
            </a:r>
            <a:r>
              <a:rPr lang="en-IN" sz="1100" b="1" spc="15" dirty="0">
                <a:latin typeface="Tahoma"/>
                <a:cs typeface="Tahoma"/>
              </a:rPr>
              <a:t> </a:t>
            </a:r>
            <a:r>
              <a:rPr lang="en-IN" sz="1100" b="1" spc="-25" dirty="0" err="1">
                <a:latin typeface="Tahoma"/>
                <a:cs typeface="Tahoma"/>
              </a:rPr>
              <a:t>Javascript</a:t>
            </a:r>
            <a:r>
              <a:rPr lang="en-IN" sz="1100" b="1" spc="-25" dirty="0">
                <a:latin typeface="Tahoma"/>
                <a:cs typeface="Tahoma"/>
              </a:rPr>
              <a:t>:</a:t>
            </a:r>
          </a:p>
          <a:p>
            <a:pPr marL="283845" marR="37465" indent="-171450">
              <a:lnSpc>
                <a:spcPct val="102600"/>
              </a:lnSpc>
              <a:spcBef>
                <a:spcPts val="55"/>
              </a:spcBef>
              <a:buClr>
                <a:srgbClr val="3333B2"/>
              </a:buClr>
              <a:buFont typeface="Wingdings" panose="05000000000000000000" pitchFamily="2" charset="2"/>
              <a:buChar char="Ø"/>
              <a:tabLst>
                <a:tab pos="290830" algn="l"/>
              </a:tabLst>
            </a:pPr>
            <a:r>
              <a:rPr lang="en-US"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HTML is an acronym which stands for </a:t>
            </a:r>
            <a:r>
              <a:rPr lang="en-US"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Hyper Text Markup Language</a:t>
            </a:r>
            <a:r>
              <a:rPr lang="en-US"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which is used for creating web pages and web applications. Let's see what is meant by Hypertext Markup Language, and Web page.</a:t>
            </a:r>
          </a:p>
          <a:p>
            <a:pPr marL="283845" marR="37465" indent="-171450">
              <a:lnSpc>
                <a:spcPct val="102600"/>
              </a:lnSpc>
              <a:spcBef>
                <a:spcPts val="55"/>
              </a:spcBef>
              <a:buClr>
                <a:srgbClr val="3333B2"/>
              </a:buClr>
              <a:buFont typeface="Wingdings" panose="05000000000000000000" pitchFamily="2" charset="2"/>
              <a:buChar char="Ø"/>
              <a:tabLst>
                <a:tab pos="290830" algn="l"/>
              </a:tabLst>
            </a:pPr>
            <a:r>
              <a:rPr lang="en-US"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CSS stands for Cascading Style Sheets. It is a style sheet language which is used to describe the look and formatting of a document written in markup language. </a:t>
            </a:r>
          </a:p>
          <a:p>
            <a:pPr marL="283845" marR="37465" indent="-171450">
              <a:lnSpc>
                <a:spcPct val="102600"/>
              </a:lnSpc>
              <a:spcBef>
                <a:spcPts val="55"/>
              </a:spcBef>
              <a:buClr>
                <a:srgbClr val="3333B2"/>
              </a:buClr>
              <a:buFont typeface="Wingdings" panose="05000000000000000000" pitchFamily="2" charset="2"/>
              <a:buChar char="Ø"/>
              <a:tabLst>
                <a:tab pos="290830" algn="l"/>
              </a:tabLst>
            </a:pPr>
            <a:r>
              <a:rPr lang="en-US" sz="11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JavaScript is a dynamic computer programming language. It is lightweight and most commonly used as a part of web pages, whose implementations allow client-side script to interact with the user and make dynamic pages</a:t>
            </a:r>
            <a:endParaRPr lang="en-US"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112395" marR="37465">
              <a:lnSpc>
                <a:spcPct val="102600"/>
              </a:lnSpc>
              <a:spcBef>
                <a:spcPts val="55"/>
              </a:spcBef>
              <a:buClr>
                <a:srgbClr val="3333B2"/>
              </a:buClr>
              <a:tabLst>
                <a:tab pos="290830" algn="l"/>
              </a:tabLst>
            </a:pPr>
            <a:endParaRPr lang="en-IN" sz="1100" spc="-25" dirty="0">
              <a:latin typeface="Tahoma"/>
              <a:cs typeface="Tahoma"/>
            </a:endParaRPr>
          </a:p>
          <a:p>
            <a:pPr marL="112395" marR="37465">
              <a:lnSpc>
                <a:spcPct val="102600"/>
              </a:lnSpc>
              <a:spcBef>
                <a:spcPts val="55"/>
              </a:spcBef>
              <a:buClr>
                <a:srgbClr val="3333B2"/>
              </a:buClr>
              <a:tabLst>
                <a:tab pos="290830" algn="l"/>
              </a:tabLst>
            </a:pPr>
            <a:endParaRPr lang="en-IN" sz="1100" spc="-25" dirty="0">
              <a:latin typeface="Tahoma"/>
              <a:cs typeface="Tahoma"/>
            </a:endParaRPr>
          </a:p>
          <a:p>
            <a:pPr marL="112395" marR="37465">
              <a:lnSpc>
                <a:spcPct val="102600"/>
              </a:lnSpc>
              <a:spcBef>
                <a:spcPts val="55"/>
              </a:spcBef>
              <a:buClr>
                <a:srgbClr val="3333B2"/>
              </a:buClr>
              <a:tabLst>
                <a:tab pos="290830" algn="l"/>
              </a:tabLst>
            </a:pPr>
            <a:endParaRPr lang="en-US" dirty="0"/>
          </a:p>
          <a:p>
            <a:pPr marL="289560" marR="37465" indent="-177165">
              <a:lnSpc>
                <a:spcPct val="102600"/>
              </a:lnSpc>
              <a:spcBef>
                <a:spcPts val="55"/>
              </a:spcBef>
              <a:buClr>
                <a:srgbClr val="3333B2"/>
              </a:buClr>
              <a:buFont typeface="Lucida Sans Unicode"/>
              <a:buChar char="►"/>
              <a:tabLst>
                <a:tab pos="290830" algn="l"/>
              </a:tabLst>
            </a:pPr>
            <a:endParaRPr sz="1100" dirty="0">
              <a:latin typeface="Arial"/>
              <a:cs typeface="Arial"/>
            </a:endParaRPr>
          </a:p>
        </p:txBody>
      </p:sp>
      <p:grpSp>
        <p:nvGrpSpPr>
          <p:cNvPr id="4" name="object 4"/>
          <p:cNvGrpSpPr/>
          <p:nvPr/>
        </p:nvGrpSpPr>
        <p:grpSpPr>
          <a:xfrm>
            <a:off x="1535976" y="3346348"/>
            <a:ext cx="3072130" cy="109855"/>
            <a:chOff x="1535976" y="3346348"/>
            <a:chExt cx="3072130" cy="109855"/>
          </a:xfrm>
        </p:grpSpPr>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8D8D8"/>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BEBEB"/>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r>
              <a:rPr dirty="0"/>
              <a:t>9 / 24</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839</Words>
  <Application>Microsoft Office PowerPoint</Application>
  <PresentationFormat>Custom</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Lucida Sans Unicode</vt:lpstr>
      <vt:lpstr>Nunito</vt:lpstr>
      <vt:lpstr>Tahoma</vt:lpstr>
      <vt:lpstr>Times New Roman</vt:lpstr>
      <vt:lpstr>Trebuchet MS</vt:lpstr>
      <vt:lpstr>Wingdings</vt:lpstr>
      <vt:lpstr>Office Theme</vt:lpstr>
      <vt:lpstr>Presentation  On Weather Forecasting System</vt:lpstr>
      <vt:lpstr>Outline</vt:lpstr>
      <vt:lpstr>Introduction</vt:lpstr>
      <vt:lpstr>Purpose of Project</vt:lpstr>
      <vt:lpstr> </vt:lpstr>
      <vt:lpstr>Scope</vt:lpstr>
      <vt:lpstr>Requirements Specification</vt:lpstr>
      <vt:lpstr>Requirements Specification</vt:lpstr>
      <vt:lpstr>Technologies Used</vt:lpstr>
      <vt:lpstr>PowerPoint Presentation</vt:lpstr>
      <vt:lpstr>PowerPoint Presentation</vt:lpstr>
      <vt:lpstr>Benefits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File Mobility System</dc:title>
  <dc:creator>saurabh nahata</dc:creator>
  <cp:lastModifiedBy>saurabhnahata83@gmail.com</cp:lastModifiedBy>
  <cp:revision>15</cp:revision>
  <dcterms:created xsi:type="dcterms:W3CDTF">2022-12-16T16:47:31Z</dcterms:created>
  <dcterms:modified xsi:type="dcterms:W3CDTF">2023-05-30T05:04:35Z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2022-11-29T00:00:00Z</vt:filetime>
  </property>
  <property fmtid="{D5CDD505-2E9C-101B-9397-08002B2CF9AE}" pid="3" name="Creator">
    <vt:lpwstr>LaTeX with Beamer class</vt:lpwstr>
  </property>
  <property fmtid="{D5CDD505-2E9C-101B-9397-08002B2CF9AE}" pid="4" name="LastSaved">
    <vt:filetime>2022-12-16T00:00:00Z</vt:filetime>
  </property>
</Properties>
</file>