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C6A446"/>
    <a:srgbClr val="48A24E"/>
    <a:srgbClr val="947F70"/>
    <a:srgbClr val="A08E80"/>
    <a:srgbClr val="826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7E4979-C9A0-4A75-B2E8-BE28B658BCF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CB59F5E-DCB3-4ECB-872D-FC628EBEC244}">
      <dgm:prSet/>
      <dgm:spPr/>
      <dgm:t>
        <a:bodyPr/>
        <a:lstStyle/>
        <a:p>
          <a:r>
            <a:rPr lang="en-US"/>
            <a:t>Context</a:t>
          </a:r>
        </a:p>
      </dgm:t>
    </dgm:pt>
    <dgm:pt modelId="{9224D993-008C-401D-ACAD-7B912D476301}" type="parTrans" cxnId="{C287137E-1A96-4BE3-A771-354947F18C8C}">
      <dgm:prSet/>
      <dgm:spPr/>
      <dgm:t>
        <a:bodyPr/>
        <a:lstStyle/>
        <a:p>
          <a:endParaRPr lang="en-US"/>
        </a:p>
      </dgm:t>
    </dgm:pt>
    <dgm:pt modelId="{BF72BE94-4528-4D28-897F-018AE3077BFF}" type="sibTrans" cxnId="{C287137E-1A96-4BE3-A771-354947F18C8C}">
      <dgm:prSet/>
      <dgm:spPr/>
      <dgm:t>
        <a:bodyPr/>
        <a:lstStyle/>
        <a:p>
          <a:endParaRPr lang="en-US"/>
        </a:p>
      </dgm:t>
    </dgm:pt>
    <dgm:pt modelId="{21FE8BE9-B992-4149-81C3-45CAFF7E0F5B}">
      <dgm:prSet/>
      <dgm:spPr/>
      <dgm:t>
        <a:bodyPr/>
        <a:lstStyle/>
        <a:p>
          <a:r>
            <a:rPr lang="en-US"/>
            <a:t>Dataset</a:t>
          </a:r>
        </a:p>
      </dgm:t>
    </dgm:pt>
    <dgm:pt modelId="{DCDED36F-5F71-47C3-9219-B0CC17C664A4}" type="parTrans" cxnId="{B32102D9-0967-4256-9B12-7113BA5BD784}">
      <dgm:prSet/>
      <dgm:spPr/>
      <dgm:t>
        <a:bodyPr/>
        <a:lstStyle/>
        <a:p>
          <a:endParaRPr lang="en-US"/>
        </a:p>
      </dgm:t>
    </dgm:pt>
    <dgm:pt modelId="{B53997B6-E075-4027-A2F3-5123B8F10F43}" type="sibTrans" cxnId="{B32102D9-0967-4256-9B12-7113BA5BD784}">
      <dgm:prSet/>
      <dgm:spPr/>
      <dgm:t>
        <a:bodyPr/>
        <a:lstStyle/>
        <a:p>
          <a:endParaRPr lang="en-US"/>
        </a:p>
      </dgm:t>
    </dgm:pt>
    <dgm:pt modelId="{CC1C0336-4FA6-47FF-9ADB-013CEDCD55C0}">
      <dgm:prSet/>
      <dgm:spPr/>
      <dgm:t>
        <a:bodyPr/>
        <a:lstStyle/>
        <a:p>
          <a:r>
            <a:rPr lang="en-US"/>
            <a:t>Analysis</a:t>
          </a:r>
        </a:p>
      </dgm:t>
    </dgm:pt>
    <dgm:pt modelId="{BB8422B5-6A30-4165-8ACE-90DFBE85972F}" type="parTrans" cxnId="{4EBC5E2D-7561-473E-AED8-40DAEA911769}">
      <dgm:prSet/>
      <dgm:spPr/>
      <dgm:t>
        <a:bodyPr/>
        <a:lstStyle/>
        <a:p>
          <a:endParaRPr lang="en-US"/>
        </a:p>
      </dgm:t>
    </dgm:pt>
    <dgm:pt modelId="{51E67061-0B9A-4FE4-BF30-DA213DA55E2A}" type="sibTrans" cxnId="{4EBC5E2D-7561-473E-AED8-40DAEA911769}">
      <dgm:prSet/>
      <dgm:spPr/>
      <dgm:t>
        <a:bodyPr/>
        <a:lstStyle/>
        <a:p>
          <a:endParaRPr lang="en-US"/>
        </a:p>
      </dgm:t>
    </dgm:pt>
    <dgm:pt modelId="{FB59536A-A77C-4117-801B-64914036D7B4}">
      <dgm:prSet/>
      <dgm:spPr/>
      <dgm:t>
        <a:bodyPr/>
        <a:lstStyle/>
        <a:p>
          <a:r>
            <a:rPr lang="en-US"/>
            <a:t>Tailoring Experience</a:t>
          </a:r>
        </a:p>
      </dgm:t>
    </dgm:pt>
    <dgm:pt modelId="{B64EA7B9-B796-4B35-8EDC-0E417A34F16C}" type="parTrans" cxnId="{F07B15AD-D8CD-4EFD-8E5D-BECEC631C996}">
      <dgm:prSet/>
      <dgm:spPr/>
      <dgm:t>
        <a:bodyPr/>
        <a:lstStyle/>
        <a:p>
          <a:endParaRPr lang="en-US"/>
        </a:p>
      </dgm:t>
    </dgm:pt>
    <dgm:pt modelId="{5534108E-D31B-4C27-BA06-DAE610EF6350}" type="sibTrans" cxnId="{F07B15AD-D8CD-4EFD-8E5D-BECEC631C996}">
      <dgm:prSet/>
      <dgm:spPr/>
      <dgm:t>
        <a:bodyPr/>
        <a:lstStyle/>
        <a:p>
          <a:endParaRPr lang="en-US"/>
        </a:p>
      </dgm:t>
    </dgm:pt>
    <dgm:pt modelId="{89907813-E37A-4817-9C02-543B904869DD}">
      <dgm:prSet/>
      <dgm:spPr/>
      <dgm:t>
        <a:bodyPr/>
        <a:lstStyle/>
        <a:p>
          <a:r>
            <a:rPr lang="en-US"/>
            <a:t>Decrease Cancellation Rate</a:t>
          </a:r>
        </a:p>
      </dgm:t>
    </dgm:pt>
    <dgm:pt modelId="{0F3561ED-9E8C-42B1-A005-0CD71190CE80}" type="parTrans" cxnId="{FBA91A42-90FA-421F-AAA7-7122C70F8A84}">
      <dgm:prSet/>
      <dgm:spPr/>
      <dgm:t>
        <a:bodyPr/>
        <a:lstStyle/>
        <a:p>
          <a:endParaRPr lang="en-US"/>
        </a:p>
      </dgm:t>
    </dgm:pt>
    <dgm:pt modelId="{3B9F6D3A-E1FF-4D87-AE04-ED3227DA9676}" type="sibTrans" cxnId="{FBA91A42-90FA-421F-AAA7-7122C70F8A84}">
      <dgm:prSet/>
      <dgm:spPr/>
      <dgm:t>
        <a:bodyPr/>
        <a:lstStyle/>
        <a:p>
          <a:endParaRPr lang="en-US"/>
        </a:p>
      </dgm:t>
    </dgm:pt>
    <dgm:pt modelId="{4F3B03BC-55E2-4A49-91FC-5E77AF673667}">
      <dgm:prSet/>
      <dgm:spPr/>
      <dgm:t>
        <a:bodyPr/>
        <a:lstStyle/>
        <a:p>
          <a:r>
            <a:rPr lang="en-US"/>
            <a:t>Increase Average Rates</a:t>
          </a:r>
        </a:p>
      </dgm:t>
    </dgm:pt>
    <dgm:pt modelId="{324B173C-1F92-42CA-85EF-F8B8764A8D23}" type="parTrans" cxnId="{AE8A0F3F-93BB-463F-A882-C36EF88FB21F}">
      <dgm:prSet/>
      <dgm:spPr/>
      <dgm:t>
        <a:bodyPr/>
        <a:lstStyle/>
        <a:p>
          <a:endParaRPr lang="en-US"/>
        </a:p>
      </dgm:t>
    </dgm:pt>
    <dgm:pt modelId="{3C090029-4768-40E4-AA85-D60D99A188F7}" type="sibTrans" cxnId="{AE8A0F3F-93BB-463F-A882-C36EF88FB21F}">
      <dgm:prSet/>
      <dgm:spPr/>
      <dgm:t>
        <a:bodyPr/>
        <a:lstStyle/>
        <a:p>
          <a:endParaRPr lang="en-US"/>
        </a:p>
      </dgm:t>
    </dgm:pt>
    <dgm:pt modelId="{24A33DB4-963A-4523-8B5C-68785F4B8B34}">
      <dgm:prSet/>
      <dgm:spPr/>
      <dgm:t>
        <a:bodyPr/>
        <a:lstStyle/>
        <a:p>
          <a:r>
            <a:rPr lang="en-US"/>
            <a:t>Recommendation</a:t>
          </a:r>
        </a:p>
      </dgm:t>
    </dgm:pt>
    <dgm:pt modelId="{4650DDF3-4F60-4269-AEB0-7C7CAEF192DD}" type="parTrans" cxnId="{661678A4-D9CA-466C-9A1A-4D45E8535916}">
      <dgm:prSet/>
      <dgm:spPr/>
      <dgm:t>
        <a:bodyPr/>
        <a:lstStyle/>
        <a:p>
          <a:endParaRPr lang="en-US"/>
        </a:p>
      </dgm:t>
    </dgm:pt>
    <dgm:pt modelId="{114D3CD9-0D97-4D19-B9FA-3797F2340765}" type="sibTrans" cxnId="{661678A4-D9CA-466C-9A1A-4D45E8535916}">
      <dgm:prSet/>
      <dgm:spPr/>
      <dgm:t>
        <a:bodyPr/>
        <a:lstStyle/>
        <a:p>
          <a:endParaRPr lang="en-US"/>
        </a:p>
      </dgm:t>
    </dgm:pt>
    <dgm:pt modelId="{45872250-C2C8-44EB-BEF4-D4445F7BA1E3}" type="pres">
      <dgm:prSet presAssocID="{237E4979-C9A0-4A75-B2E8-BE28B658BCF4}" presName="linear" presStyleCnt="0">
        <dgm:presLayoutVars>
          <dgm:animLvl val="lvl"/>
          <dgm:resizeHandles val="exact"/>
        </dgm:presLayoutVars>
      </dgm:prSet>
      <dgm:spPr/>
    </dgm:pt>
    <dgm:pt modelId="{9B3EECE7-9AA4-47D7-8F30-78441EF50291}" type="pres">
      <dgm:prSet presAssocID="{3CB59F5E-DCB3-4ECB-872D-FC628EBEC24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04EEFBF-E7CB-4A4D-ABAE-EB1B8875EC73}" type="pres">
      <dgm:prSet presAssocID="{BF72BE94-4528-4D28-897F-018AE3077BFF}" presName="spacer" presStyleCnt="0"/>
      <dgm:spPr/>
    </dgm:pt>
    <dgm:pt modelId="{F14957AD-3ABD-479E-B5BF-3B6D239F308C}" type="pres">
      <dgm:prSet presAssocID="{21FE8BE9-B992-4149-81C3-45CAFF7E0F5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8D8CABB-9935-4763-9F92-EAF97F67E152}" type="pres">
      <dgm:prSet presAssocID="{B53997B6-E075-4027-A2F3-5123B8F10F43}" presName="spacer" presStyleCnt="0"/>
      <dgm:spPr/>
    </dgm:pt>
    <dgm:pt modelId="{0F985A7C-D385-4AE7-819F-CD4E71105791}" type="pres">
      <dgm:prSet presAssocID="{CC1C0336-4FA6-47FF-9ADB-013CEDCD55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DBB8E42-8EA6-4AB9-AC23-B02C4D1D133C}" type="pres">
      <dgm:prSet presAssocID="{CC1C0336-4FA6-47FF-9ADB-013CEDCD55C0}" presName="childText" presStyleLbl="revTx" presStyleIdx="0" presStyleCnt="1">
        <dgm:presLayoutVars>
          <dgm:bulletEnabled val="1"/>
        </dgm:presLayoutVars>
      </dgm:prSet>
      <dgm:spPr/>
    </dgm:pt>
    <dgm:pt modelId="{FAECDCFE-7830-4EF0-8F99-D176CC6EA928}" type="pres">
      <dgm:prSet presAssocID="{24A33DB4-963A-4523-8B5C-68785F4B8B3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416F60A-8E59-40EC-A9AC-BD110EE4B2D8}" type="presOf" srcId="{21FE8BE9-B992-4149-81C3-45CAFF7E0F5B}" destId="{F14957AD-3ABD-479E-B5BF-3B6D239F308C}" srcOrd="0" destOrd="0" presId="urn:microsoft.com/office/officeart/2005/8/layout/vList2"/>
    <dgm:cxn modelId="{268FF414-F1AF-4FCB-8F53-16570BACBEF2}" type="presOf" srcId="{CC1C0336-4FA6-47FF-9ADB-013CEDCD55C0}" destId="{0F985A7C-D385-4AE7-819F-CD4E71105791}" srcOrd="0" destOrd="0" presId="urn:microsoft.com/office/officeart/2005/8/layout/vList2"/>
    <dgm:cxn modelId="{8D885527-98C2-4BEA-913B-405C8F7930E5}" type="presOf" srcId="{3CB59F5E-DCB3-4ECB-872D-FC628EBEC244}" destId="{9B3EECE7-9AA4-47D7-8F30-78441EF50291}" srcOrd="0" destOrd="0" presId="urn:microsoft.com/office/officeart/2005/8/layout/vList2"/>
    <dgm:cxn modelId="{4EBC5E2D-7561-473E-AED8-40DAEA911769}" srcId="{237E4979-C9A0-4A75-B2E8-BE28B658BCF4}" destId="{CC1C0336-4FA6-47FF-9ADB-013CEDCD55C0}" srcOrd="2" destOrd="0" parTransId="{BB8422B5-6A30-4165-8ACE-90DFBE85972F}" sibTransId="{51E67061-0B9A-4FE4-BF30-DA213DA55E2A}"/>
    <dgm:cxn modelId="{AE8A0F3F-93BB-463F-A882-C36EF88FB21F}" srcId="{CC1C0336-4FA6-47FF-9ADB-013CEDCD55C0}" destId="{4F3B03BC-55E2-4A49-91FC-5E77AF673667}" srcOrd="2" destOrd="0" parTransId="{324B173C-1F92-42CA-85EF-F8B8764A8D23}" sibTransId="{3C090029-4768-40E4-AA85-D60D99A188F7}"/>
    <dgm:cxn modelId="{FBA91A42-90FA-421F-AAA7-7122C70F8A84}" srcId="{CC1C0336-4FA6-47FF-9ADB-013CEDCD55C0}" destId="{89907813-E37A-4817-9C02-543B904869DD}" srcOrd="1" destOrd="0" parTransId="{0F3561ED-9E8C-42B1-A005-0CD71190CE80}" sibTransId="{3B9F6D3A-E1FF-4D87-AE04-ED3227DA9676}"/>
    <dgm:cxn modelId="{35948764-F98F-4F37-94E9-974B89C32A90}" type="presOf" srcId="{4F3B03BC-55E2-4A49-91FC-5E77AF673667}" destId="{CDBB8E42-8EA6-4AB9-AC23-B02C4D1D133C}" srcOrd="0" destOrd="2" presId="urn:microsoft.com/office/officeart/2005/8/layout/vList2"/>
    <dgm:cxn modelId="{FB6E4E47-CCA3-4C54-85E0-E020501BFDFC}" type="presOf" srcId="{24A33DB4-963A-4523-8B5C-68785F4B8B34}" destId="{FAECDCFE-7830-4EF0-8F99-D176CC6EA928}" srcOrd="0" destOrd="0" presId="urn:microsoft.com/office/officeart/2005/8/layout/vList2"/>
    <dgm:cxn modelId="{C287137E-1A96-4BE3-A771-354947F18C8C}" srcId="{237E4979-C9A0-4A75-B2E8-BE28B658BCF4}" destId="{3CB59F5E-DCB3-4ECB-872D-FC628EBEC244}" srcOrd="0" destOrd="0" parTransId="{9224D993-008C-401D-ACAD-7B912D476301}" sibTransId="{BF72BE94-4528-4D28-897F-018AE3077BFF}"/>
    <dgm:cxn modelId="{C0AA1180-39DD-4FA0-A35C-487136855AAE}" type="presOf" srcId="{237E4979-C9A0-4A75-B2E8-BE28B658BCF4}" destId="{45872250-C2C8-44EB-BEF4-D4445F7BA1E3}" srcOrd="0" destOrd="0" presId="urn:microsoft.com/office/officeart/2005/8/layout/vList2"/>
    <dgm:cxn modelId="{661678A4-D9CA-466C-9A1A-4D45E8535916}" srcId="{237E4979-C9A0-4A75-B2E8-BE28B658BCF4}" destId="{24A33DB4-963A-4523-8B5C-68785F4B8B34}" srcOrd="3" destOrd="0" parTransId="{4650DDF3-4F60-4269-AEB0-7C7CAEF192DD}" sibTransId="{114D3CD9-0D97-4D19-B9FA-3797F2340765}"/>
    <dgm:cxn modelId="{F07B15AD-D8CD-4EFD-8E5D-BECEC631C996}" srcId="{CC1C0336-4FA6-47FF-9ADB-013CEDCD55C0}" destId="{FB59536A-A77C-4117-801B-64914036D7B4}" srcOrd="0" destOrd="0" parTransId="{B64EA7B9-B796-4B35-8EDC-0E417A34F16C}" sibTransId="{5534108E-D31B-4C27-BA06-DAE610EF6350}"/>
    <dgm:cxn modelId="{E9D451C5-2BA8-447E-94E8-60AAA449D868}" type="presOf" srcId="{FB59536A-A77C-4117-801B-64914036D7B4}" destId="{CDBB8E42-8EA6-4AB9-AC23-B02C4D1D133C}" srcOrd="0" destOrd="0" presId="urn:microsoft.com/office/officeart/2005/8/layout/vList2"/>
    <dgm:cxn modelId="{B32102D9-0967-4256-9B12-7113BA5BD784}" srcId="{237E4979-C9A0-4A75-B2E8-BE28B658BCF4}" destId="{21FE8BE9-B992-4149-81C3-45CAFF7E0F5B}" srcOrd="1" destOrd="0" parTransId="{DCDED36F-5F71-47C3-9219-B0CC17C664A4}" sibTransId="{B53997B6-E075-4027-A2F3-5123B8F10F43}"/>
    <dgm:cxn modelId="{2C98AEF0-5A32-423F-8795-5CD33B49CEFD}" type="presOf" srcId="{89907813-E37A-4817-9C02-543B904869DD}" destId="{CDBB8E42-8EA6-4AB9-AC23-B02C4D1D133C}" srcOrd="0" destOrd="1" presId="urn:microsoft.com/office/officeart/2005/8/layout/vList2"/>
    <dgm:cxn modelId="{C638156A-BA82-40FF-B05B-9B509AFECAC4}" type="presParOf" srcId="{45872250-C2C8-44EB-BEF4-D4445F7BA1E3}" destId="{9B3EECE7-9AA4-47D7-8F30-78441EF50291}" srcOrd="0" destOrd="0" presId="urn:microsoft.com/office/officeart/2005/8/layout/vList2"/>
    <dgm:cxn modelId="{109EDDEB-9A2F-4EBE-AE95-C86AF7B1AA38}" type="presParOf" srcId="{45872250-C2C8-44EB-BEF4-D4445F7BA1E3}" destId="{504EEFBF-E7CB-4A4D-ABAE-EB1B8875EC73}" srcOrd="1" destOrd="0" presId="urn:microsoft.com/office/officeart/2005/8/layout/vList2"/>
    <dgm:cxn modelId="{020B8571-E5EA-4364-9907-7B6EE7014615}" type="presParOf" srcId="{45872250-C2C8-44EB-BEF4-D4445F7BA1E3}" destId="{F14957AD-3ABD-479E-B5BF-3B6D239F308C}" srcOrd="2" destOrd="0" presId="urn:microsoft.com/office/officeart/2005/8/layout/vList2"/>
    <dgm:cxn modelId="{E8D9A23B-0995-4039-B8CF-62B0AE725C60}" type="presParOf" srcId="{45872250-C2C8-44EB-BEF4-D4445F7BA1E3}" destId="{F8D8CABB-9935-4763-9F92-EAF97F67E152}" srcOrd="3" destOrd="0" presId="urn:microsoft.com/office/officeart/2005/8/layout/vList2"/>
    <dgm:cxn modelId="{3C1B0682-B1C6-4241-95D0-2F266E07BF22}" type="presParOf" srcId="{45872250-C2C8-44EB-BEF4-D4445F7BA1E3}" destId="{0F985A7C-D385-4AE7-819F-CD4E71105791}" srcOrd="4" destOrd="0" presId="urn:microsoft.com/office/officeart/2005/8/layout/vList2"/>
    <dgm:cxn modelId="{A3D0A4CA-BA61-4C13-A69F-0476C78AEB48}" type="presParOf" srcId="{45872250-C2C8-44EB-BEF4-D4445F7BA1E3}" destId="{CDBB8E42-8EA6-4AB9-AC23-B02C4D1D133C}" srcOrd="5" destOrd="0" presId="urn:microsoft.com/office/officeart/2005/8/layout/vList2"/>
    <dgm:cxn modelId="{A7D4CB29-3154-4220-9D21-3FAA8F73312B}" type="presParOf" srcId="{45872250-C2C8-44EB-BEF4-D4445F7BA1E3}" destId="{FAECDCFE-7830-4EF0-8F99-D176CC6EA92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384B48-9CE5-488E-817E-973652EB06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2803B6-8F3D-478B-B233-1249D6E758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Wrong Room Assignments: </a:t>
          </a:r>
        </a:p>
        <a:p>
          <a:pPr>
            <a:lnSpc>
              <a:spcPct val="100000"/>
            </a:lnSpc>
          </a:pPr>
          <a:r>
            <a:rPr lang="en-US" dirty="0"/>
            <a:t>8,94%</a:t>
          </a:r>
        </a:p>
      </dgm:t>
    </dgm:pt>
    <dgm:pt modelId="{97D55C3B-3280-4688-8E0E-55447C498C3B}" type="parTrans" cxnId="{BC74E55B-50FB-469F-A8D2-A58CDB131E94}">
      <dgm:prSet/>
      <dgm:spPr/>
      <dgm:t>
        <a:bodyPr/>
        <a:lstStyle/>
        <a:p>
          <a:endParaRPr lang="en-US"/>
        </a:p>
      </dgm:t>
    </dgm:pt>
    <dgm:pt modelId="{DF62E70F-73DF-4704-8498-9C2818238F5C}" type="sibTrans" cxnId="{BC74E55B-50FB-469F-A8D2-A58CDB131E94}">
      <dgm:prSet/>
      <dgm:spPr/>
      <dgm:t>
        <a:bodyPr/>
        <a:lstStyle/>
        <a:p>
          <a:endParaRPr lang="en-US"/>
        </a:p>
      </dgm:t>
    </dgm:pt>
    <dgm:pt modelId="{8CAD8B26-E7D6-4468-9DC2-2EF79D71F0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Reoccurring Guests:</a:t>
          </a:r>
          <a:br>
            <a:rPr lang="en-US" dirty="0"/>
          </a:br>
          <a:r>
            <a:rPr lang="en-US" dirty="0"/>
            <a:t>(Industry Standard</a:t>
          </a:r>
          <a:br>
            <a:rPr lang="en-US" dirty="0"/>
          </a:br>
          <a:r>
            <a:rPr lang="en-US" dirty="0"/>
            <a:t>according to Deloitte Study)</a:t>
          </a:r>
        </a:p>
        <a:p>
          <a:pPr>
            <a:lnSpc>
              <a:spcPct val="100000"/>
            </a:lnSpc>
          </a:pPr>
          <a:r>
            <a:rPr lang="en-US" dirty="0"/>
            <a:t>~8% </a:t>
          </a:r>
        </a:p>
      </dgm:t>
    </dgm:pt>
    <dgm:pt modelId="{33029ED4-8E3B-46E5-97C9-2E81A9BF2FFB}" type="parTrans" cxnId="{7CA5CB99-EB14-4B33-99D8-156287A49CCD}">
      <dgm:prSet/>
      <dgm:spPr/>
      <dgm:t>
        <a:bodyPr/>
        <a:lstStyle/>
        <a:p>
          <a:endParaRPr lang="en-US"/>
        </a:p>
      </dgm:t>
    </dgm:pt>
    <dgm:pt modelId="{70081BC7-6A76-46AD-A76B-78ADE1560EFD}" type="sibTrans" cxnId="{7CA5CB99-EB14-4B33-99D8-156287A49CCD}">
      <dgm:prSet/>
      <dgm:spPr/>
      <dgm:t>
        <a:bodyPr/>
        <a:lstStyle/>
        <a:p>
          <a:endParaRPr lang="en-US"/>
        </a:p>
      </dgm:t>
    </dgm:pt>
    <dgm:pt modelId="{818EA168-79DB-436E-9D34-B9FF369B8D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Current Reoccurring Guests:	</a:t>
          </a:r>
        </a:p>
        <a:p>
          <a:pPr>
            <a:lnSpc>
              <a:spcPct val="100000"/>
            </a:lnSpc>
          </a:pPr>
          <a:r>
            <a:rPr lang="en-US" dirty="0"/>
            <a:t>2,5%(</a:t>
          </a:r>
          <a:r>
            <a:rPr lang="en-US" dirty="0">
              <a:solidFill>
                <a:srgbClr val="FF0000"/>
              </a:solidFill>
            </a:rPr>
            <a:t>-5,5%</a:t>
          </a:r>
          <a:r>
            <a:rPr lang="en-US" dirty="0"/>
            <a:t>)</a:t>
          </a:r>
        </a:p>
      </dgm:t>
    </dgm:pt>
    <dgm:pt modelId="{96723272-80DF-4554-A86F-06896E0462C7}" type="parTrans" cxnId="{CEA7FC9A-7FD0-4615-9F5D-1C8795CCF8DE}">
      <dgm:prSet/>
      <dgm:spPr/>
      <dgm:t>
        <a:bodyPr/>
        <a:lstStyle/>
        <a:p>
          <a:endParaRPr lang="en-US"/>
        </a:p>
      </dgm:t>
    </dgm:pt>
    <dgm:pt modelId="{E328C2D5-381D-4DE9-A5EC-72A84FF0E868}" type="sibTrans" cxnId="{CEA7FC9A-7FD0-4615-9F5D-1C8795CCF8DE}">
      <dgm:prSet/>
      <dgm:spPr/>
      <dgm:t>
        <a:bodyPr/>
        <a:lstStyle/>
        <a:p>
          <a:endParaRPr lang="en-US"/>
        </a:p>
      </dgm:t>
    </dgm:pt>
    <dgm:pt modelId="{CD529EFB-029F-463B-9DF2-3924DA84D12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D4E75B5D-675C-4FC9-B147-FC64D6475402}" type="parTrans" cxnId="{8B23F771-FE14-46C0-8269-0FFAF1FB6A98}">
      <dgm:prSet/>
      <dgm:spPr/>
      <dgm:t>
        <a:bodyPr/>
        <a:lstStyle/>
        <a:p>
          <a:endParaRPr lang="en-US"/>
        </a:p>
      </dgm:t>
    </dgm:pt>
    <dgm:pt modelId="{40F6126C-9376-46EB-871E-8CF694F6110E}" type="sibTrans" cxnId="{8B23F771-FE14-46C0-8269-0FFAF1FB6A98}">
      <dgm:prSet/>
      <dgm:spPr/>
      <dgm:t>
        <a:bodyPr/>
        <a:lstStyle/>
        <a:p>
          <a:endParaRPr lang="en-US"/>
        </a:p>
      </dgm:t>
    </dgm:pt>
    <dgm:pt modelId="{4CD62486-0DC4-4D25-A67F-CD8F6CF15895}" type="pres">
      <dgm:prSet presAssocID="{1B384B48-9CE5-488E-817E-973652EB0641}" presName="root" presStyleCnt="0">
        <dgm:presLayoutVars>
          <dgm:dir/>
          <dgm:resizeHandles val="exact"/>
        </dgm:presLayoutVars>
      </dgm:prSet>
      <dgm:spPr/>
    </dgm:pt>
    <dgm:pt modelId="{E1AC203D-E220-4D4D-97C7-2E161BCB41E9}" type="pres">
      <dgm:prSet presAssocID="{DB2803B6-8F3D-478B-B233-1249D6E758C2}" presName="compNode" presStyleCnt="0"/>
      <dgm:spPr/>
    </dgm:pt>
    <dgm:pt modelId="{D17F6A9B-9CEC-4F2A-8E71-5D5471186684}" type="pres">
      <dgm:prSet presAssocID="{DB2803B6-8F3D-478B-B233-1249D6E758C2}" presName="bgRect" presStyleLbl="bgShp" presStyleIdx="0" presStyleCnt="3"/>
      <dgm:spPr/>
    </dgm:pt>
    <dgm:pt modelId="{1C435FF3-F73E-44D1-9B26-13D96DE71426}" type="pres">
      <dgm:prSet presAssocID="{DB2803B6-8F3D-478B-B233-1249D6E758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E07FAF78-B307-4634-8C40-BA8F9A34FD11}" type="pres">
      <dgm:prSet presAssocID="{DB2803B6-8F3D-478B-B233-1249D6E758C2}" presName="spaceRect" presStyleCnt="0"/>
      <dgm:spPr/>
    </dgm:pt>
    <dgm:pt modelId="{127F78B0-CEAB-45C1-851B-DC5AB0F5CDCF}" type="pres">
      <dgm:prSet presAssocID="{DB2803B6-8F3D-478B-B233-1249D6E758C2}" presName="parTx" presStyleLbl="revTx" presStyleIdx="0" presStyleCnt="4">
        <dgm:presLayoutVars>
          <dgm:chMax val="0"/>
          <dgm:chPref val="0"/>
        </dgm:presLayoutVars>
      </dgm:prSet>
      <dgm:spPr/>
    </dgm:pt>
    <dgm:pt modelId="{00993803-E4B4-4ADA-9236-3CF637181130}" type="pres">
      <dgm:prSet presAssocID="{DF62E70F-73DF-4704-8498-9C2818238F5C}" presName="sibTrans" presStyleCnt="0"/>
      <dgm:spPr/>
    </dgm:pt>
    <dgm:pt modelId="{17BE8AB6-E3EB-4643-A042-7ECB1A560C65}" type="pres">
      <dgm:prSet presAssocID="{8CAD8B26-E7D6-4468-9DC2-2EF79D71F047}" presName="compNode" presStyleCnt="0"/>
      <dgm:spPr/>
    </dgm:pt>
    <dgm:pt modelId="{928DA1B3-DCA7-4810-AB18-77A6AE861B77}" type="pres">
      <dgm:prSet presAssocID="{8CAD8B26-E7D6-4468-9DC2-2EF79D71F047}" presName="bgRect" presStyleLbl="bgShp" presStyleIdx="1" presStyleCnt="3"/>
      <dgm:spPr/>
    </dgm:pt>
    <dgm:pt modelId="{10AE5C13-301A-44DC-82B7-72271028C67A}" type="pres">
      <dgm:prSet presAssocID="{8CAD8B26-E7D6-4468-9DC2-2EF79D71F0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D808ECBA-19BD-421B-B5E3-08EE291AA4F0}" type="pres">
      <dgm:prSet presAssocID="{8CAD8B26-E7D6-4468-9DC2-2EF79D71F047}" presName="spaceRect" presStyleCnt="0"/>
      <dgm:spPr/>
    </dgm:pt>
    <dgm:pt modelId="{D12EE72E-76FE-4E6D-88CF-153D0EDA334F}" type="pres">
      <dgm:prSet presAssocID="{8CAD8B26-E7D6-4468-9DC2-2EF79D71F047}" presName="parTx" presStyleLbl="revTx" presStyleIdx="1" presStyleCnt="4">
        <dgm:presLayoutVars>
          <dgm:chMax val="0"/>
          <dgm:chPref val="0"/>
        </dgm:presLayoutVars>
      </dgm:prSet>
      <dgm:spPr/>
    </dgm:pt>
    <dgm:pt modelId="{166BCDAC-C25C-4E0C-A871-2E1F91A2FA37}" type="pres">
      <dgm:prSet presAssocID="{70081BC7-6A76-46AD-A76B-78ADE1560EFD}" presName="sibTrans" presStyleCnt="0"/>
      <dgm:spPr/>
    </dgm:pt>
    <dgm:pt modelId="{BB18DC70-A2EE-45DE-910D-5991E5E9D6C5}" type="pres">
      <dgm:prSet presAssocID="{818EA168-79DB-436E-9D34-B9FF369B8D60}" presName="compNode" presStyleCnt="0"/>
      <dgm:spPr/>
    </dgm:pt>
    <dgm:pt modelId="{2F6FD938-C77B-4B65-8107-D59E690817B9}" type="pres">
      <dgm:prSet presAssocID="{818EA168-79DB-436E-9D34-B9FF369B8D60}" presName="bgRect" presStyleLbl="bgShp" presStyleIdx="2" presStyleCnt="3"/>
      <dgm:spPr/>
    </dgm:pt>
    <dgm:pt modelId="{5E8A8496-F710-4C98-9C42-67B0EB6737C1}" type="pres">
      <dgm:prSet presAssocID="{818EA168-79DB-436E-9D34-B9FF369B8D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A3FC2155-B01D-42EC-B6E8-6DC169180FA4}" type="pres">
      <dgm:prSet presAssocID="{818EA168-79DB-436E-9D34-B9FF369B8D60}" presName="spaceRect" presStyleCnt="0"/>
      <dgm:spPr/>
    </dgm:pt>
    <dgm:pt modelId="{1BDC284B-1E58-4936-A18B-15F2835A34B7}" type="pres">
      <dgm:prSet presAssocID="{818EA168-79DB-436E-9D34-B9FF369B8D60}" presName="parTx" presStyleLbl="revTx" presStyleIdx="2" presStyleCnt="4">
        <dgm:presLayoutVars>
          <dgm:chMax val="0"/>
          <dgm:chPref val="0"/>
        </dgm:presLayoutVars>
      </dgm:prSet>
      <dgm:spPr/>
    </dgm:pt>
    <dgm:pt modelId="{846D6B48-7989-4A32-87A9-00F8E39FDBA3}" type="pres">
      <dgm:prSet presAssocID="{818EA168-79DB-436E-9D34-B9FF369B8D60}" presName="desTx" presStyleLbl="revTx" presStyleIdx="3" presStyleCnt="4">
        <dgm:presLayoutVars/>
      </dgm:prSet>
      <dgm:spPr/>
    </dgm:pt>
  </dgm:ptLst>
  <dgm:cxnLst>
    <dgm:cxn modelId="{F0656125-B835-400A-9F7D-887C562889DA}" type="presOf" srcId="{8CAD8B26-E7D6-4468-9DC2-2EF79D71F047}" destId="{D12EE72E-76FE-4E6D-88CF-153D0EDA334F}" srcOrd="0" destOrd="0" presId="urn:microsoft.com/office/officeart/2018/2/layout/IconVerticalSolidList"/>
    <dgm:cxn modelId="{BC74E55B-50FB-469F-A8D2-A58CDB131E94}" srcId="{1B384B48-9CE5-488E-817E-973652EB0641}" destId="{DB2803B6-8F3D-478B-B233-1249D6E758C2}" srcOrd="0" destOrd="0" parTransId="{97D55C3B-3280-4688-8E0E-55447C498C3B}" sibTransId="{DF62E70F-73DF-4704-8498-9C2818238F5C}"/>
    <dgm:cxn modelId="{3B452648-2046-4156-A49D-FE716E765820}" type="presOf" srcId="{DB2803B6-8F3D-478B-B233-1249D6E758C2}" destId="{127F78B0-CEAB-45C1-851B-DC5AB0F5CDCF}" srcOrd="0" destOrd="0" presId="urn:microsoft.com/office/officeart/2018/2/layout/IconVerticalSolidList"/>
    <dgm:cxn modelId="{8B23F771-FE14-46C0-8269-0FFAF1FB6A98}" srcId="{818EA168-79DB-436E-9D34-B9FF369B8D60}" destId="{CD529EFB-029F-463B-9DF2-3924DA84D128}" srcOrd="0" destOrd="0" parTransId="{D4E75B5D-675C-4FC9-B147-FC64D6475402}" sibTransId="{40F6126C-9376-46EB-871E-8CF694F6110E}"/>
    <dgm:cxn modelId="{D3700479-F027-43ED-A397-2CFAEF41B064}" type="presOf" srcId="{CD529EFB-029F-463B-9DF2-3924DA84D128}" destId="{846D6B48-7989-4A32-87A9-00F8E39FDBA3}" srcOrd="0" destOrd="0" presId="urn:microsoft.com/office/officeart/2018/2/layout/IconVerticalSolidList"/>
    <dgm:cxn modelId="{7CA5CB99-EB14-4B33-99D8-156287A49CCD}" srcId="{1B384B48-9CE5-488E-817E-973652EB0641}" destId="{8CAD8B26-E7D6-4468-9DC2-2EF79D71F047}" srcOrd="1" destOrd="0" parTransId="{33029ED4-8E3B-46E5-97C9-2E81A9BF2FFB}" sibTransId="{70081BC7-6A76-46AD-A76B-78ADE1560EFD}"/>
    <dgm:cxn modelId="{CEA7FC9A-7FD0-4615-9F5D-1C8795CCF8DE}" srcId="{1B384B48-9CE5-488E-817E-973652EB0641}" destId="{818EA168-79DB-436E-9D34-B9FF369B8D60}" srcOrd="2" destOrd="0" parTransId="{96723272-80DF-4554-A86F-06896E0462C7}" sibTransId="{E328C2D5-381D-4DE9-A5EC-72A84FF0E868}"/>
    <dgm:cxn modelId="{5D05CEB2-9631-4411-8C89-7339D3E20D42}" type="presOf" srcId="{1B384B48-9CE5-488E-817E-973652EB0641}" destId="{4CD62486-0DC4-4D25-A67F-CD8F6CF15895}" srcOrd="0" destOrd="0" presId="urn:microsoft.com/office/officeart/2018/2/layout/IconVerticalSolidList"/>
    <dgm:cxn modelId="{6CE96DFB-5B9D-4E1C-9D86-3068F58C5B9B}" type="presOf" srcId="{818EA168-79DB-436E-9D34-B9FF369B8D60}" destId="{1BDC284B-1E58-4936-A18B-15F2835A34B7}" srcOrd="0" destOrd="0" presId="urn:microsoft.com/office/officeart/2018/2/layout/IconVerticalSolidList"/>
    <dgm:cxn modelId="{5231CD48-0D5D-4B4C-A0C5-490580BC2C0F}" type="presParOf" srcId="{4CD62486-0DC4-4D25-A67F-CD8F6CF15895}" destId="{E1AC203D-E220-4D4D-97C7-2E161BCB41E9}" srcOrd="0" destOrd="0" presId="urn:microsoft.com/office/officeart/2018/2/layout/IconVerticalSolidList"/>
    <dgm:cxn modelId="{F86E14B4-22BA-4E4A-B8DE-1B6B82ADE3E5}" type="presParOf" srcId="{E1AC203D-E220-4D4D-97C7-2E161BCB41E9}" destId="{D17F6A9B-9CEC-4F2A-8E71-5D5471186684}" srcOrd="0" destOrd="0" presId="urn:microsoft.com/office/officeart/2018/2/layout/IconVerticalSolidList"/>
    <dgm:cxn modelId="{EB1E876E-0903-4420-8FBF-48F973648BE0}" type="presParOf" srcId="{E1AC203D-E220-4D4D-97C7-2E161BCB41E9}" destId="{1C435FF3-F73E-44D1-9B26-13D96DE71426}" srcOrd="1" destOrd="0" presId="urn:microsoft.com/office/officeart/2018/2/layout/IconVerticalSolidList"/>
    <dgm:cxn modelId="{3E0FEE7E-24D9-4913-AF9B-6D95336B4DB9}" type="presParOf" srcId="{E1AC203D-E220-4D4D-97C7-2E161BCB41E9}" destId="{E07FAF78-B307-4634-8C40-BA8F9A34FD11}" srcOrd="2" destOrd="0" presId="urn:microsoft.com/office/officeart/2018/2/layout/IconVerticalSolidList"/>
    <dgm:cxn modelId="{0F064914-52D8-4D4B-A7BD-528CD01A33F2}" type="presParOf" srcId="{E1AC203D-E220-4D4D-97C7-2E161BCB41E9}" destId="{127F78B0-CEAB-45C1-851B-DC5AB0F5CDCF}" srcOrd="3" destOrd="0" presId="urn:microsoft.com/office/officeart/2018/2/layout/IconVerticalSolidList"/>
    <dgm:cxn modelId="{61687811-3966-4C49-A510-42DE10C7EB9A}" type="presParOf" srcId="{4CD62486-0DC4-4D25-A67F-CD8F6CF15895}" destId="{00993803-E4B4-4ADA-9236-3CF637181130}" srcOrd="1" destOrd="0" presId="urn:microsoft.com/office/officeart/2018/2/layout/IconVerticalSolidList"/>
    <dgm:cxn modelId="{3F390EC5-550C-487B-87B5-90A09EB862BE}" type="presParOf" srcId="{4CD62486-0DC4-4D25-A67F-CD8F6CF15895}" destId="{17BE8AB6-E3EB-4643-A042-7ECB1A560C65}" srcOrd="2" destOrd="0" presId="urn:microsoft.com/office/officeart/2018/2/layout/IconVerticalSolidList"/>
    <dgm:cxn modelId="{0F20E50D-9E10-4264-9187-71F3F15B67D8}" type="presParOf" srcId="{17BE8AB6-E3EB-4643-A042-7ECB1A560C65}" destId="{928DA1B3-DCA7-4810-AB18-77A6AE861B77}" srcOrd="0" destOrd="0" presId="urn:microsoft.com/office/officeart/2018/2/layout/IconVerticalSolidList"/>
    <dgm:cxn modelId="{C12C611F-9115-4E82-9B31-7385BD5075F9}" type="presParOf" srcId="{17BE8AB6-E3EB-4643-A042-7ECB1A560C65}" destId="{10AE5C13-301A-44DC-82B7-72271028C67A}" srcOrd="1" destOrd="0" presId="urn:microsoft.com/office/officeart/2018/2/layout/IconVerticalSolidList"/>
    <dgm:cxn modelId="{D16C24B1-FE19-41DA-80E8-FD9EF69E620A}" type="presParOf" srcId="{17BE8AB6-E3EB-4643-A042-7ECB1A560C65}" destId="{D808ECBA-19BD-421B-B5E3-08EE291AA4F0}" srcOrd="2" destOrd="0" presId="urn:microsoft.com/office/officeart/2018/2/layout/IconVerticalSolidList"/>
    <dgm:cxn modelId="{EA373BB8-50E7-4DD5-A965-AC0DF3241A9D}" type="presParOf" srcId="{17BE8AB6-E3EB-4643-A042-7ECB1A560C65}" destId="{D12EE72E-76FE-4E6D-88CF-153D0EDA334F}" srcOrd="3" destOrd="0" presId="urn:microsoft.com/office/officeart/2018/2/layout/IconVerticalSolidList"/>
    <dgm:cxn modelId="{2F56AF4C-B1FB-4E6D-A943-09D96A74F6F1}" type="presParOf" srcId="{4CD62486-0DC4-4D25-A67F-CD8F6CF15895}" destId="{166BCDAC-C25C-4E0C-A871-2E1F91A2FA37}" srcOrd="3" destOrd="0" presId="urn:microsoft.com/office/officeart/2018/2/layout/IconVerticalSolidList"/>
    <dgm:cxn modelId="{36584AFB-3AFC-4D65-9120-51FE216E78EC}" type="presParOf" srcId="{4CD62486-0DC4-4D25-A67F-CD8F6CF15895}" destId="{BB18DC70-A2EE-45DE-910D-5991E5E9D6C5}" srcOrd="4" destOrd="0" presId="urn:microsoft.com/office/officeart/2018/2/layout/IconVerticalSolidList"/>
    <dgm:cxn modelId="{66190768-5A3A-4080-97BE-64165F6B959C}" type="presParOf" srcId="{BB18DC70-A2EE-45DE-910D-5991E5E9D6C5}" destId="{2F6FD938-C77B-4B65-8107-D59E690817B9}" srcOrd="0" destOrd="0" presId="urn:microsoft.com/office/officeart/2018/2/layout/IconVerticalSolidList"/>
    <dgm:cxn modelId="{0C03761A-8C53-48C7-AE28-19D44D9146E6}" type="presParOf" srcId="{BB18DC70-A2EE-45DE-910D-5991E5E9D6C5}" destId="{5E8A8496-F710-4C98-9C42-67B0EB6737C1}" srcOrd="1" destOrd="0" presId="urn:microsoft.com/office/officeart/2018/2/layout/IconVerticalSolidList"/>
    <dgm:cxn modelId="{9D456F4A-577E-4D15-929C-8DB1DEE5BEA0}" type="presParOf" srcId="{BB18DC70-A2EE-45DE-910D-5991E5E9D6C5}" destId="{A3FC2155-B01D-42EC-B6E8-6DC169180FA4}" srcOrd="2" destOrd="0" presId="urn:microsoft.com/office/officeart/2018/2/layout/IconVerticalSolidList"/>
    <dgm:cxn modelId="{D4DA7BE4-77AF-4BE5-BFC5-D4A577CC50FD}" type="presParOf" srcId="{BB18DC70-A2EE-45DE-910D-5991E5E9D6C5}" destId="{1BDC284B-1E58-4936-A18B-15F2835A34B7}" srcOrd="3" destOrd="0" presId="urn:microsoft.com/office/officeart/2018/2/layout/IconVerticalSolidList"/>
    <dgm:cxn modelId="{D71A5B87-2792-42E7-8A62-12596801D40D}" type="presParOf" srcId="{BB18DC70-A2EE-45DE-910D-5991E5E9D6C5}" destId="{846D6B48-7989-4A32-87A9-00F8E39FDBA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09FD15-1686-46B8-B8BD-8956CACB568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4ED671-9196-4C90-9BD0-97526032D7AD}">
      <dgm:prSet/>
      <dgm:spPr/>
      <dgm:t>
        <a:bodyPr/>
        <a:lstStyle/>
        <a:p>
          <a:r>
            <a:rPr lang="en-US" dirty="0"/>
            <a:t> = Sum of all lodging transaction / total staying nights</a:t>
          </a:r>
        </a:p>
      </dgm:t>
    </dgm:pt>
    <dgm:pt modelId="{64148DAF-4CA4-4AAF-B501-E29EAA1103FE}" type="parTrans" cxnId="{525D4306-9047-470D-B47D-D787178C96C7}">
      <dgm:prSet/>
      <dgm:spPr/>
      <dgm:t>
        <a:bodyPr/>
        <a:lstStyle/>
        <a:p>
          <a:endParaRPr lang="en-US"/>
        </a:p>
      </dgm:t>
    </dgm:pt>
    <dgm:pt modelId="{CF77C669-A20D-443B-AB03-461E22728626}" type="sibTrans" cxnId="{525D4306-9047-470D-B47D-D787178C96C7}">
      <dgm:prSet/>
      <dgm:spPr/>
      <dgm:t>
        <a:bodyPr/>
        <a:lstStyle/>
        <a:p>
          <a:endParaRPr lang="en-US"/>
        </a:p>
      </dgm:t>
    </dgm:pt>
    <dgm:pt modelId="{31C8C8D4-75A3-4AE6-99ED-97CACBDE4D7E}">
      <dgm:prSet/>
      <dgm:spPr/>
      <dgm:t>
        <a:bodyPr/>
        <a:lstStyle/>
        <a:p>
          <a:r>
            <a:rPr lang="en-US"/>
            <a:t>Which is the optimal staying length that yields the highest transaction returns?</a:t>
          </a:r>
        </a:p>
      </dgm:t>
    </dgm:pt>
    <dgm:pt modelId="{C46F85F4-6AE1-4BB8-ADDA-BCE14959ED75}" type="parTrans" cxnId="{2A7C1DCD-A313-42EB-B30D-7C7EBD6086F9}">
      <dgm:prSet/>
      <dgm:spPr/>
      <dgm:t>
        <a:bodyPr/>
        <a:lstStyle/>
        <a:p>
          <a:endParaRPr lang="en-US"/>
        </a:p>
      </dgm:t>
    </dgm:pt>
    <dgm:pt modelId="{2F6F69B4-0EA8-4494-B66B-F69A204C067C}" type="sibTrans" cxnId="{2A7C1DCD-A313-42EB-B30D-7C7EBD6086F9}">
      <dgm:prSet/>
      <dgm:spPr/>
      <dgm:t>
        <a:bodyPr/>
        <a:lstStyle/>
        <a:p>
          <a:endParaRPr lang="en-US"/>
        </a:p>
      </dgm:t>
    </dgm:pt>
    <dgm:pt modelId="{20D52FC8-0F8B-4CA8-A64B-34202D06E3F3}">
      <dgm:prSet/>
      <dgm:spPr/>
      <dgm:t>
        <a:bodyPr/>
        <a:lstStyle/>
        <a:p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Strictly Promote this time frame and try to maximize bookings made in that range</a:t>
          </a:r>
        </a:p>
      </dgm:t>
    </dgm:pt>
    <dgm:pt modelId="{D3CBCD89-779C-4F8D-B71A-96AB190E700E}" type="parTrans" cxnId="{864FB92F-B1BC-418D-932B-152A08ED75A1}">
      <dgm:prSet/>
      <dgm:spPr/>
      <dgm:t>
        <a:bodyPr/>
        <a:lstStyle/>
        <a:p>
          <a:endParaRPr lang="en-US"/>
        </a:p>
      </dgm:t>
    </dgm:pt>
    <dgm:pt modelId="{CF4ED811-6C31-4F34-B03C-13D6C467DB6D}" type="sibTrans" cxnId="{864FB92F-B1BC-418D-932B-152A08ED75A1}">
      <dgm:prSet/>
      <dgm:spPr/>
      <dgm:t>
        <a:bodyPr/>
        <a:lstStyle/>
        <a:p>
          <a:endParaRPr lang="en-US"/>
        </a:p>
      </dgm:t>
    </dgm:pt>
    <dgm:pt modelId="{669577FD-2E4D-4DAD-99B1-1C9596A129A0}" type="pres">
      <dgm:prSet presAssocID="{E209FD15-1686-46B8-B8BD-8956CACB5687}" presName="Name0" presStyleCnt="0">
        <dgm:presLayoutVars>
          <dgm:dir/>
          <dgm:animLvl val="lvl"/>
          <dgm:resizeHandles val="exact"/>
        </dgm:presLayoutVars>
      </dgm:prSet>
      <dgm:spPr/>
    </dgm:pt>
    <dgm:pt modelId="{8B17957F-C8E2-4A7F-94E2-EDB97D970336}" type="pres">
      <dgm:prSet presAssocID="{31C8C8D4-75A3-4AE6-99ED-97CACBDE4D7E}" presName="boxAndChildren" presStyleCnt="0"/>
      <dgm:spPr/>
    </dgm:pt>
    <dgm:pt modelId="{58228E9E-662F-4709-AEDE-45F54A77DCEE}" type="pres">
      <dgm:prSet presAssocID="{31C8C8D4-75A3-4AE6-99ED-97CACBDE4D7E}" presName="parentTextBox" presStyleLbl="node1" presStyleIdx="0" presStyleCnt="2"/>
      <dgm:spPr/>
    </dgm:pt>
    <dgm:pt modelId="{94C7B6AC-99BC-470E-B6BE-E66F64A3C17F}" type="pres">
      <dgm:prSet presAssocID="{31C8C8D4-75A3-4AE6-99ED-97CACBDE4D7E}" presName="entireBox" presStyleLbl="node1" presStyleIdx="0" presStyleCnt="2"/>
      <dgm:spPr/>
    </dgm:pt>
    <dgm:pt modelId="{BC338422-1E2C-478E-A691-224110D8478C}" type="pres">
      <dgm:prSet presAssocID="{31C8C8D4-75A3-4AE6-99ED-97CACBDE4D7E}" presName="descendantBox" presStyleCnt="0"/>
      <dgm:spPr/>
    </dgm:pt>
    <dgm:pt modelId="{12C7F5B6-E8F6-4DE1-A1DB-8B3240C0842B}" type="pres">
      <dgm:prSet presAssocID="{20D52FC8-0F8B-4CA8-A64B-34202D06E3F3}" presName="childTextBox" presStyleLbl="fgAccFollowNode1" presStyleIdx="0" presStyleCnt="1">
        <dgm:presLayoutVars>
          <dgm:bulletEnabled val="1"/>
        </dgm:presLayoutVars>
      </dgm:prSet>
      <dgm:spPr/>
    </dgm:pt>
    <dgm:pt modelId="{E79E64C9-C974-4DE2-8FAE-5EED190BCB6E}" type="pres">
      <dgm:prSet presAssocID="{CF77C669-A20D-443B-AB03-461E22728626}" presName="sp" presStyleCnt="0"/>
      <dgm:spPr/>
    </dgm:pt>
    <dgm:pt modelId="{28BFD3C2-6D93-41EB-820E-C9201809D9BF}" type="pres">
      <dgm:prSet presAssocID="{144ED671-9196-4C90-9BD0-97526032D7AD}" presName="arrowAndChildren" presStyleCnt="0"/>
      <dgm:spPr/>
    </dgm:pt>
    <dgm:pt modelId="{A31112F7-0582-4E23-8F75-B7C69C27E903}" type="pres">
      <dgm:prSet presAssocID="{144ED671-9196-4C90-9BD0-97526032D7AD}" presName="parentTextArrow" presStyleLbl="node1" presStyleIdx="1" presStyleCnt="2"/>
      <dgm:spPr/>
    </dgm:pt>
  </dgm:ptLst>
  <dgm:cxnLst>
    <dgm:cxn modelId="{525D4306-9047-470D-B47D-D787178C96C7}" srcId="{E209FD15-1686-46B8-B8BD-8956CACB5687}" destId="{144ED671-9196-4C90-9BD0-97526032D7AD}" srcOrd="0" destOrd="0" parTransId="{64148DAF-4CA4-4AAF-B501-E29EAA1103FE}" sibTransId="{CF77C669-A20D-443B-AB03-461E22728626}"/>
    <dgm:cxn modelId="{D7965E1D-1B38-43D9-8536-E249C4B9786C}" type="presOf" srcId="{31C8C8D4-75A3-4AE6-99ED-97CACBDE4D7E}" destId="{94C7B6AC-99BC-470E-B6BE-E66F64A3C17F}" srcOrd="1" destOrd="0" presId="urn:microsoft.com/office/officeart/2005/8/layout/process4"/>
    <dgm:cxn modelId="{864FB92F-B1BC-418D-932B-152A08ED75A1}" srcId="{31C8C8D4-75A3-4AE6-99ED-97CACBDE4D7E}" destId="{20D52FC8-0F8B-4CA8-A64B-34202D06E3F3}" srcOrd="0" destOrd="0" parTransId="{D3CBCD89-779C-4F8D-B71A-96AB190E700E}" sibTransId="{CF4ED811-6C31-4F34-B03C-13D6C467DB6D}"/>
    <dgm:cxn modelId="{38CEDD3D-5A4B-4AD0-861F-56617A17FC31}" type="presOf" srcId="{E209FD15-1686-46B8-B8BD-8956CACB5687}" destId="{669577FD-2E4D-4DAD-99B1-1C9596A129A0}" srcOrd="0" destOrd="0" presId="urn:microsoft.com/office/officeart/2005/8/layout/process4"/>
    <dgm:cxn modelId="{B9ACAB76-EB69-4F7A-80C1-44A93E234FFA}" type="presOf" srcId="{20D52FC8-0F8B-4CA8-A64B-34202D06E3F3}" destId="{12C7F5B6-E8F6-4DE1-A1DB-8B3240C0842B}" srcOrd="0" destOrd="0" presId="urn:microsoft.com/office/officeart/2005/8/layout/process4"/>
    <dgm:cxn modelId="{2A7C1DCD-A313-42EB-B30D-7C7EBD6086F9}" srcId="{E209FD15-1686-46B8-B8BD-8956CACB5687}" destId="{31C8C8D4-75A3-4AE6-99ED-97CACBDE4D7E}" srcOrd="1" destOrd="0" parTransId="{C46F85F4-6AE1-4BB8-ADDA-BCE14959ED75}" sibTransId="{2F6F69B4-0EA8-4494-B66B-F69A204C067C}"/>
    <dgm:cxn modelId="{E03E23D5-5138-40B2-B236-14D8C235FE51}" type="presOf" srcId="{144ED671-9196-4C90-9BD0-97526032D7AD}" destId="{A31112F7-0582-4E23-8F75-B7C69C27E903}" srcOrd="0" destOrd="0" presId="urn:microsoft.com/office/officeart/2005/8/layout/process4"/>
    <dgm:cxn modelId="{6180E0E9-6286-44D0-BCCC-F56F653FED3C}" type="presOf" srcId="{31C8C8D4-75A3-4AE6-99ED-97CACBDE4D7E}" destId="{58228E9E-662F-4709-AEDE-45F54A77DCEE}" srcOrd="0" destOrd="0" presId="urn:microsoft.com/office/officeart/2005/8/layout/process4"/>
    <dgm:cxn modelId="{DF7F5535-2182-4E7E-898F-8486BFBF25C9}" type="presParOf" srcId="{669577FD-2E4D-4DAD-99B1-1C9596A129A0}" destId="{8B17957F-C8E2-4A7F-94E2-EDB97D970336}" srcOrd="0" destOrd="0" presId="urn:microsoft.com/office/officeart/2005/8/layout/process4"/>
    <dgm:cxn modelId="{EC3FE234-CA21-4C8E-82EA-B9AC3112DE86}" type="presParOf" srcId="{8B17957F-C8E2-4A7F-94E2-EDB97D970336}" destId="{58228E9E-662F-4709-AEDE-45F54A77DCEE}" srcOrd="0" destOrd="0" presId="urn:microsoft.com/office/officeart/2005/8/layout/process4"/>
    <dgm:cxn modelId="{ABAB233A-E973-402F-A55E-AA949903A46F}" type="presParOf" srcId="{8B17957F-C8E2-4A7F-94E2-EDB97D970336}" destId="{94C7B6AC-99BC-470E-B6BE-E66F64A3C17F}" srcOrd="1" destOrd="0" presId="urn:microsoft.com/office/officeart/2005/8/layout/process4"/>
    <dgm:cxn modelId="{405D0F77-28B9-413E-9819-2D32BFE6839F}" type="presParOf" srcId="{8B17957F-C8E2-4A7F-94E2-EDB97D970336}" destId="{BC338422-1E2C-478E-A691-224110D8478C}" srcOrd="2" destOrd="0" presId="urn:microsoft.com/office/officeart/2005/8/layout/process4"/>
    <dgm:cxn modelId="{3780B7AB-DDDC-4C38-B7AB-A2DFCA156E9C}" type="presParOf" srcId="{BC338422-1E2C-478E-A691-224110D8478C}" destId="{12C7F5B6-E8F6-4DE1-A1DB-8B3240C0842B}" srcOrd="0" destOrd="0" presId="urn:microsoft.com/office/officeart/2005/8/layout/process4"/>
    <dgm:cxn modelId="{60A6D8D5-7C53-4192-ADC7-A2B060922D34}" type="presParOf" srcId="{669577FD-2E4D-4DAD-99B1-1C9596A129A0}" destId="{E79E64C9-C974-4DE2-8FAE-5EED190BCB6E}" srcOrd="1" destOrd="0" presId="urn:microsoft.com/office/officeart/2005/8/layout/process4"/>
    <dgm:cxn modelId="{D0801D81-9E26-4EAD-8994-35813D6EEE9C}" type="presParOf" srcId="{669577FD-2E4D-4DAD-99B1-1C9596A129A0}" destId="{28BFD3C2-6D93-41EB-820E-C9201809D9BF}" srcOrd="2" destOrd="0" presId="urn:microsoft.com/office/officeart/2005/8/layout/process4"/>
    <dgm:cxn modelId="{9B743989-AAA7-43C9-B164-1161958E4512}" type="presParOf" srcId="{28BFD3C2-6D93-41EB-820E-C9201809D9BF}" destId="{A31112F7-0582-4E23-8F75-B7C69C27E90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A37014-2D4E-4C89-A95B-BB89729C5CE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BA9DBC4-5358-4100-8598-5C0D35DCCDE6}">
      <dgm:prSet/>
      <dgm:spPr/>
      <dgm:t>
        <a:bodyPr/>
        <a:lstStyle/>
        <a:p>
          <a:pPr>
            <a:defRPr cap="all"/>
          </a:pPr>
          <a:r>
            <a:rPr lang="en-US"/>
            <a:t>Service and content tailoring to the “average customer”</a:t>
          </a:r>
        </a:p>
      </dgm:t>
    </dgm:pt>
    <dgm:pt modelId="{F3DF76C5-D311-4DA4-AE11-FA63300BC6D0}" type="parTrans" cxnId="{F6944CF7-D518-4C44-B026-F8BF8E094BD0}">
      <dgm:prSet/>
      <dgm:spPr/>
      <dgm:t>
        <a:bodyPr/>
        <a:lstStyle/>
        <a:p>
          <a:endParaRPr lang="en-US"/>
        </a:p>
      </dgm:t>
    </dgm:pt>
    <dgm:pt modelId="{DC25CD87-73BE-4252-977E-EB7A47146F06}" type="sibTrans" cxnId="{F6944CF7-D518-4C44-B026-F8BF8E094BD0}">
      <dgm:prSet/>
      <dgm:spPr/>
      <dgm:t>
        <a:bodyPr/>
        <a:lstStyle/>
        <a:p>
          <a:endParaRPr lang="en-US"/>
        </a:p>
      </dgm:t>
    </dgm:pt>
    <dgm:pt modelId="{438A3FF9-A7C7-409F-8503-4751EB37BB05}">
      <dgm:prSet/>
      <dgm:spPr/>
      <dgm:t>
        <a:bodyPr/>
        <a:lstStyle/>
        <a:p>
          <a:pPr>
            <a:defRPr cap="all"/>
          </a:pPr>
          <a:r>
            <a:rPr lang="en-US"/>
            <a:t>Special deals with most prominent Travel Agency</a:t>
          </a:r>
        </a:p>
      </dgm:t>
    </dgm:pt>
    <dgm:pt modelId="{77027E0C-D82F-4ADC-AEB4-9A6B51C53B5F}" type="parTrans" cxnId="{8D6C5160-8C2B-4960-AA99-F342515BD1AE}">
      <dgm:prSet/>
      <dgm:spPr/>
      <dgm:t>
        <a:bodyPr/>
        <a:lstStyle/>
        <a:p>
          <a:endParaRPr lang="en-US"/>
        </a:p>
      </dgm:t>
    </dgm:pt>
    <dgm:pt modelId="{C9AAE7DA-28DC-4A2A-8C9C-466F381BB282}" type="sibTrans" cxnId="{8D6C5160-8C2B-4960-AA99-F342515BD1AE}">
      <dgm:prSet/>
      <dgm:spPr/>
      <dgm:t>
        <a:bodyPr/>
        <a:lstStyle/>
        <a:p>
          <a:endParaRPr lang="en-US"/>
        </a:p>
      </dgm:t>
    </dgm:pt>
    <dgm:pt modelId="{1D506261-03C4-4720-80F8-8C714D52DD1D}">
      <dgm:prSet/>
      <dgm:spPr/>
      <dgm:t>
        <a:bodyPr/>
        <a:lstStyle/>
        <a:p>
          <a:pPr>
            <a:defRPr cap="all"/>
          </a:pPr>
          <a:r>
            <a:rPr lang="en-US"/>
            <a:t>Decrease cancellation rates by attacking the potential reasons</a:t>
          </a:r>
        </a:p>
      </dgm:t>
    </dgm:pt>
    <dgm:pt modelId="{5D5BE835-CD4C-4E70-B081-789380386A4D}" type="parTrans" cxnId="{15626AC2-351B-42F9-B2C2-7B3F7181A609}">
      <dgm:prSet/>
      <dgm:spPr/>
      <dgm:t>
        <a:bodyPr/>
        <a:lstStyle/>
        <a:p>
          <a:endParaRPr lang="en-US"/>
        </a:p>
      </dgm:t>
    </dgm:pt>
    <dgm:pt modelId="{B41670A8-F697-4BA0-B51C-0C8346C561ED}" type="sibTrans" cxnId="{15626AC2-351B-42F9-B2C2-7B3F7181A609}">
      <dgm:prSet/>
      <dgm:spPr/>
      <dgm:t>
        <a:bodyPr/>
        <a:lstStyle/>
        <a:p>
          <a:endParaRPr lang="en-US"/>
        </a:p>
      </dgm:t>
    </dgm:pt>
    <dgm:pt modelId="{96EA84C7-FE71-4975-AF80-360F817F526D}">
      <dgm:prSet/>
      <dgm:spPr/>
      <dgm:t>
        <a:bodyPr/>
        <a:lstStyle/>
        <a:p>
          <a:pPr>
            <a:defRPr cap="all"/>
          </a:pPr>
          <a:r>
            <a:rPr lang="en-US"/>
            <a:t>Optimizing experience for shorter stays to maximize average returns</a:t>
          </a:r>
        </a:p>
      </dgm:t>
    </dgm:pt>
    <dgm:pt modelId="{07A750EA-FC8F-4914-8ACF-3A118F735D46}" type="parTrans" cxnId="{F3F3E971-7D3C-4D01-8D2C-50F991FC51B0}">
      <dgm:prSet/>
      <dgm:spPr/>
      <dgm:t>
        <a:bodyPr/>
        <a:lstStyle/>
        <a:p>
          <a:endParaRPr lang="en-US"/>
        </a:p>
      </dgm:t>
    </dgm:pt>
    <dgm:pt modelId="{2F714D27-C46E-4F00-AFA5-C2E8986FDB3A}" type="sibTrans" cxnId="{F3F3E971-7D3C-4D01-8D2C-50F991FC51B0}">
      <dgm:prSet/>
      <dgm:spPr/>
      <dgm:t>
        <a:bodyPr/>
        <a:lstStyle/>
        <a:p>
          <a:endParaRPr lang="en-US"/>
        </a:p>
      </dgm:t>
    </dgm:pt>
    <dgm:pt modelId="{205D3188-ABAF-49D3-9686-A938B76C42C7}" type="pres">
      <dgm:prSet presAssocID="{53A37014-2D4E-4C89-A95B-BB89729C5CEB}" presName="root" presStyleCnt="0">
        <dgm:presLayoutVars>
          <dgm:dir/>
          <dgm:resizeHandles val="exact"/>
        </dgm:presLayoutVars>
      </dgm:prSet>
      <dgm:spPr/>
    </dgm:pt>
    <dgm:pt modelId="{3D72AB9A-167E-4AF0-9965-1AA47AE11791}" type="pres">
      <dgm:prSet presAssocID="{5BA9DBC4-5358-4100-8598-5C0D35DCCDE6}" presName="compNode" presStyleCnt="0"/>
      <dgm:spPr/>
    </dgm:pt>
    <dgm:pt modelId="{CFDEE497-2D45-487B-8B3F-72821EBC4790}" type="pres">
      <dgm:prSet presAssocID="{5BA9DBC4-5358-4100-8598-5C0D35DCCDE6}" presName="iconBgRect" presStyleLbl="bgShp" presStyleIdx="0" presStyleCnt="4"/>
      <dgm:spPr/>
    </dgm:pt>
    <dgm:pt modelId="{0231EF24-2344-47D3-B94E-C760805E8721}" type="pres">
      <dgm:prSet presAssocID="{5BA9DBC4-5358-4100-8598-5C0D35DCCDE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C6344440-9EDD-4676-8786-2E06F2EB048A}" type="pres">
      <dgm:prSet presAssocID="{5BA9DBC4-5358-4100-8598-5C0D35DCCDE6}" presName="spaceRect" presStyleCnt="0"/>
      <dgm:spPr/>
    </dgm:pt>
    <dgm:pt modelId="{59032CC5-0C47-4175-99D0-282AEF84E230}" type="pres">
      <dgm:prSet presAssocID="{5BA9DBC4-5358-4100-8598-5C0D35DCCDE6}" presName="textRect" presStyleLbl="revTx" presStyleIdx="0" presStyleCnt="4">
        <dgm:presLayoutVars>
          <dgm:chMax val="1"/>
          <dgm:chPref val="1"/>
        </dgm:presLayoutVars>
      </dgm:prSet>
      <dgm:spPr/>
    </dgm:pt>
    <dgm:pt modelId="{69F69A92-5872-4F8A-ABE8-E02FA4518214}" type="pres">
      <dgm:prSet presAssocID="{DC25CD87-73BE-4252-977E-EB7A47146F06}" presName="sibTrans" presStyleCnt="0"/>
      <dgm:spPr/>
    </dgm:pt>
    <dgm:pt modelId="{D4BC7079-352D-471E-82E1-C510D405CEF1}" type="pres">
      <dgm:prSet presAssocID="{438A3FF9-A7C7-409F-8503-4751EB37BB05}" presName="compNode" presStyleCnt="0"/>
      <dgm:spPr/>
    </dgm:pt>
    <dgm:pt modelId="{CA56504C-0979-4D79-AC86-DD8360DEB158}" type="pres">
      <dgm:prSet presAssocID="{438A3FF9-A7C7-409F-8503-4751EB37BB05}" presName="iconBgRect" presStyleLbl="bgShp" presStyleIdx="1" presStyleCnt="4"/>
      <dgm:spPr/>
    </dgm:pt>
    <dgm:pt modelId="{6B284F0A-899B-42D3-A8E7-4A552A70F95C}" type="pres">
      <dgm:prSet presAssocID="{438A3FF9-A7C7-409F-8503-4751EB37BB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6CB0819B-1CD7-479B-8FED-9624ABFBFA8B}" type="pres">
      <dgm:prSet presAssocID="{438A3FF9-A7C7-409F-8503-4751EB37BB05}" presName="spaceRect" presStyleCnt="0"/>
      <dgm:spPr/>
    </dgm:pt>
    <dgm:pt modelId="{C030E697-DB94-48E2-80E8-6416A5CB0ED0}" type="pres">
      <dgm:prSet presAssocID="{438A3FF9-A7C7-409F-8503-4751EB37BB05}" presName="textRect" presStyleLbl="revTx" presStyleIdx="1" presStyleCnt="4">
        <dgm:presLayoutVars>
          <dgm:chMax val="1"/>
          <dgm:chPref val="1"/>
        </dgm:presLayoutVars>
      </dgm:prSet>
      <dgm:spPr/>
    </dgm:pt>
    <dgm:pt modelId="{647A068C-1A19-4837-8FEB-FE743DA96B67}" type="pres">
      <dgm:prSet presAssocID="{C9AAE7DA-28DC-4A2A-8C9C-466F381BB282}" presName="sibTrans" presStyleCnt="0"/>
      <dgm:spPr/>
    </dgm:pt>
    <dgm:pt modelId="{FFC0B86E-41A0-4F8B-A761-CE792B2BB6EC}" type="pres">
      <dgm:prSet presAssocID="{1D506261-03C4-4720-80F8-8C714D52DD1D}" presName="compNode" presStyleCnt="0"/>
      <dgm:spPr/>
    </dgm:pt>
    <dgm:pt modelId="{1567E48D-FDEB-43AA-8EED-C24F4C8F0CCB}" type="pres">
      <dgm:prSet presAssocID="{1D506261-03C4-4720-80F8-8C714D52DD1D}" presName="iconBgRect" presStyleLbl="bgShp" presStyleIdx="2" presStyleCnt="4"/>
      <dgm:spPr/>
    </dgm:pt>
    <dgm:pt modelId="{E9CCEB16-6F8E-451A-BD92-1C12FC2468B0}" type="pres">
      <dgm:prSet presAssocID="{1D506261-03C4-4720-80F8-8C714D52DD1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D6736292-C3D8-4402-AC63-F9A6F523A8CF}" type="pres">
      <dgm:prSet presAssocID="{1D506261-03C4-4720-80F8-8C714D52DD1D}" presName="spaceRect" presStyleCnt="0"/>
      <dgm:spPr/>
    </dgm:pt>
    <dgm:pt modelId="{C3210E74-F774-4351-8628-7837D3BDC7A0}" type="pres">
      <dgm:prSet presAssocID="{1D506261-03C4-4720-80F8-8C714D52DD1D}" presName="textRect" presStyleLbl="revTx" presStyleIdx="2" presStyleCnt="4">
        <dgm:presLayoutVars>
          <dgm:chMax val="1"/>
          <dgm:chPref val="1"/>
        </dgm:presLayoutVars>
      </dgm:prSet>
      <dgm:spPr/>
    </dgm:pt>
    <dgm:pt modelId="{5DDF8118-675C-4D67-8444-1C853E43C90F}" type="pres">
      <dgm:prSet presAssocID="{B41670A8-F697-4BA0-B51C-0C8346C561ED}" presName="sibTrans" presStyleCnt="0"/>
      <dgm:spPr/>
    </dgm:pt>
    <dgm:pt modelId="{09B460FF-8BAC-4932-85F1-CAE01C937EF1}" type="pres">
      <dgm:prSet presAssocID="{96EA84C7-FE71-4975-AF80-360F817F526D}" presName="compNode" presStyleCnt="0"/>
      <dgm:spPr/>
    </dgm:pt>
    <dgm:pt modelId="{D1D942A3-FFBA-4C96-9EBA-114EF08DC3FE}" type="pres">
      <dgm:prSet presAssocID="{96EA84C7-FE71-4975-AF80-360F817F526D}" presName="iconBgRect" presStyleLbl="bgShp" presStyleIdx="3" presStyleCnt="4"/>
      <dgm:spPr/>
    </dgm:pt>
    <dgm:pt modelId="{F7B85423-C822-4DD4-AFE3-B19B5105B9D5}" type="pres">
      <dgm:prSet presAssocID="{96EA84C7-FE71-4975-AF80-360F817F526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E7FE82D-3653-4FF3-A15B-67C9C8AC93A4}" type="pres">
      <dgm:prSet presAssocID="{96EA84C7-FE71-4975-AF80-360F817F526D}" presName="spaceRect" presStyleCnt="0"/>
      <dgm:spPr/>
    </dgm:pt>
    <dgm:pt modelId="{20FB8369-8728-46A3-A709-D5EBDCB6C3F5}" type="pres">
      <dgm:prSet presAssocID="{96EA84C7-FE71-4975-AF80-360F817F526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D6C5160-8C2B-4960-AA99-F342515BD1AE}" srcId="{53A37014-2D4E-4C89-A95B-BB89729C5CEB}" destId="{438A3FF9-A7C7-409F-8503-4751EB37BB05}" srcOrd="1" destOrd="0" parTransId="{77027E0C-D82F-4ADC-AEB4-9A6B51C53B5F}" sibTransId="{C9AAE7DA-28DC-4A2A-8C9C-466F381BB282}"/>
    <dgm:cxn modelId="{F3F3E971-7D3C-4D01-8D2C-50F991FC51B0}" srcId="{53A37014-2D4E-4C89-A95B-BB89729C5CEB}" destId="{96EA84C7-FE71-4975-AF80-360F817F526D}" srcOrd="3" destOrd="0" parTransId="{07A750EA-FC8F-4914-8ACF-3A118F735D46}" sibTransId="{2F714D27-C46E-4F00-AFA5-C2E8986FDB3A}"/>
    <dgm:cxn modelId="{15626AC2-351B-42F9-B2C2-7B3F7181A609}" srcId="{53A37014-2D4E-4C89-A95B-BB89729C5CEB}" destId="{1D506261-03C4-4720-80F8-8C714D52DD1D}" srcOrd="2" destOrd="0" parTransId="{5D5BE835-CD4C-4E70-B081-789380386A4D}" sibTransId="{B41670A8-F697-4BA0-B51C-0C8346C561ED}"/>
    <dgm:cxn modelId="{69D0CEC2-2078-4B99-A7A1-97A74DE4E1D7}" type="presOf" srcId="{438A3FF9-A7C7-409F-8503-4751EB37BB05}" destId="{C030E697-DB94-48E2-80E8-6416A5CB0ED0}" srcOrd="0" destOrd="0" presId="urn:microsoft.com/office/officeart/2018/5/layout/IconCircleLabelList"/>
    <dgm:cxn modelId="{2CB4E0C5-9639-4D43-9B91-7616EBF1A6F0}" type="presOf" srcId="{1D506261-03C4-4720-80F8-8C714D52DD1D}" destId="{C3210E74-F774-4351-8628-7837D3BDC7A0}" srcOrd="0" destOrd="0" presId="urn:microsoft.com/office/officeart/2018/5/layout/IconCircleLabelList"/>
    <dgm:cxn modelId="{04BB91CC-0DAF-4ED0-9305-A952AB39E5BF}" type="presOf" srcId="{96EA84C7-FE71-4975-AF80-360F817F526D}" destId="{20FB8369-8728-46A3-A709-D5EBDCB6C3F5}" srcOrd="0" destOrd="0" presId="urn:microsoft.com/office/officeart/2018/5/layout/IconCircleLabelList"/>
    <dgm:cxn modelId="{EE8E04D0-F612-4A1A-B7C8-FE577C382E5A}" type="presOf" srcId="{5BA9DBC4-5358-4100-8598-5C0D35DCCDE6}" destId="{59032CC5-0C47-4175-99D0-282AEF84E230}" srcOrd="0" destOrd="0" presId="urn:microsoft.com/office/officeart/2018/5/layout/IconCircleLabelList"/>
    <dgm:cxn modelId="{D54E4FDE-EE87-4B82-8C25-61B9987B894C}" type="presOf" srcId="{53A37014-2D4E-4C89-A95B-BB89729C5CEB}" destId="{205D3188-ABAF-49D3-9686-A938B76C42C7}" srcOrd="0" destOrd="0" presId="urn:microsoft.com/office/officeart/2018/5/layout/IconCircleLabelList"/>
    <dgm:cxn modelId="{F6944CF7-D518-4C44-B026-F8BF8E094BD0}" srcId="{53A37014-2D4E-4C89-A95B-BB89729C5CEB}" destId="{5BA9DBC4-5358-4100-8598-5C0D35DCCDE6}" srcOrd="0" destOrd="0" parTransId="{F3DF76C5-D311-4DA4-AE11-FA63300BC6D0}" sibTransId="{DC25CD87-73BE-4252-977E-EB7A47146F06}"/>
    <dgm:cxn modelId="{E36B0911-AEDB-42B2-9D3B-263F3E48EA41}" type="presParOf" srcId="{205D3188-ABAF-49D3-9686-A938B76C42C7}" destId="{3D72AB9A-167E-4AF0-9965-1AA47AE11791}" srcOrd="0" destOrd="0" presId="urn:microsoft.com/office/officeart/2018/5/layout/IconCircleLabelList"/>
    <dgm:cxn modelId="{F75CE1E3-F49A-4DA5-B886-5677CFEF8451}" type="presParOf" srcId="{3D72AB9A-167E-4AF0-9965-1AA47AE11791}" destId="{CFDEE497-2D45-487B-8B3F-72821EBC4790}" srcOrd="0" destOrd="0" presId="urn:microsoft.com/office/officeart/2018/5/layout/IconCircleLabelList"/>
    <dgm:cxn modelId="{821C4E50-2ADC-4F09-8DDD-B066B0AB40C9}" type="presParOf" srcId="{3D72AB9A-167E-4AF0-9965-1AA47AE11791}" destId="{0231EF24-2344-47D3-B94E-C760805E8721}" srcOrd="1" destOrd="0" presId="urn:microsoft.com/office/officeart/2018/5/layout/IconCircleLabelList"/>
    <dgm:cxn modelId="{353A642C-56D9-423C-B41E-8B93389BA45B}" type="presParOf" srcId="{3D72AB9A-167E-4AF0-9965-1AA47AE11791}" destId="{C6344440-9EDD-4676-8786-2E06F2EB048A}" srcOrd="2" destOrd="0" presId="urn:microsoft.com/office/officeart/2018/5/layout/IconCircleLabelList"/>
    <dgm:cxn modelId="{1273D456-0120-4773-BCBD-58BE0766E4DE}" type="presParOf" srcId="{3D72AB9A-167E-4AF0-9965-1AA47AE11791}" destId="{59032CC5-0C47-4175-99D0-282AEF84E230}" srcOrd="3" destOrd="0" presId="urn:microsoft.com/office/officeart/2018/5/layout/IconCircleLabelList"/>
    <dgm:cxn modelId="{F85690B3-616F-442A-BF42-FF5048550DDE}" type="presParOf" srcId="{205D3188-ABAF-49D3-9686-A938B76C42C7}" destId="{69F69A92-5872-4F8A-ABE8-E02FA4518214}" srcOrd="1" destOrd="0" presId="urn:microsoft.com/office/officeart/2018/5/layout/IconCircleLabelList"/>
    <dgm:cxn modelId="{E24D7DDC-5C5B-4F4F-A6D2-523CE2AF1704}" type="presParOf" srcId="{205D3188-ABAF-49D3-9686-A938B76C42C7}" destId="{D4BC7079-352D-471E-82E1-C510D405CEF1}" srcOrd="2" destOrd="0" presId="urn:microsoft.com/office/officeart/2018/5/layout/IconCircleLabelList"/>
    <dgm:cxn modelId="{16967295-D6BA-4C2D-9AD0-1986B122822B}" type="presParOf" srcId="{D4BC7079-352D-471E-82E1-C510D405CEF1}" destId="{CA56504C-0979-4D79-AC86-DD8360DEB158}" srcOrd="0" destOrd="0" presId="urn:microsoft.com/office/officeart/2018/5/layout/IconCircleLabelList"/>
    <dgm:cxn modelId="{9540BCC5-C863-4D69-8B43-4EE04CE89E6D}" type="presParOf" srcId="{D4BC7079-352D-471E-82E1-C510D405CEF1}" destId="{6B284F0A-899B-42D3-A8E7-4A552A70F95C}" srcOrd="1" destOrd="0" presId="urn:microsoft.com/office/officeart/2018/5/layout/IconCircleLabelList"/>
    <dgm:cxn modelId="{3E1095C2-3437-443D-802B-CA9E62A8E3AE}" type="presParOf" srcId="{D4BC7079-352D-471E-82E1-C510D405CEF1}" destId="{6CB0819B-1CD7-479B-8FED-9624ABFBFA8B}" srcOrd="2" destOrd="0" presId="urn:microsoft.com/office/officeart/2018/5/layout/IconCircleLabelList"/>
    <dgm:cxn modelId="{0392017A-7C23-433F-AF35-E33D3D01F0B9}" type="presParOf" srcId="{D4BC7079-352D-471E-82E1-C510D405CEF1}" destId="{C030E697-DB94-48E2-80E8-6416A5CB0ED0}" srcOrd="3" destOrd="0" presId="urn:microsoft.com/office/officeart/2018/5/layout/IconCircleLabelList"/>
    <dgm:cxn modelId="{1AFA42B3-12F6-4688-AC62-AA7BB847E7C3}" type="presParOf" srcId="{205D3188-ABAF-49D3-9686-A938B76C42C7}" destId="{647A068C-1A19-4837-8FEB-FE743DA96B67}" srcOrd="3" destOrd="0" presId="urn:microsoft.com/office/officeart/2018/5/layout/IconCircleLabelList"/>
    <dgm:cxn modelId="{CD159BFA-09BF-4595-8DE6-D7905D54294E}" type="presParOf" srcId="{205D3188-ABAF-49D3-9686-A938B76C42C7}" destId="{FFC0B86E-41A0-4F8B-A761-CE792B2BB6EC}" srcOrd="4" destOrd="0" presId="urn:microsoft.com/office/officeart/2018/5/layout/IconCircleLabelList"/>
    <dgm:cxn modelId="{460B33B2-30EF-44CA-A0F3-BC5A1F730D91}" type="presParOf" srcId="{FFC0B86E-41A0-4F8B-A761-CE792B2BB6EC}" destId="{1567E48D-FDEB-43AA-8EED-C24F4C8F0CCB}" srcOrd="0" destOrd="0" presId="urn:microsoft.com/office/officeart/2018/5/layout/IconCircleLabelList"/>
    <dgm:cxn modelId="{1A37B183-674F-4E05-B225-A9E104FA214B}" type="presParOf" srcId="{FFC0B86E-41A0-4F8B-A761-CE792B2BB6EC}" destId="{E9CCEB16-6F8E-451A-BD92-1C12FC2468B0}" srcOrd="1" destOrd="0" presId="urn:microsoft.com/office/officeart/2018/5/layout/IconCircleLabelList"/>
    <dgm:cxn modelId="{763C38A5-0843-4C88-B59E-57648DF6E0FD}" type="presParOf" srcId="{FFC0B86E-41A0-4F8B-A761-CE792B2BB6EC}" destId="{D6736292-C3D8-4402-AC63-F9A6F523A8CF}" srcOrd="2" destOrd="0" presId="urn:microsoft.com/office/officeart/2018/5/layout/IconCircleLabelList"/>
    <dgm:cxn modelId="{61A8B6E7-BC89-4F4C-8505-C2B13ACC9361}" type="presParOf" srcId="{FFC0B86E-41A0-4F8B-A761-CE792B2BB6EC}" destId="{C3210E74-F774-4351-8628-7837D3BDC7A0}" srcOrd="3" destOrd="0" presId="urn:microsoft.com/office/officeart/2018/5/layout/IconCircleLabelList"/>
    <dgm:cxn modelId="{14C988C3-105E-459F-B84B-F3BAEE707E43}" type="presParOf" srcId="{205D3188-ABAF-49D3-9686-A938B76C42C7}" destId="{5DDF8118-675C-4D67-8444-1C853E43C90F}" srcOrd="5" destOrd="0" presId="urn:microsoft.com/office/officeart/2018/5/layout/IconCircleLabelList"/>
    <dgm:cxn modelId="{4AC5D1EC-F31E-4AA2-9AD4-0002AE91452B}" type="presParOf" srcId="{205D3188-ABAF-49D3-9686-A938B76C42C7}" destId="{09B460FF-8BAC-4932-85F1-CAE01C937EF1}" srcOrd="6" destOrd="0" presId="urn:microsoft.com/office/officeart/2018/5/layout/IconCircleLabelList"/>
    <dgm:cxn modelId="{50EABD3E-3566-4879-AED8-2213A562A1A6}" type="presParOf" srcId="{09B460FF-8BAC-4932-85F1-CAE01C937EF1}" destId="{D1D942A3-FFBA-4C96-9EBA-114EF08DC3FE}" srcOrd="0" destOrd="0" presId="urn:microsoft.com/office/officeart/2018/5/layout/IconCircleLabelList"/>
    <dgm:cxn modelId="{5FA90EE7-0E08-4376-99AF-D6ACA2616A29}" type="presParOf" srcId="{09B460FF-8BAC-4932-85F1-CAE01C937EF1}" destId="{F7B85423-C822-4DD4-AFE3-B19B5105B9D5}" srcOrd="1" destOrd="0" presId="urn:microsoft.com/office/officeart/2018/5/layout/IconCircleLabelList"/>
    <dgm:cxn modelId="{CAEA1FEC-AF02-4792-8DCD-FC9B4D196791}" type="presParOf" srcId="{09B460FF-8BAC-4932-85F1-CAE01C937EF1}" destId="{DE7FE82D-3653-4FF3-A15B-67C9C8AC93A4}" srcOrd="2" destOrd="0" presId="urn:microsoft.com/office/officeart/2018/5/layout/IconCircleLabelList"/>
    <dgm:cxn modelId="{BC3EE69B-3A7B-4EBA-A2CD-AC7B630B5760}" type="presParOf" srcId="{09B460FF-8BAC-4932-85F1-CAE01C937EF1}" destId="{20FB8369-8728-46A3-A709-D5EBDCB6C3F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EECE7-9AA4-47D7-8F30-78441EF50291}">
      <dsp:nvSpPr>
        <dsp:cNvPr id="0" name=""/>
        <dsp:cNvSpPr/>
      </dsp:nvSpPr>
      <dsp:spPr>
        <a:xfrm>
          <a:off x="0" y="54688"/>
          <a:ext cx="6797675" cy="9354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Context</a:t>
          </a:r>
        </a:p>
      </dsp:txBody>
      <dsp:txXfrm>
        <a:off x="45663" y="100351"/>
        <a:ext cx="6706349" cy="844089"/>
      </dsp:txXfrm>
    </dsp:sp>
    <dsp:sp modelId="{F14957AD-3ABD-479E-B5BF-3B6D239F308C}">
      <dsp:nvSpPr>
        <dsp:cNvPr id="0" name=""/>
        <dsp:cNvSpPr/>
      </dsp:nvSpPr>
      <dsp:spPr>
        <a:xfrm>
          <a:off x="0" y="1102423"/>
          <a:ext cx="6797675" cy="935415"/>
        </a:xfrm>
        <a:prstGeom prst="roundRect">
          <a:avLst/>
        </a:prstGeom>
        <a:solidFill>
          <a:schemeClr val="accent5">
            <a:hueOff val="785595"/>
            <a:satOff val="-3757"/>
            <a:lumOff val="41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Dataset</a:t>
          </a:r>
        </a:p>
      </dsp:txBody>
      <dsp:txXfrm>
        <a:off x="45663" y="1148086"/>
        <a:ext cx="6706349" cy="844089"/>
      </dsp:txXfrm>
    </dsp:sp>
    <dsp:sp modelId="{0F985A7C-D385-4AE7-819F-CD4E71105791}">
      <dsp:nvSpPr>
        <dsp:cNvPr id="0" name=""/>
        <dsp:cNvSpPr/>
      </dsp:nvSpPr>
      <dsp:spPr>
        <a:xfrm>
          <a:off x="0" y="2150158"/>
          <a:ext cx="6797675" cy="935415"/>
        </a:xfrm>
        <a:prstGeom prst="roundRect">
          <a:avLst/>
        </a:prstGeom>
        <a:solidFill>
          <a:schemeClr val="accent5">
            <a:hueOff val="1571189"/>
            <a:satOff val="-7513"/>
            <a:lumOff val="8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Analysis</a:t>
          </a:r>
        </a:p>
      </dsp:txBody>
      <dsp:txXfrm>
        <a:off x="45663" y="2195821"/>
        <a:ext cx="6706349" cy="844089"/>
      </dsp:txXfrm>
    </dsp:sp>
    <dsp:sp modelId="{CDBB8E42-8EA6-4AB9-AC23-B02C4D1D133C}">
      <dsp:nvSpPr>
        <dsp:cNvPr id="0" name=""/>
        <dsp:cNvSpPr/>
      </dsp:nvSpPr>
      <dsp:spPr>
        <a:xfrm>
          <a:off x="0" y="3085573"/>
          <a:ext cx="6797675" cy="1574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Tailoring Experience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Decrease Cancellation Rate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Increase Average Rates</a:t>
          </a:r>
        </a:p>
      </dsp:txBody>
      <dsp:txXfrm>
        <a:off x="0" y="3085573"/>
        <a:ext cx="6797675" cy="1574235"/>
      </dsp:txXfrm>
    </dsp:sp>
    <dsp:sp modelId="{FAECDCFE-7830-4EF0-8F99-D176CC6EA928}">
      <dsp:nvSpPr>
        <dsp:cNvPr id="0" name=""/>
        <dsp:cNvSpPr/>
      </dsp:nvSpPr>
      <dsp:spPr>
        <a:xfrm>
          <a:off x="0" y="4659808"/>
          <a:ext cx="6797675" cy="935415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Recommendation</a:t>
          </a:r>
        </a:p>
      </dsp:txBody>
      <dsp:txXfrm>
        <a:off x="45663" y="4705471"/>
        <a:ext cx="6706349" cy="84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F6A9B-9CEC-4F2A-8E71-5D5471186684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35FF3-F73E-44D1-9B26-13D96DE71426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F78B0-CEAB-45C1-851B-DC5AB0F5CDCF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Wrong Room Assignments: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8,94%</a:t>
          </a:r>
        </a:p>
      </dsp:txBody>
      <dsp:txXfrm>
        <a:off x="1864015" y="689"/>
        <a:ext cx="4933659" cy="1613866"/>
      </dsp:txXfrm>
    </dsp:sp>
    <dsp:sp modelId="{928DA1B3-DCA7-4810-AB18-77A6AE861B77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E5C13-301A-44DC-82B7-72271028C67A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EE72E-76FE-4E6D-88CF-153D0EDA334F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Reoccurring Guests:</a:t>
          </a:r>
          <a:br>
            <a:rPr lang="en-US" sz="1800" kern="1200" dirty="0"/>
          </a:br>
          <a:r>
            <a:rPr lang="en-US" sz="1800" kern="1200" dirty="0"/>
            <a:t>(Industry Standard</a:t>
          </a:r>
          <a:br>
            <a:rPr lang="en-US" sz="1800" kern="1200" dirty="0"/>
          </a:br>
          <a:r>
            <a:rPr lang="en-US" sz="1800" kern="1200" dirty="0"/>
            <a:t>according to Deloitte Study)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~8% </a:t>
          </a:r>
        </a:p>
      </dsp:txBody>
      <dsp:txXfrm>
        <a:off x="1864015" y="2018022"/>
        <a:ext cx="4933659" cy="1613866"/>
      </dsp:txXfrm>
    </dsp:sp>
    <dsp:sp modelId="{2F6FD938-C77B-4B65-8107-D59E690817B9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A8496-F710-4C98-9C42-67B0EB6737C1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C284B-1E58-4936-A18B-15F2835A34B7}">
      <dsp:nvSpPr>
        <dsp:cNvPr id="0" name=""/>
        <dsp:cNvSpPr/>
      </dsp:nvSpPr>
      <dsp:spPr>
        <a:xfrm>
          <a:off x="1864015" y="4035355"/>
          <a:ext cx="3058953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Current Reoccurring Guests:	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2,5%(</a:t>
          </a:r>
          <a:r>
            <a:rPr lang="en-US" sz="1800" kern="1200" dirty="0">
              <a:solidFill>
                <a:srgbClr val="FF0000"/>
              </a:solidFill>
            </a:rPr>
            <a:t>-5,5%</a:t>
          </a:r>
          <a:r>
            <a:rPr lang="en-US" sz="1800" kern="1200" dirty="0"/>
            <a:t>)</a:t>
          </a:r>
        </a:p>
      </dsp:txBody>
      <dsp:txXfrm>
        <a:off x="1864015" y="4035355"/>
        <a:ext cx="3058953" cy="1613866"/>
      </dsp:txXfrm>
    </dsp:sp>
    <dsp:sp modelId="{846D6B48-7989-4A32-87A9-00F8E39FDBA3}">
      <dsp:nvSpPr>
        <dsp:cNvPr id="0" name=""/>
        <dsp:cNvSpPr/>
      </dsp:nvSpPr>
      <dsp:spPr>
        <a:xfrm>
          <a:off x="4922969" y="4035355"/>
          <a:ext cx="1874705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922969" y="4035355"/>
        <a:ext cx="1874705" cy="1613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7B6AC-99BC-470E-B6BE-E66F64A3C17F}">
      <dsp:nvSpPr>
        <dsp:cNvPr id="0" name=""/>
        <dsp:cNvSpPr/>
      </dsp:nvSpPr>
      <dsp:spPr>
        <a:xfrm>
          <a:off x="0" y="2285099"/>
          <a:ext cx="10058399" cy="14992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Which is the optimal staying length that yields the highest transaction returns?</a:t>
          </a:r>
        </a:p>
      </dsp:txBody>
      <dsp:txXfrm>
        <a:off x="0" y="2285099"/>
        <a:ext cx="10058399" cy="809607"/>
      </dsp:txXfrm>
    </dsp:sp>
    <dsp:sp modelId="{12C7F5B6-E8F6-4DE1-A1DB-8B3240C0842B}">
      <dsp:nvSpPr>
        <dsp:cNvPr id="0" name=""/>
        <dsp:cNvSpPr/>
      </dsp:nvSpPr>
      <dsp:spPr>
        <a:xfrm>
          <a:off x="0" y="3064721"/>
          <a:ext cx="10058399" cy="68966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ym typeface="Wingdings" panose="05000000000000000000" pitchFamily="2" charset="2"/>
            </a:rPr>
            <a:t></a:t>
          </a:r>
          <a:r>
            <a:rPr lang="en-US" sz="2200" kern="1200" dirty="0"/>
            <a:t> Strictly Promote this time frame and try to maximize bookings made in that range</a:t>
          </a:r>
        </a:p>
      </dsp:txBody>
      <dsp:txXfrm>
        <a:off x="0" y="3064721"/>
        <a:ext cx="10058399" cy="689665"/>
      </dsp:txXfrm>
    </dsp:sp>
    <dsp:sp modelId="{A31112F7-0582-4E23-8F75-B7C69C27E903}">
      <dsp:nvSpPr>
        <dsp:cNvPr id="0" name=""/>
        <dsp:cNvSpPr/>
      </dsp:nvSpPr>
      <dsp:spPr>
        <a:xfrm rot="10800000">
          <a:off x="0" y="1707"/>
          <a:ext cx="10058399" cy="2305881"/>
        </a:xfrm>
        <a:prstGeom prst="upArrowCallou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= Sum of all lodging transaction / total staying nights</a:t>
          </a:r>
        </a:p>
      </dsp:txBody>
      <dsp:txXfrm rot="10800000">
        <a:off x="0" y="1707"/>
        <a:ext cx="10058399" cy="1498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EE497-2D45-487B-8B3F-72821EBC4790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1EF24-2344-47D3-B94E-C760805E8721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32CC5-0C47-4175-99D0-282AEF84E230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Service and content tailoring to the “average customer”</a:t>
          </a:r>
        </a:p>
      </dsp:txBody>
      <dsp:txXfrm>
        <a:off x="372805" y="2356270"/>
        <a:ext cx="2058075" cy="720000"/>
      </dsp:txXfrm>
    </dsp:sp>
    <dsp:sp modelId="{CA56504C-0979-4D79-AC86-DD8360DEB158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84F0A-899B-42D3-A8E7-4A552A70F95C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0E697-DB94-48E2-80E8-6416A5CB0ED0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Special deals with most prominent Travel Agency</a:t>
          </a:r>
        </a:p>
      </dsp:txBody>
      <dsp:txXfrm>
        <a:off x="2791043" y="2356270"/>
        <a:ext cx="2058075" cy="720000"/>
      </dsp:txXfrm>
    </dsp:sp>
    <dsp:sp modelId="{1567E48D-FDEB-43AA-8EED-C24F4C8F0CCB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CEB16-6F8E-451A-BD92-1C12FC2468B0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10E74-F774-4351-8628-7837D3BDC7A0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Decrease cancellation rates by attacking the potential reasons</a:t>
          </a:r>
        </a:p>
      </dsp:txBody>
      <dsp:txXfrm>
        <a:off x="5209281" y="2356270"/>
        <a:ext cx="2058075" cy="720000"/>
      </dsp:txXfrm>
    </dsp:sp>
    <dsp:sp modelId="{D1D942A3-FFBA-4C96-9EBA-114EF08DC3FE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85423-C822-4DD4-AFE3-B19B5105B9D5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B8369-8728-46A3-A709-D5EBDCB6C3F5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Optimizing experience for shorter stays to maximize average returns</a:t>
          </a:r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EB92-CBDC-42A6-AB26-90594FFB41C1}" type="datetimeFigureOut">
              <a:rPr lang="en-DE" smtClean="0"/>
              <a:t>26/02/2020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1964-0426-43C1-8086-87BC7FCD24C5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25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EB92-CBDC-42A6-AB26-90594FFB41C1}" type="datetimeFigureOut">
              <a:rPr lang="en-DE" smtClean="0"/>
              <a:t>26/02/2020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1964-0426-43C1-8086-87BC7FCD24C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593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EB92-CBDC-42A6-AB26-90594FFB41C1}" type="datetimeFigureOut">
              <a:rPr lang="en-DE" smtClean="0"/>
              <a:t>26/02/2020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1964-0426-43C1-8086-87BC7FCD24C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421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EB92-CBDC-42A6-AB26-90594FFB41C1}" type="datetimeFigureOut">
              <a:rPr lang="en-DE" smtClean="0"/>
              <a:t>26/02/2020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1964-0426-43C1-8086-87BC7FCD24C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354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EB92-CBDC-42A6-AB26-90594FFB41C1}" type="datetimeFigureOut">
              <a:rPr lang="en-DE" smtClean="0"/>
              <a:t>26/02/2020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1964-0426-43C1-8086-87BC7FCD24C5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50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EB92-CBDC-42A6-AB26-90594FFB41C1}" type="datetimeFigureOut">
              <a:rPr lang="en-DE" smtClean="0"/>
              <a:t>26/02/2020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1964-0426-43C1-8086-87BC7FCD24C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992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EB92-CBDC-42A6-AB26-90594FFB41C1}" type="datetimeFigureOut">
              <a:rPr lang="en-DE" smtClean="0"/>
              <a:t>26/02/2020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1964-0426-43C1-8086-87BC7FCD24C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76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EB92-CBDC-42A6-AB26-90594FFB41C1}" type="datetimeFigureOut">
              <a:rPr lang="en-DE" smtClean="0"/>
              <a:t>26/02/2020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1964-0426-43C1-8086-87BC7FCD24C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362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EB92-CBDC-42A6-AB26-90594FFB41C1}" type="datetimeFigureOut">
              <a:rPr lang="en-DE" smtClean="0"/>
              <a:t>26/02/2020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1964-0426-43C1-8086-87BC7FCD24C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507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8AEB92-CBDC-42A6-AB26-90594FFB41C1}" type="datetimeFigureOut">
              <a:rPr lang="en-DE" smtClean="0"/>
              <a:t>26/02/2020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DB1964-0426-43C1-8086-87BC7FCD24C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968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EB92-CBDC-42A6-AB26-90594FFB41C1}" type="datetimeFigureOut">
              <a:rPr lang="en-DE" smtClean="0"/>
              <a:t>26/02/2020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1964-0426-43C1-8086-87BC7FCD24C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672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8AEB92-CBDC-42A6-AB26-90594FFB41C1}" type="datetimeFigureOut">
              <a:rPr lang="en-DE" smtClean="0"/>
              <a:t>26/02/2020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DB1964-0426-43C1-8086-87BC7FCD24C5}" type="slidenum">
              <a:rPr lang="en-DE" smtClean="0"/>
              <a:t>‹#›</a:t>
            </a:fld>
            <a:endParaRPr lang="en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36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ign lit up at night&#10;&#10;Description automatically generated">
            <a:extLst>
              <a:ext uri="{FF2B5EF4-FFF2-40B4-BE49-F238E27FC236}">
                <a16:creationId xmlns:a16="http://schemas.microsoft.com/office/drawing/2014/main" id="{BD5B720E-B665-4345-B86C-A8985BDFBF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3309" r="-1" b="2373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D90551-179E-4C85-9C10-7D078BE75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/>
              <a:t>Hotel Demand Analysis</a:t>
            </a:r>
            <a:endParaRPr lang="en-DE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B565A-B626-4F7F-8084-9E237D1F5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/>
              <a:t>IKBAL YESILTAS | 21/02/2020</a:t>
            </a:r>
            <a:endParaRPr lang="en-DE" sz="1600"/>
          </a:p>
        </p:txBody>
      </p:sp>
    </p:spTree>
    <p:extLst>
      <p:ext uri="{BB962C8B-B14F-4D97-AF65-F5344CB8AC3E}">
        <p14:creationId xmlns:p14="http://schemas.microsoft.com/office/powerpoint/2010/main" val="3959903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D6FCC-00F7-421F-B21B-272E7A5F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20" name="Content Placeholder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1D94F3-08B4-46FC-8DC3-049225FC3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51488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48B7-39F0-4AEA-9D43-C0126252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Tailoring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A8040-DF82-45B0-9F54-3EB34C445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Recommending a tailoring towards </a:t>
            </a:r>
            <a:r>
              <a:rPr lang="en-US" b="1" dirty="0">
                <a:solidFill>
                  <a:srgbClr val="C6A446"/>
                </a:solidFill>
              </a:rPr>
              <a:t>adults that are on-the-move and need a quick stay-in</a:t>
            </a:r>
          </a:p>
          <a:p>
            <a:pPr lvl="1"/>
            <a:r>
              <a:rPr lang="en-US" dirty="0"/>
              <a:t>Lots of (smaller) rooms that are spontaneously ready and available</a:t>
            </a:r>
          </a:p>
          <a:p>
            <a:pPr lvl="1"/>
            <a:r>
              <a:rPr lang="en-US" dirty="0"/>
              <a:t>Quick check ins, check outs and reception</a:t>
            </a:r>
          </a:p>
          <a:p>
            <a:pPr lvl="1"/>
            <a:r>
              <a:rPr lang="en-US" dirty="0"/>
              <a:t>Seamless booking process</a:t>
            </a:r>
          </a:p>
          <a:p>
            <a:pPr marL="36900" indent="0">
              <a:buNone/>
            </a:pPr>
            <a:r>
              <a:rPr lang="en-US" dirty="0"/>
              <a:t>Offer lots of</a:t>
            </a:r>
            <a:r>
              <a:rPr lang="en-US" b="1" dirty="0"/>
              <a:t> </a:t>
            </a:r>
            <a:r>
              <a:rPr lang="en-US" b="1" dirty="0">
                <a:solidFill>
                  <a:srgbClr val="C6A446"/>
                </a:solidFill>
              </a:rPr>
              <a:t>cultural/sociological content for the big European countries</a:t>
            </a:r>
            <a:r>
              <a:rPr lang="en-US" dirty="0"/>
              <a:t>, e.g. special meals, events, hire personal such that there is at least one that speaks the specific language, …</a:t>
            </a:r>
          </a:p>
          <a:p>
            <a:pPr marL="36900" indent="0">
              <a:buNone/>
            </a:pPr>
            <a:r>
              <a:rPr lang="en-US" b="1" dirty="0">
                <a:solidFill>
                  <a:srgbClr val="C6A446"/>
                </a:solidFill>
              </a:rPr>
              <a:t>Close a special deal with Agency “9” </a:t>
            </a:r>
            <a:r>
              <a:rPr lang="en-US" dirty="0"/>
              <a:t>as nearly half of the customers use them to book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such that the Agency also promotes this hotel for more potential guests that book for them   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   selves</a:t>
            </a:r>
          </a:p>
          <a:p>
            <a:pPr marL="3690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7549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97D66-F5D8-4FD6-BAE0-1228E9E7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Cancellation Rate</a:t>
            </a:r>
            <a:endParaRPr lang="en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A30F16A-D7CA-4BB1-BC26-44D3AAE1F24C}"/>
              </a:ext>
            </a:extLst>
          </p:cNvPr>
          <p:cNvSpPr/>
          <p:nvPr/>
        </p:nvSpPr>
        <p:spPr>
          <a:xfrm>
            <a:off x="6455038" y="2487621"/>
            <a:ext cx="945776" cy="47033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A9E66BE-024C-4288-BE69-5F8B0D026CD7}"/>
              </a:ext>
            </a:extLst>
          </p:cNvPr>
          <p:cNvSpPr/>
          <p:nvPr/>
        </p:nvSpPr>
        <p:spPr>
          <a:xfrm>
            <a:off x="6455038" y="3012141"/>
            <a:ext cx="945776" cy="47033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10CA8BB-2EA8-449A-AC05-359CD8F85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 dirty="0"/>
              <a:t>Identifying the potential reasons for increasing cancellation rates to counteract. </a:t>
            </a:r>
          </a:p>
          <a:p>
            <a:r>
              <a:rPr lang="en-US" dirty="0"/>
              <a:t>Avg Industry:					39,2%</a:t>
            </a:r>
          </a:p>
          <a:p>
            <a:r>
              <a:rPr lang="en-US" dirty="0"/>
              <a:t>Current Cancellation Rate:			41,97% </a:t>
            </a:r>
            <a:r>
              <a:rPr lang="en-US" dirty="0">
                <a:solidFill>
                  <a:srgbClr val="FF0000"/>
                </a:solidFill>
              </a:rPr>
              <a:t>(+2,77%)</a:t>
            </a:r>
          </a:p>
          <a:p>
            <a:r>
              <a:rPr lang="en-US" dirty="0"/>
              <a:t>Potential Reasons:</a:t>
            </a:r>
          </a:p>
          <a:p>
            <a:pPr lvl="1"/>
            <a:r>
              <a:rPr lang="en-US" dirty="0"/>
              <a:t>Too long waiting time until reservation confirmation</a:t>
            </a:r>
          </a:p>
          <a:p>
            <a:pPr lvl="1"/>
            <a:r>
              <a:rPr lang="en-US" dirty="0"/>
              <a:t>Low number of reoccurring guests</a:t>
            </a:r>
          </a:p>
          <a:p>
            <a:pPr lvl="1"/>
            <a:r>
              <a:rPr lang="en-US" dirty="0"/>
              <a:t>Rate of wrong room assignments too high</a:t>
            </a:r>
          </a:p>
        </p:txBody>
      </p:sp>
      <p:pic>
        <p:nvPicPr>
          <p:cNvPr id="25" name="Graphic 6" descr="Bar Graph with Downward Trend">
            <a:extLst>
              <a:ext uri="{FF2B5EF4-FFF2-40B4-BE49-F238E27FC236}">
                <a16:creationId xmlns:a16="http://schemas.microsoft.com/office/drawing/2014/main" id="{4FE13BF6-8F92-4D62-85E6-9EB7B52C7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42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6F13-44FE-4190-861D-53E15EFB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410467-9865-42DF-AF97-4D571837D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5018" cy="6858000"/>
          </a:xfrm>
        </p:spPr>
      </p:pic>
    </p:spTree>
    <p:extLst>
      <p:ext uri="{BB962C8B-B14F-4D97-AF65-F5344CB8AC3E}">
        <p14:creationId xmlns:p14="http://schemas.microsoft.com/office/powerpoint/2010/main" val="214292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42243F1-9B90-4950-9743-52F553D8D150}"/>
              </a:ext>
            </a:extLst>
          </p:cNvPr>
          <p:cNvSpPr/>
          <p:nvPr/>
        </p:nvSpPr>
        <p:spPr>
          <a:xfrm>
            <a:off x="1035424" y="3827930"/>
            <a:ext cx="712694" cy="313764"/>
          </a:xfrm>
          <a:prstGeom prst="rightArrow">
            <a:avLst/>
          </a:prstGeom>
          <a:solidFill>
            <a:srgbClr val="48A24E"/>
          </a:solidFill>
          <a:ln>
            <a:solidFill>
              <a:srgbClr val="48A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757EEE-B781-4866-914A-47EBB1704397}"/>
              </a:ext>
            </a:extLst>
          </p:cNvPr>
          <p:cNvSpPr/>
          <p:nvPr/>
        </p:nvSpPr>
        <p:spPr>
          <a:xfrm>
            <a:off x="1035424" y="4370294"/>
            <a:ext cx="712694" cy="313764"/>
          </a:xfrm>
          <a:prstGeom prst="rightArrow">
            <a:avLst/>
          </a:prstGeom>
          <a:solidFill>
            <a:srgbClr val="48A24E"/>
          </a:solidFill>
          <a:ln>
            <a:solidFill>
              <a:srgbClr val="48A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1230369-D9A2-4A73-8949-A9F89A62B7C6}"/>
              </a:ext>
            </a:extLst>
          </p:cNvPr>
          <p:cNvSpPr/>
          <p:nvPr/>
        </p:nvSpPr>
        <p:spPr>
          <a:xfrm>
            <a:off x="1035424" y="4912658"/>
            <a:ext cx="712694" cy="313764"/>
          </a:xfrm>
          <a:prstGeom prst="rightArrow">
            <a:avLst/>
          </a:prstGeom>
          <a:solidFill>
            <a:srgbClr val="48A24E"/>
          </a:solidFill>
          <a:ln>
            <a:solidFill>
              <a:srgbClr val="48A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A4F7A00D-9B4A-4C35-82E2-F03A35EB40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3035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324B4BAA-F445-46A9-9C39-4FF1D2EE7E15}"/>
              </a:ext>
            </a:extLst>
          </p:cNvPr>
          <p:cNvSpPr/>
          <p:nvPr/>
        </p:nvSpPr>
        <p:spPr>
          <a:xfrm>
            <a:off x="975234" y="3680013"/>
            <a:ext cx="1734671" cy="1797423"/>
          </a:xfrm>
          <a:prstGeom prst="rect">
            <a:avLst/>
          </a:prstGeom>
          <a:solidFill>
            <a:srgbClr val="2683C6"/>
          </a:solidFill>
          <a:ln>
            <a:solidFill>
              <a:srgbClr val="268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107DDF-8611-4596-AB9C-9EB8A5FE9F0E}"/>
              </a:ext>
            </a:extLst>
          </p:cNvPr>
          <p:cNvSpPr txBox="1"/>
          <p:nvPr/>
        </p:nvSpPr>
        <p:spPr>
          <a:xfrm>
            <a:off x="897297" y="1488361"/>
            <a:ext cx="28238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/>
            <a:r>
              <a:rPr lang="en-US" dirty="0">
                <a:solidFill>
                  <a:schemeClr val="bg1"/>
                </a:solidFill>
              </a:rPr>
              <a:t>Optimize Room Allocation and availability</a:t>
            </a:r>
          </a:p>
          <a:p>
            <a:pPr marL="369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369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369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36900" indent="0">
              <a:buNone/>
            </a:pPr>
            <a:r>
              <a:rPr lang="en-US" dirty="0">
                <a:solidFill>
                  <a:schemeClr val="bg1"/>
                </a:solidFill>
              </a:rPr>
              <a:t>Optimize Reservation Processes (e.g. implementing a RPA to be more streamlined) to decrease waiting time</a:t>
            </a:r>
          </a:p>
          <a:p>
            <a:pPr marL="369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369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369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36900"/>
            <a:r>
              <a:rPr lang="en-US" dirty="0">
                <a:solidFill>
                  <a:schemeClr val="bg1"/>
                </a:solidFill>
              </a:rPr>
              <a:t>Invest in Marketing and offer special deals for past customers</a:t>
            </a:r>
          </a:p>
          <a:p>
            <a:pPr marL="369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398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804A-0616-4A67-B850-086D62B7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Average Daily Rates</a:t>
            </a:r>
            <a:endParaRPr lang="en-D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F2C1E6-9852-4297-8AD3-D2DC56DEC0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25112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0482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4C3061-D558-447B-A988-09ECE1446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339771-9C8F-497E-8974-E09A86FEE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30AFF6-6F84-423B-9FC1-8B95322E5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22" y="1173792"/>
            <a:ext cx="3084844" cy="497248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Even though the Average Daily Rates in the 15-30s zone has a slightly higher value,</a:t>
            </a:r>
          </a:p>
          <a:p>
            <a:r>
              <a:rPr lang="en-US" sz="1800" dirty="0">
                <a:solidFill>
                  <a:srgbClr val="FFFFFF"/>
                </a:solidFill>
              </a:rPr>
              <a:t>The actual amount of bookings made in that range is so small that it can be overlooked</a:t>
            </a:r>
          </a:p>
          <a:p>
            <a:r>
              <a:rPr lang="en-US" sz="1800" dirty="0">
                <a:solidFill>
                  <a:srgbClr val="FFFFFF"/>
                </a:solidFill>
              </a:rPr>
              <a:t>Since the length of 1-4 days compensates for 85% of the customers and the rates remaining roughly the same for this particular range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  <a:sym typeface="Wingdings" panose="05000000000000000000" pitchFamily="2" charset="2"/>
              </a:rPr>
              <a:t> optimal booking range</a:t>
            </a:r>
          </a:p>
          <a:p>
            <a:r>
              <a:rPr lang="en-US" sz="1800" dirty="0">
                <a:solidFill>
                  <a:srgbClr val="FFFFFF"/>
                </a:solidFill>
                <a:sym typeface="Wingdings" panose="05000000000000000000" pitchFamily="2" charset="2"/>
              </a:rPr>
              <a:t>This also confirms to the </a:t>
            </a:r>
            <a:r>
              <a:rPr lang="en-US" sz="1800" b="1" dirty="0">
                <a:solidFill>
                  <a:srgbClr val="FFFFFF"/>
                </a:solidFill>
                <a:sym typeface="Wingdings" panose="05000000000000000000" pitchFamily="2" charset="2"/>
              </a:rPr>
              <a:t>tailoring towards transient travelers</a:t>
            </a:r>
            <a:r>
              <a:rPr lang="en-US" sz="1800" dirty="0">
                <a:solidFill>
                  <a:srgbClr val="FFFFFF"/>
                </a:solidFill>
                <a:sym typeface="Wingdings" panose="05000000000000000000" pitchFamily="2" charset="2"/>
              </a:rPr>
              <a:t>.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B54B0B-6CFB-4B92-A5DC-5DCD05BE5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EAA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347DAA6-3F5E-40A7-9415-B5725F4AF8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48" b="1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12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AEC6-9290-4963-B65E-5B9717C1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Recommended next steps</a:t>
            </a:r>
            <a:endParaRPr lang="en-D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AA2707-1DF9-4133-B81E-3E226929C8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8054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599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E61CA-A544-4978-9509-E1CD3F6C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Overview</a:t>
            </a:r>
            <a:endParaRPr lang="en-DE" sz="360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6F5ADB0-1E6B-4E2F-A4A5-BC28A1426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69899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21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4149F-C01F-41BC-ADB8-C91BA24D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Context</a:t>
            </a:r>
            <a:endParaRPr lang="en-DE"/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EC7A3C31-D1D7-4DB7-8E14-A062435B4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DED8-9DE2-464C-99B7-F4589357A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/>
              <a:t>A city hotel wants us to help in their revenue management and increase their overall performance. They provide a dataset containing all bookings made from 2015 to 2017.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87DBF8-5C50-4034-8B79-FE54A01A8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720853-E885-4BE5-BFE2-24004CEF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45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B8A62-5D9B-4CE5-BED6-4923FB65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Dataset</a:t>
            </a:r>
            <a:endParaRPr lang="en-DE" sz="3600">
              <a:solidFill>
                <a:srgbClr val="FFFFFF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EEB55-D733-4713-BDEE-0B91F9B2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The Dataset consists of </a:t>
            </a:r>
            <a:r>
              <a:rPr lang="en-US" b="1" dirty="0"/>
              <a:t>booking information </a:t>
            </a:r>
            <a:r>
              <a:rPr lang="en-US" dirty="0"/>
              <a:t>such as</a:t>
            </a:r>
          </a:p>
          <a:p>
            <a:pPr lvl="1"/>
            <a:r>
              <a:rPr lang="en-US" dirty="0"/>
              <a:t>Number of adults, children, babies</a:t>
            </a:r>
          </a:p>
          <a:p>
            <a:pPr lvl="1"/>
            <a:r>
              <a:rPr lang="en-US" dirty="0"/>
              <a:t>Cancellations</a:t>
            </a:r>
          </a:p>
          <a:p>
            <a:pPr lvl="1"/>
            <a:r>
              <a:rPr lang="en-US" dirty="0"/>
              <a:t>Lead Time in days</a:t>
            </a:r>
          </a:p>
          <a:p>
            <a:pPr lvl="1"/>
            <a:r>
              <a:rPr lang="en-US" dirty="0"/>
              <a:t>Average Daily Rates</a:t>
            </a:r>
          </a:p>
          <a:p>
            <a:pPr lvl="1"/>
            <a:r>
              <a:rPr lang="en-US" dirty="0"/>
              <a:t>Arrival and Depart times</a:t>
            </a:r>
          </a:p>
          <a:p>
            <a:pPr lvl="1"/>
            <a:r>
              <a:rPr lang="en-US" dirty="0"/>
              <a:t>Distribution Channels</a:t>
            </a:r>
          </a:p>
          <a:p>
            <a:pPr lvl="1"/>
            <a:r>
              <a:rPr lang="en-US" dirty="0"/>
              <a:t>Origin country of customers</a:t>
            </a:r>
          </a:p>
          <a:p>
            <a:pPr lvl="1"/>
            <a:r>
              <a:rPr lang="en-US" dirty="0"/>
              <a:t>Market Segment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9455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4F68D-20B4-4FA7-AE76-32A6084A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Analysis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35896D51-AC7C-4744-85A5-FEC5BB51B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8D5BC-3345-4AF1-AFC9-504A0E68A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How can we increase our Performance?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6587DBF8-5C50-4034-8B79-FE54A01A8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14720853-E885-4BE5-BFE2-24004CEF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472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E963-509A-4ED6-9992-46B1FC142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Tailoring the hospitality experience</a:t>
            </a:r>
            <a:endParaRPr lang="en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53F0FA-D2B5-44FC-8619-F358E4182DAE}"/>
              </a:ext>
            </a:extLst>
          </p:cNvPr>
          <p:cNvSpPr/>
          <p:nvPr/>
        </p:nvSpPr>
        <p:spPr>
          <a:xfrm>
            <a:off x="1184853" y="2577780"/>
            <a:ext cx="4878982" cy="5239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A9D52-1280-4ABF-B67F-42FF160E5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a “mean” customer </a:t>
            </a:r>
            <a:r>
              <a:rPr lang="en-US" dirty="0">
                <a:sym typeface="Wingdings" panose="05000000000000000000" pitchFamily="2" charset="2"/>
              </a:rPr>
              <a:t> service tailored towards them in particular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US" sz="28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Increase overall Satisfaction</a:t>
            </a:r>
            <a:br>
              <a:rPr lang="en-US" sz="2800" dirty="0">
                <a:sym typeface="Wingdings" panose="05000000000000000000" pitchFamily="2" charset="2"/>
              </a:rPr>
            </a:br>
            <a:endParaRPr lang="en-US" sz="2800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Factors to consider: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Nationality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Demographics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Booking type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Preferred Booking Channels</a:t>
            </a:r>
          </a:p>
        </p:txBody>
      </p:sp>
    </p:spTree>
    <p:extLst>
      <p:ext uri="{BB962C8B-B14F-4D97-AF65-F5344CB8AC3E}">
        <p14:creationId xmlns:p14="http://schemas.microsoft.com/office/powerpoint/2010/main" val="171527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C2A0-6204-46DC-93E7-364CFDDC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84E458-12AB-46FB-A046-F25C96596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35218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6C1A-00AD-4503-A8E7-A99295FC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FEE230-8E60-4278-9F37-BE9978212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9274"/>
          </a:xfrm>
        </p:spPr>
      </p:pic>
    </p:spTree>
    <p:extLst>
      <p:ext uri="{BB962C8B-B14F-4D97-AF65-F5344CB8AC3E}">
        <p14:creationId xmlns:p14="http://schemas.microsoft.com/office/powerpoint/2010/main" val="234035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FD84-0CA0-4A3A-8C18-4FA10C60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A14545-3349-4190-B74D-06660B3E0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4240547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Wingdings</vt:lpstr>
      <vt:lpstr>Retrospect</vt:lpstr>
      <vt:lpstr>Hotel Demand Analysis</vt:lpstr>
      <vt:lpstr>Overview</vt:lpstr>
      <vt:lpstr>Context</vt:lpstr>
      <vt:lpstr>Dataset</vt:lpstr>
      <vt:lpstr>Analysis</vt:lpstr>
      <vt:lpstr>Tailoring the hospitality experience</vt:lpstr>
      <vt:lpstr>PowerPoint Presentation</vt:lpstr>
      <vt:lpstr>PowerPoint Presentation</vt:lpstr>
      <vt:lpstr>PowerPoint Presentation</vt:lpstr>
      <vt:lpstr>PowerPoint Presentation</vt:lpstr>
      <vt:lpstr>Recommendations Tailoring</vt:lpstr>
      <vt:lpstr>Cancellation Rate</vt:lpstr>
      <vt:lpstr>PowerPoint Presentation</vt:lpstr>
      <vt:lpstr>PowerPoint Presentation</vt:lpstr>
      <vt:lpstr>Average Daily Rates</vt:lpstr>
      <vt:lpstr>PowerPoint Presentation</vt:lpstr>
      <vt:lpstr>Recommended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Demand Analysis</dc:title>
  <dc:creator>Ikbal Yesiltas</dc:creator>
  <cp:lastModifiedBy>Ikbal Yesiltas</cp:lastModifiedBy>
  <cp:revision>5</cp:revision>
  <dcterms:created xsi:type="dcterms:W3CDTF">2020-02-26T16:55:02Z</dcterms:created>
  <dcterms:modified xsi:type="dcterms:W3CDTF">2020-02-26T17:07:37Z</dcterms:modified>
</cp:coreProperties>
</file>