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owpedia.org/Blizzard_Downloader" TargetMode="External"/><Relationship Id="rId3" Type="http://schemas.openxmlformats.org/officeDocument/2006/relationships/hyperlink" Target="https://web.archive.org/web/20140326100329/http://wowpedia.org/Blizzard_Downloader" TargetMode="External"/><Relationship Id="rId4" Type="http://schemas.openxmlformats.org/officeDocument/2006/relationships/hyperlink" Target="http://www.ubuntu.com/getubuntu/downloadmirrors#bt" TargetMode="External"/><Relationship Id="rId5" Type="http://schemas.openxmlformats.org/officeDocument/2006/relationships/hyperlink" Target="https://web.archive.org/web/20100424013939/http://www.ubuntu.com/getubuntu/downloadmirror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f7200dd1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7200dd1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f7200dd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7200dd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f72064a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72064a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1f72064a6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72064a6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r>
              <a:rPr lang="en" sz="750" u="sng">
                <a:solidFill>
                  <a:srgbClr val="0B0080"/>
                </a:solidFill>
                <a:highlight>
                  <a:srgbClr val="F7F7F7"/>
                </a:highlight>
                <a:hlinkClick r:id="rId2"/>
              </a:rPr>
              <a:t>"Blizzard Downloader"</a:t>
            </a:r>
            <a:r>
              <a:rPr lang="en" sz="750">
                <a:highlight>
                  <a:srgbClr val="F7F7F7"/>
                </a:highlight>
              </a:rPr>
              <a:t>. Curse Inc. 4 November 2010. </a:t>
            </a:r>
            <a:r>
              <a:rPr lang="en" sz="750" u="sng">
                <a:solidFill>
                  <a:srgbClr val="0B0080"/>
                </a:solidFill>
                <a:highlight>
                  <a:srgbClr val="F7F7F7"/>
                </a:highlight>
                <a:hlinkClick r:id="rId3"/>
              </a:rPr>
              <a:t>Archived</a:t>
            </a:r>
            <a:r>
              <a:rPr lang="en" sz="750">
                <a:highlight>
                  <a:srgbClr val="F7F7F7"/>
                </a:highlight>
              </a:rPr>
              <a:t> from the original on 26 March 2014. Retrieved 4 November 2010.</a:t>
            </a:r>
            <a:endParaRPr sz="750">
              <a:highlight>
                <a:srgbClr val="F7F7F7"/>
              </a:highlight>
            </a:endParaRPr>
          </a:p>
          <a:p>
            <a:pPr indent="0" lvl="0" marL="0" rtl="0" algn="l">
              <a:spcBef>
                <a:spcPts val="0"/>
              </a:spcBef>
              <a:spcAft>
                <a:spcPts val="0"/>
              </a:spcAft>
              <a:buNone/>
            </a:pPr>
            <a:r>
              <a:rPr lang="en" sz="750" u="sng">
                <a:solidFill>
                  <a:srgbClr val="0B0080"/>
                </a:solidFill>
                <a:highlight>
                  <a:srgbClr val="F7F7F7"/>
                </a:highlight>
                <a:hlinkClick r:id="rId4"/>
              </a:rPr>
              <a:t>"Complete Download Options List – BitTorrent"</a:t>
            </a:r>
            <a:r>
              <a:rPr lang="en" sz="750">
                <a:highlight>
                  <a:srgbClr val="F7F7F7"/>
                </a:highlight>
              </a:rPr>
              <a:t>. Ubuntu.com. </a:t>
            </a:r>
            <a:r>
              <a:rPr lang="en" sz="750" u="sng">
                <a:solidFill>
                  <a:srgbClr val="0B0080"/>
                </a:solidFill>
                <a:highlight>
                  <a:srgbClr val="F7F7F7"/>
                </a:highlight>
                <a:hlinkClick r:id="rId5"/>
              </a:rPr>
              <a:t>Archived</a:t>
            </a:r>
            <a:r>
              <a:rPr lang="en" sz="750">
                <a:highlight>
                  <a:srgbClr val="F7F7F7"/>
                </a:highlight>
              </a:rPr>
              <a:t> from the original on 24 April 2010. Retrieved 7 May 2009.</a:t>
            </a:r>
            <a:endParaRPr sz="750">
              <a:highlight>
                <a:srgbClr val="F7F7F7"/>
              </a:highlight>
            </a:endParaRPr>
          </a:p>
          <a:p>
            <a:pPr indent="0" lvl="0" marL="0" rtl="0" algn="l">
              <a:spcBef>
                <a:spcPts val="0"/>
              </a:spcBef>
              <a:spcAft>
                <a:spcPts val="0"/>
              </a:spcAft>
              <a:buNone/>
            </a:pPr>
            <a:r>
              <a:t/>
            </a:r>
            <a:endParaRPr sz="750">
              <a:highlight>
                <a:srgbClr val="F7F7F7"/>
              </a:highlight>
            </a:endParaRPr>
          </a:p>
          <a:p>
            <a:pPr indent="0" lvl="0" marL="0" rtl="0" algn="l">
              <a:spcBef>
                <a:spcPts val="0"/>
              </a:spcBef>
              <a:spcAft>
                <a:spcPts val="0"/>
              </a:spcAft>
              <a:buNone/>
            </a:pPr>
            <a:r>
              <a:t/>
            </a:r>
            <a:endParaRPr sz="750">
              <a:highlight>
                <a:srgbClr val="F7F7F7"/>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f72064a6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72064a6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latin typeface="Roboto"/>
                <a:ea typeface="Roboto"/>
                <a:cs typeface="Roboto"/>
                <a:sym typeface="Roboto"/>
              </a:rPr>
              <a:t>The download is split into chunks. Everyone downloads a different chunk from either a server or a user who has downloaded that specific chunk. When a chunk is downloaded, the client forwards their chunk to the next client that requires it (recursively builds). A Torrent Client (required for any bittorrent download) manages finding all the different chunks across the internet. As it is downloading, the torrent is constantly checking each new chunk against a manifest to avoid unwanted files or errors (can be circumvented, but is more difficult to do so). It allows pausing in between downloading chunks. If a chunk is found to be defective, only that chunk is redownloaded, NOT the entire file, as is conventional.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f7200dd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7200dd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f7200dd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7200dd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f7200dd1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7200dd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f7200dd1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7200dd1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f7200dd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7200dd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a:off x="393910" y="2899950"/>
            <a:ext cx="2479800" cy="0"/>
          </a:xfrm>
          <a:prstGeom prst="straightConnector1">
            <a:avLst/>
          </a:prstGeom>
          <a:noFill/>
          <a:ln cap="flat" cmpd="sng" w="38100">
            <a:solidFill>
              <a:srgbClr val="FFFFFF"/>
            </a:solidFill>
            <a:prstDash val="solid"/>
            <a:round/>
            <a:headEnd len="sm" w="sm" type="none"/>
            <a:tailEnd len="sm" w="sm" type="none"/>
          </a:ln>
        </p:spPr>
      </p:cxnSp>
      <p:sp>
        <p:nvSpPr>
          <p:cNvPr id="62" name="Google Shape;62;p13"/>
          <p:cNvSpPr txBox="1"/>
          <p:nvPr>
            <p:ph type="title"/>
          </p:nvPr>
        </p:nvSpPr>
        <p:spPr>
          <a:xfrm>
            <a:off x="304800" y="477850"/>
            <a:ext cx="5590200" cy="21936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63" name="Google Shape;63;p13"/>
          <p:cNvSpPr txBox="1"/>
          <p:nvPr>
            <p:ph idx="1" type="body"/>
          </p:nvPr>
        </p:nvSpPr>
        <p:spPr>
          <a:xfrm>
            <a:off x="304800" y="3033700"/>
            <a:ext cx="8512500" cy="15393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64" name="Google Shape;6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ungoldman/magnet-link" TargetMode="External"/><Relationship Id="rId4" Type="http://schemas.openxmlformats.org/officeDocument/2006/relationships/hyperlink" Target="https://github.com/webtorrent/instant.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BitTorrent#cite_note-2" TargetMode="External"/><Relationship Id="rId4" Type="http://schemas.openxmlformats.org/officeDocument/2006/relationships/hyperlink" Target="https://en.wikipedia.org/wiki/Bandwidth_(computing)" TargetMode="External"/><Relationship Id="rId5" Type="http://schemas.openxmlformats.org/officeDocument/2006/relationships/hyperlink" Target="https://en.wikipedia.org/wiki/BitTorrent#cite_note-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utorren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GooTorrent: Bittorrent client within chrome as an Extension </a:t>
            </a:r>
            <a:endParaRPr/>
          </a:p>
        </p:txBody>
      </p:sp>
      <p:sp>
        <p:nvSpPr>
          <p:cNvPr id="70" name="Google Shape;70;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Made By Ike Kaper. </a:t>
            </a:r>
            <a:endParaRPr/>
          </a:p>
          <a:p>
            <a:pPr indent="0" lvl="0" marL="0" rtl="0" algn="ctr">
              <a:spcBef>
                <a:spcPts val="0"/>
              </a:spcBef>
              <a:spcAft>
                <a:spcPts val="0"/>
              </a:spcAft>
              <a:buNone/>
            </a:pPr>
            <a:r>
              <a:rPr lang="en"/>
              <a:t>With the help of Open source software (credits at end)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Very Much For Your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ctrTitle"/>
          </p:nvPr>
        </p:nvSpPr>
        <p:spPr>
          <a:xfrm>
            <a:off x="1540550" y="713725"/>
            <a:ext cx="5783400" cy="10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Credits to ...</a:t>
            </a:r>
            <a:endParaRPr/>
          </a:p>
        </p:txBody>
      </p:sp>
      <p:sp>
        <p:nvSpPr>
          <p:cNvPr id="143" name="Google Shape;143;p24"/>
          <p:cNvSpPr txBox="1"/>
          <p:nvPr>
            <p:ph idx="1" type="subTitle"/>
          </p:nvPr>
        </p:nvSpPr>
        <p:spPr>
          <a:xfrm>
            <a:off x="251600" y="2641625"/>
            <a:ext cx="7156200" cy="9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Magnet-link : </a:t>
            </a:r>
            <a:r>
              <a:rPr lang="en" u="sng">
                <a:solidFill>
                  <a:schemeClr val="hlink"/>
                </a:solidFill>
                <a:hlinkClick r:id="rId3"/>
              </a:rPr>
              <a:t>https://github.com/ungoldman/magnet-link</a:t>
            </a:r>
            <a:endParaRPr/>
          </a:p>
          <a:p>
            <a:pPr indent="0" lvl="0" marL="0" rtl="0" algn="l">
              <a:spcBef>
                <a:spcPts val="0"/>
              </a:spcBef>
              <a:spcAft>
                <a:spcPts val="0"/>
              </a:spcAft>
              <a:buNone/>
            </a:pPr>
            <a:r>
              <a:rPr lang="en"/>
              <a:t>							And</a:t>
            </a:r>
            <a:endParaRPr/>
          </a:p>
          <a:p>
            <a:pPr indent="0" lvl="0" marL="0" rtl="0" algn="l">
              <a:spcBef>
                <a:spcPts val="0"/>
              </a:spcBef>
              <a:spcAft>
                <a:spcPts val="0"/>
              </a:spcAft>
              <a:buNone/>
            </a:pPr>
            <a:r>
              <a:rPr lang="en"/>
              <a:t>Instant.io: </a:t>
            </a:r>
            <a:r>
              <a:rPr lang="en" u="sng">
                <a:solidFill>
                  <a:schemeClr val="hlink"/>
                </a:solidFill>
                <a:hlinkClick r:id="rId4"/>
              </a:rPr>
              <a:t>https://github.com/webtorrent/instant.io</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04800" y="477850"/>
            <a:ext cx="6207900" cy="17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the problems with conventional downloads?</a:t>
            </a:r>
            <a:endParaRPr/>
          </a:p>
        </p:txBody>
      </p:sp>
      <p:sp>
        <p:nvSpPr>
          <p:cNvPr id="76" name="Google Shape;76;p15"/>
          <p:cNvSpPr txBox="1"/>
          <p:nvPr>
            <p:ph idx="1" type="body"/>
          </p:nvPr>
        </p:nvSpPr>
        <p:spPr>
          <a:xfrm>
            <a:off x="0" y="2849275"/>
            <a:ext cx="9144000" cy="222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1 Million people wanted to download a certain file through conventional HTTP or FTP method, they would be very reliant on the server that hosts the file. If the server was taken down, none of the clients would be able to access the file. If the download got corrupted en route to one of the clients (incorrect information sent over net), the client would have to re-download the entire file, not just the corrupted chunk. Also, all of the clients are vulnerable to a hacker who assumes control of the download server and replaces the legitimate download, with a virus, as the finished downloaded file is not verified against a hash (unique identifier to each file). Also, most downloads do not have “Pause” functionality and if the </a:t>
            </a:r>
            <a:r>
              <a:rPr lang="en"/>
              <a:t>client's</a:t>
            </a:r>
            <a:r>
              <a:rPr lang="en"/>
              <a:t> internet connection is unstable (like for the majority of North American households) and disconnects mid-way thru the download, the client would have to redownload the entire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443825" y="-1709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a:t>
            </a:r>
            <a:r>
              <a:rPr lang="en"/>
              <a:t>bittorrent</a:t>
            </a:r>
            <a:r>
              <a:rPr lang="en"/>
              <a:t> protocol?</a:t>
            </a:r>
            <a:endParaRPr/>
          </a:p>
        </p:txBody>
      </p:sp>
      <p:sp>
        <p:nvSpPr>
          <p:cNvPr id="82" name="Google Shape;82;p16"/>
          <p:cNvSpPr txBox="1"/>
          <p:nvPr>
            <p:ph idx="1" type="body"/>
          </p:nvPr>
        </p:nvSpPr>
        <p:spPr>
          <a:xfrm>
            <a:off x="387900" y="51517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widely used alternative to conventional download protocols, famed for its focus on maximizing the </a:t>
            </a:r>
            <a:r>
              <a:rPr lang="en"/>
              <a:t>efficiency</a:t>
            </a:r>
            <a:r>
              <a:rPr lang="en"/>
              <a:t> of a client’s network during a download.</a:t>
            </a:r>
            <a:r>
              <a:rPr lang="en">
                <a:solidFill>
                  <a:srgbClr val="222222"/>
                </a:solidFill>
                <a:highlight>
                  <a:srgbClr val="FFFFFF"/>
                </a:highlight>
                <a:latin typeface="Arial"/>
                <a:ea typeface="Arial"/>
                <a:cs typeface="Arial"/>
                <a:sym typeface="Arial"/>
              </a:rPr>
              <a:t>I</a:t>
            </a:r>
            <a:r>
              <a:rPr lang="en">
                <a:solidFill>
                  <a:srgbClr val="FFFFFF"/>
                </a:solidFill>
                <a:latin typeface="Arial"/>
                <a:ea typeface="Arial"/>
                <a:cs typeface="Arial"/>
                <a:sym typeface="Arial"/>
              </a:rPr>
              <a:t>n November 2004, BitTorrent was responsible for 25% of all Internet traffic.</a:t>
            </a:r>
            <a:r>
              <a:rPr baseline="30000" lang="en" u="sng">
                <a:solidFill>
                  <a:srgbClr val="FFFFFF"/>
                </a:solidFill>
                <a:latin typeface="Arial"/>
                <a:ea typeface="Arial"/>
                <a:cs typeface="Arial"/>
                <a:sym typeface="Arial"/>
                <a:hlinkClick r:id="rId3"/>
              </a:rPr>
              <a:t>[2]</a:t>
            </a:r>
            <a:r>
              <a:rPr lang="en">
                <a:solidFill>
                  <a:srgbClr val="FFFFFF"/>
                </a:solidFill>
                <a:latin typeface="Arial"/>
                <a:ea typeface="Arial"/>
                <a:cs typeface="Arial"/>
                <a:sym typeface="Arial"/>
              </a:rPr>
              <a:t> As of February 2013, BitTorrent was responsible for 3.35% of all worldwide </a:t>
            </a:r>
            <a:r>
              <a:rPr lang="en" u="sng">
                <a:solidFill>
                  <a:srgbClr val="FFFFFF"/>
                </a:solidFill>
                <a:latin typeface="Arial"/>
                <a:ea typeface="Arial"/>
                <a:cs typeface="Arial"/>
                <a:sym typeface="Arial"/>
                <a:hlinkClick r:id="rId4"/>
              </a:rPr>
              <a:t>bandwidth</a:t>
            </a:r>
            <a:r>
              <a:rPr lang="en">
                <a:solidFill>
                  <a:srgbClr val="FFFFFF"/>
                </a:solidFill>
                <a:latin typeface="Arial"/>
                <a:ea typeface="Arial"/>
                <a:cs typeface="Arial"/>
                <a:sym typeface="Arial"/>
              </a:rPr>
              <a:t>, more than half of the 6% of total bandwidth dedicated to file sharing.</a:t>
            </a:r>
            <a:r>
              <a:rPr baseline="30000" lang="en" u="sng">
                <a:solidFill>
                  <a:srgbClr val="FFFFFF"/>
                </a:solidFill>
                <a:latin typeface="Arial"/>
                <a:ea typeface="Arial"/>
                <a:cs typeface="Arial"/>
                <a:sym typeface="Arial"/>
                <a:hlinkClick r:id="rId5"/>
              </a:rPr>
              <a:t>[3]</a:t>
            </a:r>
            <a:endParaRPr>
              <a:solidFill>
                <a:srgbClr val="FFFFFF"/>
              </a:solidFill>
            </a:endParaRPr>
          </a:p>
          <a:p>
            <a:pPr indent="0" lvl="0" marL="0" rtl="0" algn="l">
              <a:lnSpc>
                <a:spcPct val="100000"/>
              </a:lnSpc>
              <a:spcBef>
                <a:spcPts val="1600"/>
              </a:spcBef>
              <a:spcAft>
                <a:spcPts val="0"/>
              </a:spcAft>
              <a:buNone/>
            </a:pPr>
            <a:r>
              <a:rPr lang="en"/>
              <a:t>It is used in:</a:t>
            </a:r>
            <a:endParaRPr/>
          </a:p>
          <a:p>
            <a:pPr indent="-342900" lvl="0" marL="457200" rtl="0" algn="l">
              <a:lnSpc>
                <a:spcPct val="100000"/>
              </a:lnSpc>
              <a:spcBef>
                <a:spcPts val="1600"/>
              </a:spcBef>
              <a:spcAft>
                <a:spcPts val="0"/>
              </a:spcAft>
              <a:buSzPts val="1800"/>
              <a:buChar char="●"/>
            </a:pPr>
            <a:r>
              <a:rPr lang="en"/>
              <a:t>Blizzard Launcher (formerly Battle.net) for PC Games uses a variant to patch their software for their clients</a:t>
            </a:r>
            <a:endParaRPr/>
          </a:p>
          <a:p>
            <a:pPr indent="-342900" lvl="0" marL="457200" rtl="0" algn="l">
              <a:lnSpc>
                <a:spcPct val="100000"/>
              </a:lnSpc>
              <a:spcBef>
                <a:spcPts val="0"/>
              </a:spcBef>
              <a:spcAft>
                <a:spcPts val="0"/>
              </a:spcAft>
              <a:buSzPts val="1800"/>
              <a:buChar char="●"/>
            </a:pPr>
            <a:r>
              <a:rPr lang="en"/>
              <a:t>Open Source software. Many projects openly encourage using </a:t>
            </a:r>
            <a:r>
              <a:rPr lang="en"/>
              <a:t>bittorrent</a:t>
            </a:r>
            <a:r>
              <a:rPr lang="en"/>
              <a:t> to minimize stress on servers.</a:t>
            </a:r>
            <a:endParaRPr/>
          </a:p>
          <a:p>
            <a:pPr indent="-342900" lvl="0" marL="457200" rtl="0" algn="l">
              <a:lnSpc>
                <a:spcPct val="100000"/>
              </a:lnSpc>
              <a:spcBef>
                <a:spcPts val="0"/>
              </a:spcBef>
              <a:spcAft>
                <a:spcPts val="0"/>
              </a:spcAft>
              <a:buSzPts val="1800"/>
              <a:buChar char="●"/>
            </a:pPr>
            <a:r>
              <a:rPr lang="en"/>
              <a:t>Facebook and Twitter use it to distribute updates faster to their servers</a:t>
            </a:r>
            <a:endParaRPr/>
          </a:p>
          <a:p>
            <a:pPr indent="0" lvl="0" marL="0" rtl="0" algn="l">
              <a:lnSpc>
                <a:spcPct val="100000"/>
              </a:lnSpc>
              <a:spcBef>
                <a:spcPts val="1600"/>
              </a:spcBef>
              <a:spcAft>
                <a:spcPts val="0"/>
              </a:spcAft>
              <a:buNone/>
            </a:pPr>
            <a:r>
              <a:rPr lang="en"/>
              <a:t>However, Bittorrent’s most common use is illicit piracy on sites like “Pirate Bay”, which my software supports but DOES NOT CONDONE.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Demonstration</a:t>
            </a:r>
            <a:endParaRPr/>
          </a:p>
        </p:txBody>
      </p:sp>
      <p:pic>
        <p:nvPicPr>
          <p:cNvPr descr="Torrentcomp_small.gif" id="88" name="Google Shape;88;p17"/>
          <p:cNvPicPr preferRelativeResize="0"/>
          <p:nvPr/>
        </p:nvPicPr>
        <p:blipFill>
          <a:blip r:embed="rId3">
            <a:alphaModFix/>
          </a:blip>
          <a:stretch>
            <a:fillRect/>
          </a:stretch>
        </p:blipFill>
        <p:spPr>
          <a:xfrm>
            <a:off x="2759988" y="1438600"/>
            <a:ext cx="3400425" cy="318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with </a:t>
            </a:r>
            <a:r>
              <a:rPr lang="en"/>
              <a:t>Bittorrent</a:t>
            </a:r>
            <a:r>
              <a:rPr lang="en"/>
              <a:t> downloads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Very involved process: requires user to be very tech literate in order to use Bittorent</a:t>
            </a:r>
            <a:endParaRPr/>
          </a:p>
          <a:p>
            <a:pPr indent="-342900" lvl="0" marL="457200" rtl="0" algn="l">
              <a:spcBef>
                <a:spcPts val="0"/>
              </a:spcBef>
              <a:spcAft>
                <a:spcPts val="0"/>
              </a:spcAft>
              <a:buSzPts val="1800"/>
              <a:buChar char="●"/>
            </a:pPr>
            <a:r>
              <a:rPr lang="en"/>
              <a:t>Proliferation of bad </a:t>
            </a:r>
            <a:r>
              <a:rPr lang="en"/>
              <a:t>Bittorrent</a:t>
            </a:r>
            <a:r>
              <a:rPr lang="en"/>
              <a:t> clients: </a:t>
            </a:r>
            <a:r>
              <a:rPr lang="en" u="sng">
                <a:solidFill>
                  <a:srgbClr val="FFFFFF"/>
                </a:solidFill>
                <a:hlinkClick r:id="rId3"/>
              </a:rPr>
              <a:t>μ</a:t>
            </a:r>
            <a:r>
              <a:rPr lang="en">
                <a:solidFill>
                  <a:srgbClr val="FFFFFF"/>
                </a:solidFill>
              </a:rPr>
              <a:t>Torrent, the most popular client was purchased by a new company who infected the tool with Malware (include Bitcoin Miner) + Adware</a:t>
            </a:r>
            <a:endParaRPr>
              <a:solidFill>
                <a:srgbClr val="FFFFFF"/>
              </a:solidFill>
            </a:endParaRPr>
          </a:p>
          <a:p>
            <a:pPr indent="-342900" lvl="0" marL="457200" rtl="0" algn="l">
              <a:spcBef>
                <a:spcPts val="0"/>
              </a:spcBef>
              <a:spcAft>
                <a:spcPts val="0"/>
              </a:spcAft>
              <a:buSzPts val="1800"/>
              <a:buChar char="●"/>
            </a:pPr>
            <a:r>
              <a:rPr lang="en"/>
              <a:t>No easy way to view files in Browser as downloading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592575" y="263150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Inroducing GooTorrent: A Torrent Client integrated with Chrome internet browser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 Flow</a:t>
            </a:r>
            <a:endParaRPr/>
          </a:p>
        </p:txBody>
      </p:sp>
      <p:sp>
        <p:nvSpPr>
          <p:cNvPr id="105" name="Google Shape;105;p20"/>
          <p:cNvSpPr/>
          <p:nvPr/>
        </p:nvSpPr>
        <p:spPr>
          <a:xfrm>
            <a:off x="387900" y="1397700"/>
            <a:ext cx="1830900" cy="110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nvSpPr>
        <p:spPr>
          <a:xfrm>
            <a:off x="387900" y="1432650"/>
            <a:ext cx="1830900" cy="10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Initialize all 3 Utilities/servers: ESS, de</a:t>
            </a:r>
            <a:r>
              <a:rPr lang="en"/>
              <a:t>magnetizer</a:t>
            </a:r>
            <a:r>
              <a:rPr lang="en"/>
              <a:t> and instant.io client </a:t>
            </a:r>
            <a:endParaRPr/>
          </a:p>
        </p:txBody>
      </p:sp>
      <p:cxnSp>
        <p:nvCxnSpPr>
          <p:cNvPr id="107" name="Google Shape;107;p20"/>
          <p:cNvCxnSpPr/>
          <p:nvPr/>
        </p:nvCxnSpPr>
        <p:spPr>
          <a:xfrm flipH="1" rot="10800000">
            <a:off x="2218800" y="1946250"/>
            <a:ext cx="772200" cy="7200"/>
          </a:xfrm>
          <a:prstGeom prst="straightConnector1">
            <a:avLst/>
          </a:prstGeom>
          <a:noFill/>
          <a:ln cap="flat" cmpd="sng" w="28575">
            <a:solidFill>
              <a:srgbClr val="000000"/>
            </a:solidFill>
            <a:prstDash val="solid"/>
            <a:round/>
            <a:headEnd len="med" w="med" type="none"/>
            <a:tailEnd len="med" w="med" type="triangle"/>
          </a:ln>
        </p:spPr>
      </p:cxnSp>
      <p:sp>
        <p:nvSpPr>
          <p:cNvPr id="108" name="Google Shape;108;p20"/>
          <p:cNvSpPr txBox="1"/>
          <p:nvPr/>
        </p:nvSpPr>
        <p:spPr>
          <a:xfrm>
            <a:off x="2459925" y="1572200"/>
            <a:ext cx="42000" cy="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2218800" y="1202138"/>
            <a:ext cx="8946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Magnet</a:t>
            </a:r>
            <a:endParaRPr/>
          </a:p>
          <a:p>
            <a:pPr indent="0" lvl="0" marL="0" rtl="0" algn="l">
              <a:spcBef>
                <a:spcPts val="0"/>
              </a:spcBef>
              <a:spcAft>
                <a:spcPts val="0"/>
              </a:spcAft>
              <a:buNone/>
            </a:pPr>
            <a:r>
              <a:rPr lang="en"/>
              <a:t>link</a:t>
            </a:r>
            <a:endParaRPr/>
          </a:p>
        </p:txBody>
      </p:sp>
      <p:sp>
        <p:nvSpPr>
          <p:cNvPr id="110" name="Google Shape;110;p20"/>
          <p:cNvSpPr txBox="1"/>
          <p:nvPr/>
        </p:nvSpPr>
        <p:spPr>
          <a:xfrm>
            <a:off x="3172775" y="1397700"/>
            <a:ext cx="17472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3144800" y="1341775"/>
            <a:ext cx="1830900" cy="12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Open magnet link in new tab. Initialize extension. It contacts ESS which parses link and inputs it into instant.io frontend</a:t>
            </a:r>
            <a:endParaRPr sz="1300"/>
          </a:p>
        </p:txBody>
      </p:sp>
      <p:cxnSp>
        <p:nvCxnSpPr>
          <p:cNvPr id="112" name="Google Shape;112;p20"/>
          <p:cNvCxnSpPr>
            <a:stCxn id="106" idx="2"/>
          </p:cNvCxnSpPr>
          <p:nvPr/>
        </p:nvCxnSpPr>
        <p:spPr>
          <a:xfrm>
            <a:off x="1303350" y="2467050"/>
            <a:ext cx="10500" cy="1097100"/>
          </a:xfrm>
          <a:prstGeom prst="straightConnector1">
            <a:avLst/>
          </a:prstGeom>
          <a:noFill/>
          <a:ln cap="flat" cmpd="sng" w="38100">
            <a:solidFill>
              <a:srgbClr val="000000"/>
            </a:solidFill>
            <a:prstDash val="solid"/>
            <a:round/>
            <a:headEnd len="med" w="med" type="none"/>
            <a:tailEnd len="med" w="med" type="triangle"/>
          </a:ln>
        </p:spPr>
      </p:cxnSp>
      <p:cxnSp>
        <p:nvCxnSpPr>
          <p:cNvPr id="113" name="Google Shape;113;p20"/>
          <p:cNvCxnSpPr/>
          <p:nvPr/>
        </p:nvCxnSpPr>
        <p:spPr>
          <a:xfrm>
            <a:off x="1313825" y="3508200"/>
            <a:ext cx="1691100" cy="14100"/>
          </a:xfrm>
          <a:prstGeom prst="straightConnector1">
            <a:avLst/>
          </a:prstGeom>
          <a:noFill/>
          <a:ln cap="flat" cmpd="sng" w="38100">
            <a:solidFill>
              <a:srgbClr val="000000"/>
            </a:solidFill>
            <a:prstDash val="solid"/>
            <a:round/>
            <a:headEnd len="med" w="med" type="none"/>
            <a:tailEnd len="med" w="med" type="triangle"/>
          </a:ln>
        </p:spPr>
      </p:cxnSp>
      <p:sp>
        <p:nvSpPr>
          <p:cNvPr id="114" name="Google Shape;114;p20"/>
          <p:cNvSpPr txBox="1"/>
          <p:nvPr/>
        </p:nvSpPr>
        <p:spPr>
          <a:xfrm>
            <a:off x="1712075" y="3731825"/>
            <a:ext cx="8946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Else</a:t>
            </a:r>
            <a:endParaRPr/>
          </a:p>
        </p:txBody>
      </p:sp>
      <p:sp>
        <p:nvSpPr>
          <p:cNvPr id="115" name="Google Shape;115;p20"/>
          <p:cNvSpPr/>
          <p:nvPr/>
        </p:nvSpPr>
        <p:spPr>
          <a:xfrm>
            <a:off x="3228675" y="3102875"/>
            <a:ext cx="1747200" cy="115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nvSpPr>
        <p:spPr>
          <a:xfrm>
            <a:off x="3228675" y="3088900"/>
            <a:ext cx="16911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 Magnetizer to transform .torrent files into magnet links.</a:t>
            </a:r>
            <a:endParaRPr/>
          </a:p>
        </p:txBody>
      </p:sp>
      <p:cxnSp>
        <p:nvCxnSpPr>
          <p:cNvPr id="117" name="Google Shape;117;p20"/>
          <p:cNvCxnSpPr>
            <a:stCxn id="116" idx="0"/>
            <a:endCxn id="111" idx="2"/>
          </p:cNvCxnSpPr>
          <p:nvPr/>
        </p:nvCxnSpPr>
        <p:spPr>
          <a:xfrm rot="10800000">
            <a:off x="4060125" y="2571700"/>
            <a:ext cx="14100" cy="517200"/>
          </a:xfrm>
          <a:prstGeom prst="straightConnector1">
            <a:avLst/>
          </a:prstGeom>
          <a:noFill/>
          <a:ln cap="flat" cmpd="sng" w="38100">
            <a:solidFill>
              <a:srgbClr val="000000"/>
            </a:solidFill>
            <a:prstDash val="solid"/>
            <a:round/>
            <a:headEnd len="med" w="med" type="none"/>
            <a:tailEnd len="med" w="med" type="triangle"/>
          </a:ln>
        </p:spPr>
      </p:cxnSp>
      <p:cxnSp>
        <p:nvCxnSpPr>
          <p:cNvPr id="118" name="Google Shape;118;p20"/>
          <p:cNvCxnSpPr>
            <a:stCxn id="111" idx="3"/>
          </p:cNvCxnSpPr>
          <p:nvPr/>
        </p:nvCxnSpPr>
        <p:spPr>
          <a:xfrm>
            <a:off x="4975700" y="1956775"/>
            <a:ext cx="1118100" cy="0"/>
          </a:xfrm>
          <a:prstGeom prst="straightConnector1">
            <a:avLst/>
          </a:prstGeom>
          <a:noFill/>
          <a:ln cap="flat" cmpd="sng" w="38100">
            <a:solidFill>
              <a:srgbClr val="000000"/>
            </a:solidFill>
            <a:prstDash val="solid"/>
            <a:round/>
            <a:headEnd len="med" w="med" type="none"/>
            <a:tailEnd len="med" w="med" type="triangle"/>
          </a:ln>
        </p:spPr>
      </p:cxnSp>
      <p:sp>
        <p:nvSpPr>
          <p:cNvPr id="119" name="Google Shape;119;p20"/>
          <p:cNvSpPr/>
          <p:nvPr/>
        </p:nvSpPr>
        <p:spPr>
          <a:xfrm>
            <a:off x="6093800" y="1459800"/>
            <a:ext cx="2026800" cy="12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nvSpPr>
        <p:spPr>
          <a:xfrm>
            <a:off x="6149525" y="1495500"/>
            <a:ext cx="19149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User clicks start. Instant.io attempts connection to seeds + peers and begins downloading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Is my solution better?</a:t>
            </a:r>
            <a:endParaRPr/>
          </a:p>
        </p:txBody>
      </p:sp>
      <p:sp>
        <p:nvSpPr>
          <p:cNvPr id="126" name="Google Shape;126;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Integrates downloads into Chrome, the most popular desktop web browser</a:t>
            </a:r>
            <a:endParaRPr/>
          </a:p>
          <a:p>
            <a:pPr indent="-342900" lvl="0" marL="457200" rtl="0" algn="l">
              <a:spcBef>
                <a:spcPts val="0"/>
              </a:spcBef>
              <a:spcAft>
                <a:spcPts val="0"/>
              </a:spcAft>
              <a:buSzPts val="1800"/>
              <a:buChar char="●"/>
            </a:pPr>
            <a:r>
              <a:rPr lang="en"/>
              <a:t>Relies on open source libraries. Final product will be completely open source</a:t>
            </a:r>
            <a:endParaRPr/>
          </a:p>
          <a:p>
            <a:pPr indent="-342900" lvl="0" marL="457200" rtl="0" algn="l">
              <a:spcBef>
                <a:spcPts val="0"/>
              </a:spcBef>
              <a:spcAft>
                <a:spcPts val="0"/>
              </a:spcAft>
              <a:buSzPts val="1800"/>
              <a:buChar char="●"/>
            </a:pPr>
            <a:r>
              <a:rPr lang="en"/>
              <a:t>Streamlined interface and focus on making downloads as easy as possible for end-user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will be added in the Future?</a:t>
            </a:r>
            <a:endParaRPr/>
          </a:p>
        </p:txBody>
      </p:sp>
      <p:sp>
        <p:nvSpPr>
          <p:cNvPr id="132" name="Google Shape;132;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Instead of running servers on local machine/network, register a domain to ensure everyone has access to services (AWS?)</a:t>
            </a:r>
            <a:endParaRPr/>
          </a:p>
          <a:p>
            <a:pPr indent="-342900" lvl="0" marL="457200" rtl="0" algn="l">
              <a:spcBef>
                <a:spcPts val="0"/>
              </a:spcBef>
              <a:spcAft>
                <a:spcPts val="0"/>
              </a:spcAft>
              <a:buSzPts val="1800"/>
              <a:buChar char="●"/>
            </a:pPr>
            <a:r>
              <a:rPr lang="en"/>
              <a:t>Integrate Magnetizer more fully with the workflow (No copy + pasting magnet link)</a:t>
            </a:r>
            <a:endParaRPr/>
          </a:p>
          <a:p>
            <a:pPr indent="-342900" lvl="0" marL="457200" rtl="0" algn="l">
              <a:spcBef>
                <a:spcPts val="0"/>
              </a:spcBef>
              <a:spcAft>
                <a:spcPts val="0"/>
              </a:spcAft>
              <a:buSzPts val="1800"/>
              <a:buChar char="●"/>
            </a:pPr>
            <a:r>
              <a:rPr lang="en"/>
              <a:t>Improve instant.io front end reliability (ensure Web.RTC actually works) and downloads correct files on a controlled environment (to establish if Canopy City wifi controls affect </a:t>
            </a:r>
            <a:r>
              <a:rPr lang="en"/>
              <a:t>bittorrent</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