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aniel Zho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621009-E3F2-4EFE-88F2-489C221649CF}">
  <a:tblStyle styleId="{BB621009-E3F2-4EFE-88F2-489C221649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15T02:09:36.191">
    <p:pos x="581" y="3456"/>
    <p:text>in case you need up to 10000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9d9cb8de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9d9cb8de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 truncated some of the values to make it fit better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9fbc32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9fbc32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3ad97f73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3ad97f73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9d9cb8d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9d9cb8d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9d9cb8d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9d9cb8d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9d9cb8d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9d9cb8d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9d9cb8d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9d9cb8d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9fbc329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9fbc329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9fbc3291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9fbc3291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9d9cb8de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9d9cb8de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3ad97f73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ad97f73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9d9cb8d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9d9cb8d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9d9cb8d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9d9cb8d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3ad97f73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3ad97f73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33b5cd9f7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3b5cd9f7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a0b6c30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a0b6c3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a0b6c30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a0b6c30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3b5cd9f7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3b5cd9f7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a0b6c30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a0b6c30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33b5cd9f7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3b5cd9f7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a0e1f45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a0e1f45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3ad97f73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ad97f73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3ad97f73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ad97f73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a0b6c30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a0b6c30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33ad97f73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3ad97f73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9ec6715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9ec6715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3ad97f73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3ad97f73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truncated some of the values to make it fit better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9d9cb8d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9d9cb8d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We truncated some of the values to make it fit better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7.jpg"/><Relationship Id="rId4" Type="http://schemas.openxmlformats.org/officeDocument/2006/relationships/image" Target="../media/image1.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10.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3.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8.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xml"/><Relationship Id="rId4" Type="http://schemas.openxmlformats.org/officeDocument/2006/relationships/image" Target="../media/image14.jpg"/><Relationship Id="rId5" Type="http://schemas.openxmlformats.org/officeDocument/2006/relationships/image" Target="../media/image23.png"/><Relationship Id="rId6"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hyperlink" Target="https://github.com/IkeKap/Stats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gif"/><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09725" y="686900"/>
            <a:ext cx="5455500" cy="147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The Monte Carlo Experiment</a:t>
            </a:r>
            <a:endParaRPr sz="3000"/>
          </a:p>
        </p:txBody>
      </p:sp>
      <p:sp>
        <p:nvSpPr>
          <p:cNvPr id="278" name="Google Shape;278;p13"/>
          <p:cNvSpPr txBox="1"/>
          <p:nvPr>
            <p:ph idx="1" type="subTitle"/>
          </p:nvPr>
        </p:nvSpPr>
        <p:spPr>
          <a:xfrm>
            <a:off x="809725" y="2331450"/>
            <a:ext cx="49257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Ike Kaper, Alan Zhang, Derek </a:t>
            </a:r>
            <a:r>
              <a:rPr lang="en" sz="1400"/>
              <a:t>Kimball</a:t>
            </a:r>
            <a:r>
              <a:rPr lang="en" sz="1400"/>
              <a:t>, Daniel Zhou</a:t>
            </a:r>
            <a:endParaRPr sz="1400"/>
          </a:p>
        </p:txBody>
      </p:sp>
      <p:sp>
        <p:nvSpPr>
          <p:cNvPr id="279" name="Google Shape;279;p13"/>
          <p:cNvSpPr txBox="1"/>
          <p:nvPr/>
        </p:nvSpPr>
        <p:spPr>
          <a:xfrm>
            <a:off x="809725" y="1692750"/>
            <a:ext cx="5455500" cy="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The Effect of the number of tested numbers in a Monte Carlo Simulation on a Numeral Outcome close to the value of π</a:t>
            </a:r>
            <a:endParaRPr b="1">
              <a:solidFill>
                <a:srgbClr val="FFFFFF"/>
              </a:solidFill>
            </a:endParaRPr>
          </a:p>
        </p:txBody>
      </p:sp>
      <p:sp>
        <p:nvSpPr>
          <p:cNvPr id="280" name="Google Shape;280;p13"/>
          <p:cNvSpPr/>
          <p:nvPr/>
        </p:nvSpPr>
        <p:spPr>
          <a:xfrm>
            <a:off x="6465525" y="822150"/>
            <a:ext cx="1960200" cy="200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88550" y="288250"/>
            <a:ext cx="6366900" cy="5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Summary Statistics of Execution Time</a:t>
            </a:r>
            <a:endParaRPr sz="2400"/>
          </a:p>
        </p:txBody>
      </p:sp>
      <p:graphicFrame>
        <p:nvGraphicFramePr>
          <p:cNvPr id="335" name="Google Shape;335;p22"/>
          <p:cNvGraphicFramePr/>
          <p:nvPr/>
        </p:nvGraphicFramePr>
        <p:xfrm>
          <a:off x="601625" y="966188"/>
          <a:ext cx="3000000" cy="3000000"/>
        </p:xfrm>
        <a:graphic>
          <a:graphicData uri="http://schemas.openxmlformats.org/drawingml/2006/table">
            <a:tbl>
              <a:tblPr>
                <a:noFill/>
                <a:tableStyleId>{BB621009-E3F2-4EFE-88F2-489C221649CF}</a:tableStyleId>
              </a:tblPr>
              <a:tblGrid>
                <a:gridCol w="1213450"/>
                <a:gridCol w="747475"/>
                <a:gridCol w="747475"/>
                <a:gridCol w="747475"/>
                <a:gridCol w="747475"/>
                <a:gridCol w="747475"/>
                <a:gridCol w="747475"/>
                <a:gridCol w="747475"/>
                <a:gridCol w="747475"/>
                <a:gridCol w="747475"/>
              </a:tblGrid>
              <a:tr h="1046325">
                <a:tc>
                  <a:txBody>
                    <a:bodyPr>
                      <a:noAutofit/>
                    </a:bodyPr>
                    <a:lstStyle/>
                    <a:p>
                      <a:pPr indent="0" lvl="0" marL="0" rtl="0" algn="l">
                        <a:lnSpc>
                          <a:spcPct val="115000"/>
                        </a:lnSpc>
                        <a:spcBef>
                          <a:spcPts val="0"/>
                        </a:spcBef>
                        <a:spcAft>
                          <a:spcPts val="0"/>
                        </a:spcAft>
                        <a:buNone/>
                      </a:pPr>
                      <a:r>
                        <a:rPr lang="en" sz="1000"/>
                        <a:t>Number of Points Tested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21600">
                <a:tc>
                  <a:txBody>
                    <a:bodyPr>
                      <a:noAutofit/>
                    </a:bodyPr>
                    <a:lstStyle/>
                    <a:p>
                      <a:pPr indent="0" lvl="0" marL="0" rtl="0" algn="l">
                        <a:lnSpc>
                          <a:spcPct val="115000"/>
                        </a:lnSpc>
                        <a:spcBef>
                          <a:spcPts val="0"/>
                        </a:spcBef>
                        <a:spcAft>
                          <a:spcPts val="0"/>
                        </a:spcAft>
                        <a:buNone/>
                      </a:pPr>
                      <a:r>
                        <a:rPr lang="en" sz="1000"/>
                        <a:t>Mean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0.002496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0.00163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0.00414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0.01161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0.02405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0.15282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0.38346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6.3749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161.0620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21600">
                <a:tc>
                  <a:txBody>
                    <a:bodyPr>
                      <a:noAutofit/>
                    </a:bodyPr>
                    <a:lstStyle/>
                    <a:p>
                      <a:pPr indent="0" lvl="0" marL="0" rtl="0" algn="l">
                        <a:lnSpc>
                          <a:spcPct val="115000"/>
                        </a:lnSpc>
                        <a:spcBef>
                          <a:spcPts val="0"/>
                        </a:spcBef>
                        <a:spcAft>
                          <a:spcPts val="0"/>
                        </a:spcAft>
                        <a:buNone/>
                      </a:pPr>
                      <a:r>
                        <a:rPr lang="en" sz="1000"/>
                        <a:t>Average Median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0.002073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0.00149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0.00397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0.01141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0.02430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0.15053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0.38191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6.9445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161.178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21600">
                <a:tc>
                  <a:txBody>
                    <a:bodyPr>
                      <a:noAutofit/>
                    </a:bodyPr>
                    <a:lstStyle/>
                    <a:p>
                      <a:pPr indent="0" lvl="0" marL="0" rtl="0" algn="l">
                        <a:lnSpc>
                          <a:spcPct val="115000"/>
                        </a:lnSpc>
                        <a:spcBef>
                          <a:spcPts val="0"/>
                        </a:spcBef>
                        <a:spcAft>
                          <a:spcPts val="0"/>
                        </a:spcAft>
                        <a:buNone/>
                      </a:pPr>
                      <a:r>
                        <a:rPr lang="en" sz="1000"/>
                        <a:t>Standard Deviation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0.00080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0.00024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0.00025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0.00035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0.00074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0.00673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0.00627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2.1913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4.1080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703775" y="207100"/>
            <a:ext cx="6967800" cy="14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Representation of Our Data</a:t>
            </a:r>
            <a:endParaRPr/>
          </a:p>
        </p:txBody>
      </p:sp>
      <p:pic>
        <p:nvPicPr>
          <p:cNvPr id="341" name="Google Shape;341;p23"/>
          <p:cNvPicPr preferRelativeResize="0"/>
          <p:nvPr/>
        </p:nvPicPr>
        <p:blipFill>
          <a:blip r:embed="rId3">
            <a:alphaModFix/>
          </a:blip>
          <a:stretch>
            <a:fillRect/>
          </a:stretch>
        </p:blipFill>
        <p:spPr>
          <a:xfrm>
            <a:off x="703775" y="1727175"/>
            <a:ext cx="4929125" cy="2772625"/>
          </a:xfrm>
          <a:prstGeom prst="rect">
            <a:avLst/>
          </a:prstGeom>
          <a:noFill/>
          <a:ln>
            <a:noFill/>
          </a:ln>
        </p:spPr>
      </p:pic>
      <p:pic>
        <p:nvPicPr>
          <p:cNvPr id="342" name="Google Shape;342;p23"/>
          <p:cNvPicPr preferRelativeResize="0"/>
          <p:nvPr/>
        </p:nvPicPr>
        <p:blipFill>
          <a:blip r:embed="rId4">
            <a:alphaModFix/>
          </a:blip>
          <a:stretch>
            <a:fillRect/>
          </a:stretch>
        </p:blipFill>
        <p:spPr>
          <a:xfrm>
            <a:off x="5813800" y="1718798"/>
            <a:ext cx="2789376" cy="2789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24"/>
          <p:cNvSpPr txBox="1"/>
          <p:nvPr>
            <p:ph type="title"/>
          </p:nvPr>
        </p:nvSpPr>
        <p:spPr>
          <a:xfrm>
            <a:off x="1287775" y="624550"/>
            <a:ext cx="6936300" cy="881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t>Average Mean and Median vs Number of Points Tested</a:t>
            </a:r>
            <a:endParaRPr sz="2400"/>
          </a:p>
        </p:txBody>
      </p:sp>
      <p:pic>
        <p:nvPicPr>
          <p:cNvPr id="348" name="Google Shape;348;p24" title="Chart"/>
          <p:cNvPicPr preferRelativeResize="0"/>
          <p:nvPr/>
        </p:nvPicPr>
        <p:blipFill>
          <a:blip r:embed="rId4">
            <a:alphaModFix/>
          </a:blip>
          <a:stretch>
            <a:fillRect/>
          </a:stretch>
        </p:blipFill>
        <p:spPr>
          <a:xfrm>
            <a:off x="110387" y="1904594"/>
            <a:ext cx="4281026" cy="2654175"/>
          </a:xfrm>
          <a:prstGeom prst="rect">
            <a:avLst/>
          </a:prstGeom>
          <a:noFill/>
          <a:ln>
            <a:noFill/>
          </a:ln>
        </p:spPr>
      </p:pic>
      <p:pic>
        <p:nvPicPr>
          <p:cNvPr id="349" name="Google Shape;349;p24" title="Chart"/>
          <p:cNvPicPr preferRelativeResize="0"/>
          <p:nvPr/>
        </p:nvPicPr>
        <p:blipFill>
          <a:blip r:embed="rId5">
            <a:alphaModFix/>
          </a:blip>
          <a:stretch>
            <a:fillRect/>
          </a:stretch>
        </p:blipFill>
        <p:spPr>
          <a:xfrm>
            <a:off x="4721500" y="1817975"/>
            <a:ext cx="4281026" cy="2654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25"/>
          <p:cNvSpPr txBox="1"/>
          <p:nvPr>
            <p:ph type="title"/>
          </p:nvPr>
        </p:nvSpPr>
        <p:spPr>
          <a:xfrm>
            <a:off x="1272675" y="639100"/>
            <a:ext cx="7463700" cy="999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t>Progression of Average Median as Tested Numbers Increa</a:t>
            </a:r>
            <a:r>
              <a:rPr lang="en" sz="2400"/>
              <a:t>sed on Line Graphs</a:t>
            </a:r>
            <a:endParaRPr sz="2400"/>
          </a:p>
        </p:txBody>
      </p:sp>
      <p:pic>
        <p:nvPicPr>
          <p:cNvPr id="355" name="Google Shape;355;p25" title="Chart"/>
          <p:cNvPicPr preferRelativeResize="0"/>
          <p:nvPr/>
        </p:nvPicPr>
        <p:blipFill>
          <a:blip r:embed="rId4">
            <a:alphaModFix/>
          </a:blip>
          <a:stretch>
            <a:fillRect/>
          </a:stretch>
        </p:blipFill>
        <p:spPr>
          <a:xfrm>
            <a:off x="247475" y="1788149"/>
            <a:ext cx="4269500" cy="2462925"/>
          </a:xfrm>
          <a:prstGeom prst="rect">
            <a:avLst/>
          </a:prstGeom>
          <a:noFill/>
          <a:ln>
            <a:noFill/>
          </a:ln>
        </p:spPr>
      </p:pic>
      <p:pic>
        <p:nvPicPr>
          <p:cNvPr id="356" name="Google Shape;356;p25" title="Chart"/>
          <p:cNvPicPr preferRelativeResize="0"/>
          <p:nvPr/>
        </p:nvPicPr>
        <p:blipFill>
          <a:blip r:embed="rId5">
            <a:alphaModFix/>
          </a:blip>
          <a:stretch>
            <a:fillRect/>
          </a:stretch>
        </p:blipFill>
        <p:spPr>
          <a:xfrm>
            <a:off x="4638108" y="2519224"/>
            <a:ext cx="4425441" cy="246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26"/>
          <p:cNvSpPr txBox="1"/>
          <p:nvPr>
            <p:ph type="title"/>
          </p:nvPr>
        </p:nvSpPr>
        <p:spPr>
          <a:xfrm>
            <a:off x="1304700" y="574250"/>
            <a:ext cx="6792300" cy="999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Line Graph </a:t>
            </a:r>
            <a:r>
              <a:rPr lang="en"/>
              <a:t>of the Average Mean as Tested Numbers Increased</a:t>
            </a:r>
            <a:endParaRPr/>
          </a:p>
        </p:txBody>
      </p:sp>
      <p:pic>
        <p:nvPicPr>
          <p:cNvPr id="362" name="Google Shape;362;p26" title="Chart"/>
          <p:cNvPicPr preferRelativeResize="0"/>
          <p:nvPr/>
        </p:nvPicPr>
        <p:blipFill>
          <a:blip r:embed="rId4">
            <a:alphaModFix/>
          </a:blip>
          <a:stretch>
            <a:fillRect/>
          </a:stretch>
        </p:blipFill>
        <p:spPr>
          <a:xfrm>
            <a:off x="1719363" y="1801725"/>
            <a:ext cx="5962975" cy="295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811500"/>
            <a:ext cx="7048500" cy="725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t>Standard Deviation from pi</a:t>
            </a:r>
            <a:endParaRPr sz="2400"/>
          </a:p>
        </p:txBody>
      </p:sp>
      <p:pic>
        <p:nvPicPr>
          <p:cNvPr id="368" name="Google Shape;368;p27" title="Chart"/>
          <p:cNvPicPr preferRelativeResize="0"/>
          <p:nvPr/>
        </p:nvPicPr>
        <p:blipFill rotWithShape="1">
          <a:blip r:embed="rId4">
            <a:alphaModFix/>
          </a:blip>
          <a:srcRect b="-7735" l="0" r="-7735" t="0"/>
          <a:stretch/>
        </p:blipFill>
        <p:spPr>
          <a:xfrm>
            <a:off x="6" y="1833126"/>
            <a:ext cx="4878399" cy="2525175"/>
          </a:xfrm>
          <a:prstGeom prst="rect">
            <a:avLst/>
          </a:prstGeom>
          <a:noFill/>
          <a:ln>
            <a:noFill/>
          </a:ln>
        </p:spPr>
      </p:pic>
      <p:pic>
        <p:nvPicPr>
          <p:cNvPr id="369" name="Google Shape;369;p27" title="Chart"/>
          <p:cNvPicPr preferRelativeResize="0"/>
          <p:nvPr/>
        </p:nvPicPr>
        <p:blipFill>
          <a:blip r:embed="rId5">
            <a:alphaModFix/>
          </a:blip>
          <a:stretch>
            <a:fillRect/>
          </a:stretch>
        </p:blipFill>
        <p:spPr>
          <a:xfrm>
            <a:off x="4621875" y="1947700"/>
            <a:ext cx="4491324" cy="229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28"/>
          <p:cNvSpPr txBox="1"/>
          <p:nvPr>
            <p:ph type="title"/>
          </p:nvPr>
        </p:nvSpPr>
        <p:spPr>
          <a:xfrm>
            <a:off x="1290700" y="776025"/>
            <a:ext cx="7030500" cy="508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Percent Error of Average Mean</a:t>
            </a:r>
            <a:endParaRPr sz="2400"/>
          </a:p>
        </p:txBody>
      </p:sp>
      <p:pic>
        <p:nvPicPr>
          <p:cNvPr id="375" name="Google Shape;375;p28" title="Chart"/>
          <p:cNvPicPr preferRelativeResize="0"/>
          <p:nvPr/>
        </p:nvPicPr>
        <p:blipFill>
          <a:blip r:embed="rId4">
            <a:alphaModFix/>
          </a:blip>
          <a:stretch>
            <a:fillRect/>
          </a:stretch>
        </p:blipFill>
        <p:spPr>
          <a:xfrm>
            <a:off x="130077" y="1685950"/>
            <a:ext cx="4301425" cy="2653925"/>
          </a:xfrm>
          <a:prstGeom prst="rect">
            <a:avLst/>
          </a:prstGeom>
          <a:noFill/>
          <a:ln>
            <a:noFill/>
          </a:ln>
        </p:spPr>
      </p:pic>
      <p:pic>
        <p:nvPicPr>
          <p:cNvPr id="376" name="Google Shape;376;p28" title="Chart"/>
          <p:cNvPicPr preferRelativeResize="0"/>
          <p:nvPr/>
        </p:nvPicPr>
        <p:blipFill>
          <a:blip r:embed="rId5">
            <a:alphaModFix/>
          </a:blip>
          <a:stretch>
            <a:fillRect/>
          </a:stretch>
        </p:blipFill>
        <p:spPr>
          <a:xfrm>
            <a:off x="4625028" y="1653163"/>
            <a:ext cx="4407697" cy="27194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2" presetSubtype="8">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1000"/>
                                        <p:tgtEl>
                                          <p:spTgt spid="3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1000"/>
                                        <p:tgtEl>
                                          <p:spTgt spid="3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9"/>
          <p:cNvSpPr txBox="1"/>
          <p:nvPr>
            <p:ph type="title"/>
          </p:nvPr>
        </p:nvSpPr>
        <p:spPr>
          <a:xfrm>
            <a:off x="1310150" y="675700"/>
            <a:ext cx="7030500" cy="5895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Percent Error of Average Median</a:t>
            </a:r>
            <a:endParaRPr sz="2400"/>
          </a:p>
        </p:txBody>
      </p:sp>
      <p:pic>
        <p:nvPicPr>
          <p:cNvPr id="382" name="Google Shape;382;p29" title="Chart"/>
          <p:cNvPicPr preferRelativeResize="0"/>
          <p:nvPr/>
        </p:nvPicPr>
        <p:blipFill>
          <a:blip r:embed="rId4">
            <a:alphaModFix/>
          </a:blip>
          <a:stretch>
            <a:fillRect/>
          </a:stretch>
        </p:blipFill>
        <p:spPr>
          <a:xfrm>
            <a:off x="112250" y="1496763"/>
            <a:ext cx="4500426" cy="2780275"/>
          </a:xfrm>
          <a:prstGeom prst="rect">
            <a:avLst/>
          </a:prstGeom>
          <a:noFill/>
          <a:ln>
            <a:noFill/>
          </a:ln>
        </p:spPr>
      </p:pic>
      <p:pic>
        <p:nvPicPr>
          <p:cNvPr id="383" name="Google Shape;383;p29" title="Chart"/>
          <p:cNvPicPr preferRelativeResize="0"/>
          <p:nvPr/>
        </p:nvPicPr>
        <p:blipFill>
          <a:blip r:embed="rId5">
            <a:alphaModFix/>
          </a:blip>
          <a:stretch>
            <a:fillRect/>
          </a:stretch>
        </p:blipFill>
        <p:spPr>
          <a:xfrm>
            <a:off x="4766675" y="1496775"/>
            <a:ext cx="4236799" cy="278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4">
            <a:alphaModFix/>
          </a:blip>
          <a:stretch>
            <a:fillRect/>
          </a:stretch>
        </a:blipFill>
      </p:bgPr>
    </p:bg>
    <p:spTree>
      <p:nvGrpSpPr>
        <p:cNvPr id="387" name="Shape 387"/>
        <p:cNvGrpSpPr/>
        <p:nvPr/>
      </p:nvGrpSpPr>
      <p:grpSpPr>
        <a:xfrm>
          <a:off x="0" y="0"/>
          <a:ext cx="0" cy="0"/>
          <a:chOff x="0" y="0"/>
          <a:chExt cx="0" cy="0"/>
        </a:xfrm>
      </p:grpSpPr>
      <p:sp>
        <p:nvSpPr>
          <p:cNvPr id="388" name="Google Shape;388;p30"/>
          <p:cNvSpPr txBox="1"/>
          <p:nvPr>
            <p:ph type="title"/>
          </p:nvPr>
        </p:nvSpPr>
        <p:spPr>
          <a:xfrm>
            <a:off x="1310150" y="675700"/>
            <a:ext cx="7030500" cy="5895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Standard Deviation of </a:t>
            </a:r>
            <a:r>
              <a:rPr lang="en" sz="2400"/>
              <a:t>Percent Error</a:t>
            </a:r>
            <a:endParaRPr sz="2400"/>
          </a:p>
        </p:txBody>
      </p:sp>
      <p:pic>
        <p:nvPicPr>
          <p:cNvPr id="389" name="Google Shape;389;p30" title="Chart"/>
          <p:cNvPicPr preferRelativeResize="0"/>
          <p:nvPr/>
        </p:nvPicPr>
        <p:blipFill>
          <a:blip r:embed="rId5">
            <a:alphaModFix/>
          </a:blip>
          <a:stretch>
            <a:fillRect/>
          </a:stretch>
        </p:blipFill>
        <p:spPr>
          <a:xfrm>
            <a:off x="1762101" y="1429475"/>
            <a:ext cx="5851025" cy="3301600"/>
          </a:xfrm>
          <a:prstGeom prst="rect">
            <a:avLst/>
          </a:prstGeom>
          <a:noFill/>
          <a:ln>
            <a:noFill/>
          </a:ln>
        </p:spPr>
      </p:pic>
      <p:pic>
        <p:nvPicPr>
          <p:cNvPr id="390" name="Google Shape;390;p30" title="Chart"/>
          <p:cNvPicPr preferRelativeResize="0"/>
          <p:nvPr/>
        </p:nvPicPr>
        <p:blipFill>
          <a:blip r:embed="rId6">
            <a:alphaModFix/>
          </a:blip>
          <a:stretch>
            <a:fillRect/>
          </a:stretch>
        </p:blipFill>
        <p:spPr>
          <a:xfrm>
            <a:off x="922400" y="5487700"/>
            <a:ext cx="5279231" cy="29789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94" name="Shape 394"/>
        <p:cNvGrpSpPr/>
        <p:nvPr/>
      </p:nvGrpSpPr>
      <p:grpSpPr>
        <a:xfrm>
          <a:off x="0" y="0"/>
          <a:ext cx="0" cy="0"/>
          <a:chOff x="0" y="0"/>
          <a:chExt cx="0" cy="0"/>
        </a:xfrm>
      </p:grpSpPr>
      <p:pic>
        <p:nvPicPr>
          <p:cNvPr id="395" name="Google Shape;395;p31" title="Chart"/>
          <p:cNvPicPr preferRelativeResize="0"/>
          <p:nvPr/>
        </p:nvPicPr>
        <p:blipFill>
          <a:blip r:embed="rId3">
            <a:alphaModFix/>
          </a:blip>
          <a:stretch>
            <a:fillRect/>
          </a:stretch>
        </p:blipFill>
        <p:spPr>
          <a:xfrm>
            <a:off x="209438" y="1652900"/>
            <a:ext cx="5704426" cy="3251000"/>
          </a:xfrm>
          <a:prstGeom prst="rect">
            <a:avLst/>
          </a:prstGeom>
          <a:noFill/>
          <a:ln>
            <a:noFill/>
          </a:ln>
        </p:spPr>
      </p:pic>
      <p:sp>
        <p:nvSpPr>
          <p:cNvPr id="396" name="Google Shape;396;p31"/>
          <p:cNvSpPr txBox="1"/>
          <p:nvPr/>
        </p:nvSpPr>
        <p:spPr>
          <a:xfrm>
            <a:off x="6163000" y="2328375"/>
            <a:ext cx="2683500" cy="8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lt1"/>
                </a:solidFill>
                <a:latin typeface="Nunito"/>
                <a:ea typeface="Nunito"/>
                <a:cs typeface="Nunito"/>
                <a:sym typeface="Nunito"/>
              </a:rPr>
              <a:t>Exponential equation: </a:t>
            </a:r>
            <a:endParaRPr>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a:solidFill>
                  <a:schemeClr val="lt1"/>
                </a:solidFill>
                <a:latin typeface="Nunito"/>
                <a:ea typeface="Nunito"/>
                <a:cs typeface="Nunito"/>
                <a:sym typeface="Nunito"/>
              </a:rPr>
              <a:t>Average Mean = 0.215e^6.62E - 0.5x</a:t>
            </a:r>
            <a:endParaRPr>
              <a:solidFill>
                <a:schemeClr val="lt1"/>
              </a:solidFill>
              <a:latin typeface="Nunito"/>
              <a:ea typeface="Nunito"/>
              <a:cs typeface="Nunito"/>
              <a:sym typeface="Nunito"/>
            </a:endParaRPr>
          </a:p>
        </p:txBody>
      </p:sp>
      <p:sp>
        <p:nvSpPr>
          <p:cNvPr id="397" name="Google Shape;397;p31"/>
          <p:cNvSpPr txBox="1"/>
          <p:nvPr/>
        </p:nvSpPr>
        <p:spPr>
          <a:xfrm>
            <a:off x="1243125" y="670900"/>
            <a:ext cx="7491600" cy="8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400">
                <a:solidFill>
                  <a:schemeClr val="lt1"/>
                </a:solidFill>
                <a:latin typeface="Maven Pro"/>
                <a:ea typeface="Maven Pro"/>
                <a:cs typeface="Maven Pro"/>
                <a:sym typeface="Maven Pro"/>
              </a:rPr>
              <a:t>The Progression of the Average Median Execution Time as the Number of Points Increased</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434925" y="1111175"/>
            <a:ext cx="6366900" cy="86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Our Research Question: </a:t>
            </a:r>
            <a:endParaRPr sz="3000"/>
          </a:p>
        </p:txBody>
      </p:sp>
      <p:sp>
        <p:nvSpPr>
          <p:cNvPr id="286" name="Google Shape;286;p14"/>
          <p:cNvSpPr txBox="1"/>
          <p:nvPr>
            <p:ph type="title"/>
          </p:nvPr>
        </p:nvSpPr>
        <p:spPr>
          <a:xfrm>
            <a:off x="361950" y="1584000"/>
            <a:ext cx="8420100" cy="19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How is the percent difference associated with run length, if at all?</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01" name="Shape 401"/>
        <p:cNvGrpSpPr/>
        <p:nvPr/>
      </p:nvGrpSpPr>
      <p:grpSpPr>
        <a:xfrm>
          <a:off x="0" y="0"/>
          <a:ext cx="0" cy="0"/>
          <a:chOff x="0" y="0"/>
          <a:chExt cx="0" cy="0"/>
        </a:xfrm>
      </p:grpSpPr>
      <p:pic>
        <p:nvPicPr>
          <p:cNvPr id="402" name="Google Shape;402;p32" title="Chart"/>
          <p:cNvPicPr preferRelativeResize="0"/>
          <p:nvPr/>
        </p:nvPicPr>
        <p:blipFill>
          <a:blip r:embed="rId3">
            <a:alphaModFix/>
          </a:blip>
          <a:stretch>
            <a:fillRect/>
          </a:stretch>
        </p:blipFill>
        <p:spPr>
          <a:xfrm>
            <a:off x="1274475" y="1683925"/>
            <a:ext cx="6754643" cy="3285475"/>
          </a:xfrm>
          <a:prstGeom prst="rect">
            <a:avLst/>
          </a:prstGeom>
          <a:noFill/>
          <a:ln>
            <a:noFill/>
          </a:ln>
        </p:spPr>
      </p:pic>
      <p:sp>
        <p:nvSpPr>
          <p:cNvPr id="403" name="Google Shape;403;p32"/>
          <p:cNvSpPr txBox="1"/>
          <p:nvPr/>
        </p:nvSpPr>
        <p:spPr>
          <a:xfrm>
            <a:off x="1283250" y="638000"/>
            <a:ext cx="6577500" cy="8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400">
                <a:solidFill>
                  <a:schemeClr val="lt1"/>
                </a:solidFill>
                <a:latin typeface="Maven Pro"/>
                <a:ea typeface="Maven Pro"/>
                <a:cs typeface="Maven Pro"/>
                <a:sym typeface="Maven Pro"/>
              </a:rPr>
              <a:t>The Progression focused on Numbers Tested below 10,000</a:t>
            </a:r>
            <a:endParaRPr b="1"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07" name="Shape 407"/>
        <p:cNvGrpSpPr/>
        <p:nvPr/>
      </p:nvGrpSpPr>
      <p:grpSpPr>
        <a:xfrm>
          <a:off x="0" y="0"/>
          <a:ext cx="0" cy="0"/>
          <a:chOff x="0" y="0"/>
          <a:chExt cx="0" cy="0"/>
        </a:xfrm>
      </p:grpSpPr>
      <p:pic>
        <p:nvPicPr>
          <p:cNvPr id="408" name="Google Shape;408;p33" title="Chart"/>
          <p:cNvPicPr preferRelativeResize="0"/>
          <p:nvPr/>
        </p:nvPicPr>
        <p:blipFill>
          <a:blip r:embed="rId3">
            <a:alphaModFix/>
          </a:blip>
          <a:stretch>
            <a:fillRect/>
          </a:stretch>
        </p:blipFill>
        <p:spPr>
          <a:xfrm>
            <a:off x="287950" y="1873504"/>
            <a:ext cx="4356876" cy="2094646"/>
          </a:xfrm>
          <a:prstGeom prst="rect">
            <a:avLst/>
          </a:prstGeom>
          <a:noFill/>
          <a:ln>
            <a:noFill/>
          </a:ln>
        </p:spPr>
      </p:pic>
      <p:pic>
        <p:nvPicPr>
          <p:cNvPr id="409" name="Google Shape;409;p33" title="Chart"/>
          <p:cNvPicPr preferRelativeResize="0"/>
          <p:nvPr/>
        </p:nvPicPr>
        <p:blipFill>
          <a:blip r:embed="rId4">
            <a:alphaModFix/>
          </a:blip>
          <a:stretch>
            <a:fillRect/>
          </a:stretch>
        </p:blipFill>
        <p:spPr>
          <a:xfrm>
            <a:off x="4732150" y="1873500"/>
            <a:ext cx="4356876" cy="2094650"/>
          </a:xfrm>
          <a:prstGeom prst="rect">
            <a:avLst/>
          </a:prstGeom>
          <a:noFill/>
          <a:ln>
            <a:noFill/>
          </a:ln>
        </p:spPr>
      </p:pic>
      <p:sp>
        <p:nvSpPr>
          <p:cNvPr id="410" name="Google Shape;410;p33"/>
          <p:cNvSpPr txBox="1"/>
          <p:nvPr/>
        </p:nvSpPr>
        <p:spPr>
          <a:xfrm>
            <a:off x="1414125" y="762975"/>
            <a:ext cx="67614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800">
                <a:solidFill>
                  <a:schemeClr val="lt1"/>
                </a:solidFill>
                <a:latin typeface="Maven Pro"/>
                <a:ea typeface="Maven Pro"/>
                <a:cs typeface="Maven Pro"/>
                <a:sym typeface="Maven Pro"/>
              </a:rPr>
              <a:t>Visual representation of our Data</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14" name="Shape 414"/>
        <p:cNvGrpSpPr/>
        <p:nvPr/>
      </p:nvGrpSpPr>
      <p:grpSpPr>
        <a:xfrm>
          <a:off x="0" y="0"/>
          <a:ext cx="0" cy="0"/>
          <a:chOff x="0" y="0"/>
          <a:chExt cx="0" cy="0"/>
        </a:xfrm>
      </p:grpSpPr>
      <p:sp>
        <p:nvSpPr>
          <p:cNvPr id="415" name="Google Shape;415;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Analysis of the Data: What did we find?</a:t>
            </a:r>
            <a:endParaRPr>
              <a:solidFill>
                <a:schemeClr val="lt1"/>
              </a:solidFill>
            </a:endParaRPr>
          </a:p>
        </p:txBody>
      </p:sp>
      <p:sp>
        <p:nvSpPr>
          <p:cNvPr id="416" name="Google Shape;416;p34"/>
          <p:cNvSpPr txBox="1"/>
          <p:nvPr>
            <p:ph idx="1" type="body"/>
          </p:nvPr>
        </p:nvSpPr>
        <p:spPr>
          <a:xfrm>
            <a:off x="898900" y="1525750"/>
            <a:ext cx="7030500" cy="30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A</a:t>
            </a:r>
            <a:r>
              <a:rPr lang="en" sz="1800">
                <a:solidFill>
                  <a:schemeClr val="lt1"/>
                </a:solidFill>
              </a:rPr>
              <a:t>s more numbers were tested, the averages plateaued towards pi, even though the average median did have some bumps.</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From the tested numbers higher t</a:t>
            </a:r>
            <a:r>
              <a:rPr lang="en" sz="1800">
                <a:solidFill>
                  <a:schemeClr val="lt1"/>
                </a:solidFill>
              </a:rPr>
              <a:t>han 10,000</a:t>
            </a:r>
            <a:r>
              <a:rPr lang="en" sz="1800">
                <a:solidFill>
                  <a:schemeClr val="lt1"/>
                </a:solidFill>
              </a:rPr>
              <a:t>,</a:t>
            </a:r>
            <a:r>
              <a:rPr lang="en" sz="1800">
                <a:solidFill>
                  <a:schemeClr val="lt1"/>
                </a:solidFill>
              </a:rPr>
              <a:t> the percent error of the average median from pi</a:t>
            </a:r>
            <a:r>
              <a:rPr lang="en" sz="1800">
                <a:solidFill>
                  <a:schemeClr val="lt1"/>
                </a:solidFill>
              </a:rPr>
              <a:t> decreased towards zero</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The percent error of the average median from pi also approached zero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Analysis of the Data: What did we find?</a:t>
            </a:r>
            <a:endParaRPr>
              <a:solidFill>
                <a:schemeClr val="lt1"/>
              </a:solidFill>
            </a:endParaRPr>
          </a:p>
        </p:txBody>
      </p:sp>
      <p:sp>
        <p:nvSpPr>
          <p:cNvPr id="422" name="Google Shape;422;p35"/>
          <p:cNvSpPr txBox="1"/>
          <p:nvPr>
            <p:ph idx="1" type="body"/>
          </p:nvPr>
        </p:nvSpPr>
        <p:spPr>
          <a:xfrm>
            <a:off x="898900" y="1525750"/>
            <a:ext cx="7030500" cy="276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In both data, 50,000 tested numbers was the closest to zero percent error (0.000207346041% off for the average mean) from pi.</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As more numbers were tested, the execution time increased </a:t>
            </a:r>
            <a:r>
              <a:rPr lang="en" sz="1800">
                <a:solidFill>
                  <a:srgbClr val="FFFFFF"/>
                </a:solidFill>
              </a:rPr>
              <a:t>exponentially</a:t>
            </a:r>
            <a:r>
              <a:rPr lang="en" sz="1800">
                <a:solidFill>
                  <a:srgbClr val="FFFFFF"/>
                </a:solidFill>
              </a:rPr>
              <a:t>, and a one to one equation could be formulated to predict results.</a:t>
            </a:r>
            <a:endParaRPr sz="1800">
              <a:solidFill>
                <a:srgbClr val="FFFFFF"/>
              </a:solidFill>
            </a:endParaRPr>
          </a:p>
          <a:p>
            <a:pPr indent="0" lvl="0" marL="0" rtl="0" algn="l">
              <a:spcBef>
                <a:spcPts val="1600"/>
              </a:spcBef>
              <a:spcAft>
                <a:spcPts val="1600"/>
              </a:spcAft>
              <a:buNone/>
            </a:pPr>
            <a:r>
              <a:t/>
            </a:r>
            <a:endParaRPr sz="18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28" name="Google Shape;428;p36"/>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How is the percent difference associated with run length, if at all?</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1276350" y="989925"/>
            <a:ext cx="6591300" cy="295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As we increased our run length from the tested numbers higher than 10,000 on the bar graph of the percent error of the average mean from pi, the percent error decreased towards zero, and closer to the Value of π. From the run length of 10,000 and on, there was not a statistical significant change in percent error from π.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8"/>
          <p:cNvSpPr txBox="1"/>
          <p:nvPr>
            <p:ph type="title"/>
          </p:nvPr>
        </p:nvSpPr>
        <p:spPr>
          <a:xfrm>
            <a:off x="1388550" y="1640100"/>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 As the run length increased, the spread of the resulting values decreased because the sample size was so big it ignored the outliers. The time it took to run the python program increased exponentially. There is a hidden outlier which is the code itself.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39"/>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a:t>
            </a:r>
            <a:endParaRPr/>
          </a:p>
        </p:txBody>
      </p:sp>
      <p:sp>
        <p:nvSpPr>
          <p:cNvPr id="444" name="Google Shape;444;p39"/>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t>Questions?</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0"/>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1"/>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Github Link</a:t>
            </a:r>
            <a:endParaRPr/>
          </a:p>
        </p:txBody>
      </p:sp>
      <p:sp>
        <p:nvSpPr>
          <p:cNvPr id="455" name="Google Shape;455;p4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hlinkClick r:id="rId3"/>
              </a:rPr>
              <a:t>https://github.com/IkeKap/StatsProject</a:t>
            </a:r>
            <a:endParaRPr sz="2400"/>
          </a:p>
          <a:p>
            <a:pPr indent="0" lvl="0" marL="0" rtl="0" algn="ctr">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0" name="Shape 290"/>
        <p:cNvGrpSpPr/>
        <p:nvPr/>
      </p:nvGrpSpPr>
      <p:grpSpPr>
        <a:xfrm>
          <a:off x="0" y="0"/>
          <a:ext cx="0" cy="0"/>
          <a:chOff x="0" y="0"/>
          <a:chExt cx="0" cy="0"/>
        </a:xfrm>
      </p:grpSpPr>
      <p:sp>
        <p:nvSpPr>
          <p:cNvPr id="291" name="Google Shape;291;p15"/>
          <p:cNvSpPr txBox="1"/>
          <p:nvPr/>
        </p:nvSpPr>
        <p:spPr>
          <a:xfrm>
            <a:off x="1210225" y="1867975"/>
            <a:ext cx="6958800" cy="23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2400">
                <a:solidFill>
                  <a:schemeClr val="lt1"/>
                </a:solidFill>
                <a:latin typeface="Nunito"/>
                <a:ea typeface="Nunito"/>
                <a:cs typeface="Nunito"/>
                <a:sym typeface="Nunito"/>
              </a:rPr>
              <a:t>A Monte Carlo Simulation is a mathematical technique that generates random variables for modelling risk or uncertainty of a certain system. </a:t>
            </a:r>
            <a:endParaRPr sz="2400">
              <a:solidFill>
                <a:schemeClr val="lt1"/>
              </a:solidFill>
            </a:endParaRPr>
          </a:p>
        </p:txBody>
      </p:sp>
      <p:sp>
        <p:nvSpPr>
          <p:cNvPr id="292" name="Google Shape;292;p15"/>
          <p:cNvSpPr txBox="1"/>
          <p:nvPr/>
        </p:nvSpPr>
        <p:spPr>
          <a:xfrm>
            <a:off x="1283250" y="618275"/>
            <a:ext cx="6577500" cy="10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800">
                <a:solidFill>
                  <a:schemeClr val="lt1"/>
                </a:solidFill>
                <a:latin typeface="Maven Pro"/>
                <a:ea typeface="Maven Pro"/>
                <a:cs typeface="Maven Pro"/>
                <a:sym typeface="Maven Pro"/>
              </a:rPr>
              <a:t>What is a Monte Carlo Simulation?</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did we use the simulation for?</a:t>
            </a:r>
            <a:endParaRPr>
              <a:solidFill>
                <a:schemeClr val="lt1"/>
              </a:solidFill>
            </a:endParaRPr>
          </a:p>
        </p:txBody>
      </p:sp>
      <p:sp>
        <p:nvSpPr>
          <p:cNvPr id="298" name="Google Shape;298;p16"/>
          <p:cNvSpPr txBox="1"/>
          <p:nvPr>
            <p:ph idx="1" type="body"/>
          </p:nvPr>
        </p:nvSpPr>
        <p:spPr>
          <a:xfrm>
            <a:off x="105675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solidFill>
                  <a:schemeClr val="lt1"/>
                </a:solidFill>
              </a:rPr>
              <a:t>Our group calculated experimental values for π using a Python program and analyzed the data within Microsoft Excel/Google Sheets. </a:t>
            </a:r>
            <a:endParaRPr sz="2400">
              <a:solidFill>
                <a:schemeClr val="lt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205450" y="236775"/>
            <a:ext cx="3175200" cy="118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Goals:</a:t>
            </a:r>
            <a:endParaRPr/>
          </a:p>
        </p:txBody>
      </p:sp>
      <p:sp>
        <p:nvSpPr>
          <p:cNvPr id="304" name="Google Shape;304;p17"/>
          <p:cNvSpPr txBox="1"/>
          <p:nvPr/>
        </p:nvSpPr>
        <p:spPr>
          <a:xfrm>
            <a:off x="762975" y="1520950"/>
            <a:ext cx="6482400" cy="246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Determine the association, if at all, between the accuracy of a simulation and the length (how many points used to calculate π) of the simulation</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Determine the association, if at all, between the spread of resulting values of π and how many coordinates/points were used in the simulation</a:t>
            </a:r>
            <a:endParaRPr sz="1800">
              <a:solidFill>
                <a:schemeClr val="lt1"/>
              </a:solidFill>
              <a:latin typeface="Nunito"/>
              <a:ea typeface="Nunito"/>
              <a:cs typeface="Nunito"/>
              <a:sym typeface="Nunito"/>
            </a:endParaRPr>
          </a:p>
          <a:p>
            <a:pPr indent="-342900" lvl="0" marL="457200" rtl="0" algn="l">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Determine the association, if at all, between the length of the simulation and the execution time.</a:t>
            </a:r>
            <a:endParaRPr sz="18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a:solidFill>
                <a:schemeClr val="lt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91675" y="138350"/>
            <a:ext cx="4481400" cy="71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Procedure</a:t>
            </a:r>
            <a:endParaRPr/>
          </a:p>
        </p:txBody>
      </p:sp>
      <p:sp>
        <p:nvSpPr>
          <p:cNvPr id="310" name="Google Shape;310;p18"/>
          <p:cNvSpPr txBox="1"/>
          <p:nvPr/>
        </p:nvSpPr>
        <p:spPr>
          <a:xfrm>
            <a:off x="697200" y="1295750"/>
            <a:ext cx="7689000" cy="29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We construct a Monte Carlo simulation to determine a value for π by having the program generate 2 sets of random numbers (for the x and y dimensions) between 0 and 1. If, as the image above states, the sum of the 2 squares is less than 1, the point is counted as falling inside the area of the quarter circle. </a:t>
            </a:r>
            <a:endParaRPr sz="18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800">
                <a:solidFill>
                  <a:schemeClr val="lt1"/>
                </a:solidFill>
                <a:latin typeface="Nunito"/>
                <a:ea typeface="Nunito"/>
                <a:cs typeface="Nunito"/>
                <a:sym typeface="Nunito"/>
              </a:rPr>
              <a:t>At the end, the experimental value of π is calculated by dividing the number of points inside the quarter circle by the total amount of points "thrown".</a:t>
            </a:r>
            <a:endParaRPr sz="18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800">
                <a:solidFill>
                  <a:schemeClr val="lt1"/>
                </a:solidFill>
                <a:latin typeface="Nunito"/>
                <a:ea typeface="Nunito"/>
                <a:cs typeface="Nunito"/>
                <a:sym typeface="Nunito"/>
              </a:rPr>
              <a:t>Multiply the ratio from above by 4, since otherwise, as the equation from above demonstrates, the result would be approaching π/4</a:t>
            </a:r>
            <a:endParaRPr sz="1800">
              <a:solidFill>
                <a:schemeClr val="lt1"/>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643100" y="231350"/>
            <a:ext cx="5857800" cy="123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Visual of how the Simulation is run </a:t>
            </a:r>
            <a:endParaRPr sz="2400"/>
          </a:p>
        </p:txBody>
      </p:sp>
      <p:pic>
        <p:nvPicPr>
          <p:cNvPr id="316" name="Google Shape;316;p19"/>
          <p:cNvPicPr preferRelativeResize="0"/>
          <p:nvPr/>
        </p:nvPicPr>
        <p:blipFill>
          <a:blip r:embed="rId3">
            <a:alphaModFix/>
          </a:blip>
          <a:stretch>
            <a:fillRect/>
          </a:stretch>
        </p:blipFill>
        <p:spPr>
          <a:xfrm>
            <a:off x="152400" y="1470050"/>
            <a:ext cx="4321101" cy="3240826"/>
          </a:xfrm>
          <a:prstGeom prst="rect">
            <a:avLst/>
          </a:prstGeom>
          <a:noFill/>
          <a:ln>
            <a:noFill/>
          </a:ln>
        </p:spPr>
      </p:pic>
      <p:pic>
        <p:nvPicPr>
          <p:cNvPr id="317" name="Google Shape;317;p19"/>
          <p:cNvPicPr preferRelativeResize="0"/>
          <p:nvPr/>
        </p:nvPicPr>
        <p:blipFill>
          <a:blip r:embed="rId4">
            <a:alphaModFix/>
          </a:blip>
          <a:stretch>
            <a:fillRect/>
          </a:stretch>
        </p:blipFill>
        <p:spPr>
          <a:xfrm>
            <a:off x="4670151" y="1470050"/>
            <a:ext cx="4321101" cy="3240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88550" y="240200"/>
            <a:ext cx="6366900" cy="101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Summary</a:t>
            </a:r>
            <a:r>
              <a:rPr lang="en" sz="2400"/>
              <a:t> Statistics of Approximate Calculated Values of pi </a:t>
            </a:r>
            <a:endParaRPr sz="2400"/>
          </a:p>
        </p:txBody>
      </p:sp>
      <p:graphicFrame>
        <p:nvGraphicFramePr>
          <p:cNvPr id="323" name="Google Shape;323;p20"/>
          <p:cNvGraphicFramePr/>
          <p:nvPr/>
        </p:nvGraphicFramePr>
        <p:xfrm>
          <a:off x="288938" y="1560450"/>
          <a:ext cx="3000000" cy="3000000"/>
        </p:xfrm>
        <a:graphic>
          <a:graphicData uri="http://schemas.openxmlformats.org/drawingml/2006/table">
            <a:tbl>
              <a:tblPr>
                <a:noFill/>
                <a:tableStyleId>{BB621009-E3F2-4EFE-88F2-489C221649CF}</a:tableStyleId>
              </a:tblPr>
              <a:tblGrid>
                <a:gridCol w="951975"/>
                <a:gridCol w="754550"/>
                <a:gridCol w="838125"/>
                <a:gridCol w="902300"/>
                <a:gridCol w="866125"/>
                <a:gridCol w="1029300"/>
                <a:gridCol w="890800"/>
                <a:gridCol w="856575"/>
                <a:gridCol w="756800"/>
                <a:gridCol w="719550"/>
              </a:tblGrid>
              <a:tr h="640325">
                <a:tc>
                  <a:txBody>
                    <a:bodyPr>
                      <a:noAutofit/>
                    </a:bodyPr>
                    <a:lstStyle/>
                    <a:p>
                      <a:pPr indent="0" lvl="0" marL="0" rtl="0" algn="l">
                        <a:lnSpc>
                          <a:spcPct val="115000"/>
                        </a:lnSpc>
                        <a:spcBef>
                          <a:spcPts val="0"/>
                        </a:spcBef>
                        <a:spcAft>
                          <a:spcPts val="0"/>
                        </a:spcAft>
                        <a:buNone/>
                      </a:pPr>
                      <a:r>
                        <a:rPr lang="en" sz="1000"/>
                        <a:t>Number of Points Tested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60050">
                <a:tc>
                  <a:txBody>
                    <a:bodyPr>
                      <a:noAutofit/>
                    </a:bodyPr>
                    <a:lstStyle/>
                    <a:p>
                      <a:pPr indent="0" lvl="0" marL="0" rtl="0" algn="l">
                        <a:lnSpc>
                          <a:spcPct val="115000"/>
                        </a:lnSpc>
                        <a:spcBef>
                          <a:spcPts val="0"/>
                        </a:spcBef>
                        <a:spcAft>
                          <a:spcPts val="0"/>
                        </a:spcAft>
                        <a:buNone/>
                      </a:pPr>
                      <a:r>
                        <a:rPr lang="en" sz="1000"/>
                        <a:t>Average Mean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3.096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3.076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3.1096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3.1368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3.15144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3.145052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3.1418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3.14052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80975">
                <a:tc>
                  <a:txBody>
                    <a:bodyPr>
                      <a:noAutofit/>
                    </a:bodyPr>
                    <a:lstStyle/>
                    <a:p>
                      <a:pPr indent="0" lvl="0" marL="0" rtl="0" algn="l">
                        <a:lnSpc>
                          <a:spcPct val="115000"/>
                        </a:lnSpc>
                        <a:spcBef>
                          <a:spcPts val="0"/>
                        </a:spcBef>
                        <a:spcAft>
                          <a:spcPts val="0"/>
                        </a:spcAft>
                        <a:buNone/>
                      </a:pPr>
                      <a:r>
                        <a:rPr lang="en" sz="1000"/>
                        <a:t>Average Median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3.108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3.1452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3.14638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3.1412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3.1452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82450">
                <a:tc>
                  <a:txBody>
                    <a:bodyPr>
                      <a:noAutofit/>
                    </a:bodyPr>
                    <a:lstStyle/>
                    <a:p>
                      <a:pPr indent="0" lvl="0" marL="0" rtl="0" algn="l">
                        <a:lnSpc>
                          <a:spcPct val="115000"/>
                        </a:lnSpc>
                        <a:spcBef>
                          <a:spcPts val="0"/>
                        </a:spcBef>
                        <a:spcAft>
                          <a:spcPts val="0"/>
                        </a:spcAft>
                        <a:buNone/>
                      </a:pPr>
                      <a:r>
                        <a:rPr lang="en" sz="1000"/>
                        <a:t>Standard Deviation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0.57193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0.25868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0.17734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0.07155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0.04481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0.02104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0.00546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0.02396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994075" y="204425"/>
            <a:ext cx="7155900" cy="6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Summary Statistics of Percent Error from Pi</a:t>
            </a:r>
            <a:endParaRPr sz="2400"/>
          </a:p>
        </p:txBody>
      </p:sp>
      <p:graphicFrame>
        <p:nvGraphicFramePr>
          <p:cNvPr id="329" name="Google Shape;329;p21"/>
          <p:cNvGraphicFramePr/>
          <p:nvPr/>
        </p:nvGraphicFramePr>
        <p:xfrm>
          <a:off x="601650" y="966188"/>
          <a:ext cx="3000000" cy="3000000"/>
        </p:xfrm>
        <a:graphic>
          <a:graphicData uri="http://schemas.openxmlformats.org/drawingml/2006/table">
            <a:tbl>
              <a:tblPr>
                <a:noFill/>
                <a:tableStyleId>{BB621009-E3F2-4EFE-88F2-489C221649CF}</a:tableStyleId>
              </a:tblPr>
              <a:tblGrid>
                <a:gridCol w="1213450"/>
                <a:gridCol w="747475"/>
                <a:gridCol w="747475"/>
                <a:gridCol w="747475"/>
                <a:gridCol w="747475"/>
                <a:gridCol w="747475"/>
                <a:gridCol w="747475"/>
                <a:gridCol w="747475"/>
                <a:gridCol w="747475"/>
                <a:gridCol w="747475"/>
              </a:tblGrid>
              <a:tr h="1046325">
                <a:tc>
                  <a:txBody>
                    <a:bodyPr>
                      <a:noAutofit/>
                    </a:bodyPr>
                    <a:lstStyle/>
                    <a:p>
                      <a:pPr indent="0" lvl="0" marL="0" rtl="0" algn="l">
                        <a:lnSpc>
                          <a:spcPct val="115000"/>
                        </a:lnSpc>
                        <a:spcBef>
                          <a:spcPts val="0"/>
                        </a:spcBef>
                        <a:spcAft>
                          <a:spcPts val="0"/>
                        </a:spcAft>
                        <a:buNone/>
                      </a:pPr>
                      <a:r>
                        <a:rPr lang="en" sz="1000"/>
                        <a:t>Number of Points Tested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a:t>
                      </a: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100,000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21600">
                <a:tc>
                  <a:txBody>
                    <a:bodyPr>
                      <a:noAutofit/>
                    </a:bodyPr>
                    <a:lstStyle/>
                    <a:p>
                      <a:pPr indent="0" lvl="0" marL="0" rtl="0" algn="l">
                        <a:lnSpc>
                          <a:spcPct val="115000"/>
                        </a:lnSpc>
                        <a:spcBef>
                          <a:spcPts val="0"/>
                        </a:spcBef>
                        <a:spcAft>
                          <a:spcPts val="0"/>
                        </a:spcAft>
                        <a:buNone/>
                      </a:pPr>
                      <a:r>
                        <a:rPr lang="en" sz="1000"/>
                        <a:t>Average </a:t>
                      </a:r>
                      <a:r>
                        <a:rPr lang="en" sz="1000"/>
                        <a:t>Mean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-3.2338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-1.4513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-2.087</a:t>
                      </a:r>
                      <a:r>
                        <a:rPr lang="en" sz="1000"/>
                        <a:t>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-1.0184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-0.15256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0.31345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0.00345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0.00021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-0.00107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21600">
                <a:tc>
                  <a:txBody>
                    <a:bodyPr>
                      <a:noAutofit/>
                    </a:bodyPr>
                    <a:lstStyle/>
                    <a:p>
                      <a:pPr indent="0" lvl="0" marL="0" rtl="0" algn="l">
                        <a:lnSpc>
                          <a:spcPct val="115000"/>
                        </a:lnSpc>
                        <a:spcBef>
                          <a:spcPts val="0"/>
                        </a:spcBef>
                        <a:spcAft>
                          <a:spcPts val="0"/>
                        </a:spcAft>
                        <a:buNone/>
                      </a:pPr>
                      <a:r>
                        <a:rPr lang="en" sz="1000"/>
                        <a:t>Average Median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1.8592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-0.68732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-3.8704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-1.0692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-0.49633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0.11482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0.00479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-0.00039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0.00361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21600">
                <a:tc>
                  <a:txBody>
                    <a:bodyPr>
                      <a:noAutofit/>
                    </a:bodyPr>
                    <a:lstStyle/>
                    <a:p>
                      <a:pPr indent="0" lvl="0" marL="0" rtl="0" algn="l">
                        <a:lnSpc>
                          <a:spcPct val="115000"/>
                        </a:lnSpc>
                        <a:spcBef>
                          <a:spcPts val="0"/>
                        </a:spcBef>
                        <a:spcAft>
                          <a:spcPts val="0"/>
                        </a:spcAft>
                        <a:buNone/>
                      </a:pPr>
                      <a:r>
                        <a:rPr lang="en" sz="1000"/>
                        <a:t>Standard Deviation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18.205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8.2341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5.6449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2.2778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1.4264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0.66988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0.00546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0.00756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0.02396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