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p:cViewPr varScale="1">
        <p:scale>
          <a:sx n="102" d="100"/>
          <a:sy n="102" d="100"/>
        </p:scale>
        <p:origin x="19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1BD88A3-B7B0-4384-B4CB-27D3EBFD576B}" type="datetimeFigureOut">
              <a:rPr lang="en-US" smtClean="0"/>
              <a:t>11/26/24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CDB1FA6-946C-4B25-A676-391A8EEA4D3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88A3-B7B0-4384-B4CB-27D3EBFD576B}"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1FA6-946C-4B25-A676-391A8EEA4D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88A3-B7B0-4384-B4CB-27D3EBFD576B}"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1FA6-946C-4B25-A676-391A8EEA4D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1BD88A3-B7B0-4384-B4CB-27D3EBFD576B}"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1FA6-946C-4B25-A676-391A8EEA4D3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1BD88A3-B7B0-4384-B4CB-27D3EBFD576B}" type="datetimeFigureOut">
              <a:rPr lang="en-US" smtClean="0"/>
              <a:t>11/26/24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CDB1FA6-946C-4B25-A676-391A8EEA4D3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88A3-B7B0-4384-B4CB-27D3EBFD576B}" type="datetimeFigureOut">
              <a:rPr lang="en-US" smtClean="0"/>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1FA6-946C-4B25-A676-391A8EEA4D3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1BD88A3-B7B0-4384-B4CB-27D3EBFD576B}" type="datetimeFigureOut">
              <a:rPr lang="en-US" smtClean="0"/>
              <a:t>11/26/24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B1FA6-946C-4B25-A676-391A8EEA4D3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1BD88A3-B7B0-4384-B4CB-27D3EBFD576B}" type="datetimeFigureOut">
              <a:rPr lang="en-US" smtClean="0"/>
              <a:t>11/26/24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B1FA6-946C-4B25-A676-391A8EEA4D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88A3-B7B0-4384-B4CB-27D3EBFD576B}" type="datetimeFigureOut">
              <a:rPr lang="en-US" smtClean="0"/>
              <a:t>11/26/24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B1FA6-946C-4B25-A676-391A8EEA4D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1BD88A3-B7B0-4384-B4CB-27D3EBFD576B}" type="datetimeFigureOut">
              <a:rPr lang="en-US" smtClean="0"/>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1FA6-946C-4B25-A676-391A8EEA4D3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1BD88A3-B7B0-4384-B4CB-27D3EBFD576B}" type="datetimeFigureOut">
              <a:rPr lang="en-US" smtClean="0"/>
              <a:t>11/26/24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CDB1FA6-946C-4B25-A676-391A8EEA4D3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1BD88A3-B7B0-4384-B4CB-27D3EBFD576B}" type="datetimeFigureOut">
              <a:rPr lang="en-US" smtClean="0"/>
              <a:t>11/26/24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CDB1FA6-946C-4B25-A676-391A8EEA4D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400" b="1" dirty="0">
                <a:solidFill>
                  <a:srgbClr val="FF0000"/>
                </a:solidFill>
              </a:rPr>
              <a:t>IRENE S. HIPOLITO</a:t>
            </a:r>
          </a:p>
          <a:p>
            <a:r>
              <a:rPr lang="en-US" sz="4400" b="1" dirty="0">
                <a:solidFill>
                  <a:srgbClr val="FF0000"/>
                </a:solidFill>
              </a:rPr>
              <a:t>Instructor</a:t>
            </a:r>
          </a:p>
        </p:txBody>
      </p:sp>
      <p:sp>
        <p:nvSpPr>
          <p:cNvPr id="2" name="Title 1"/>
          <p:cNvSpPr>
            <a:spLocks noGrp="1"/>
          </p:cNvSpPr>
          <p:nvPr>
            <p:ph type="ctrTitle"/>
          </p:nvPr>
        </p:nvSpPr>
        <p:spPr/>
        <p:txBody>
          <a:bodyPr>
            <a:normAutofit/>
          </a:bodyPr>
          <a:lstStyle/>
          <a:p>
            <a:r>
              <a:rPr lang="en-US" dirty="0">
                <a:latin typeface="Aubrey" pitchFamily="2" charset="0"/>
              </a:rPr>
              <a:t>SCIENCE 101/GEC 107 – SCIENCE, TECHNOLOGY, AND SOCIETY</a:t>
            </a:r>
          </a:p>
        </p:txBody>
      </p:sp>
    </p:spTree>
    <p:extLst>
      <p:ext uri="{BB962C8B-B14F-4D97-AF65-F5344CB8AC3E}">
        <p14:creationId xmlns:p14="http://schemas.microsoft.com/office/powerpoint/2010/main" val="100560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8-9</a:t>
            </a:r>
          </a:p>
        </p:txBody>
      </p:sp>
      <p:sp>
        <p:nvSpPr>
          <p:cNvPr id="3" name="Content Placeholder 2"/>
          <p:cNvSpPr>
            <a:spLocks noGrp="1"/>
          </p:cNvSpPr>
          <p:nvPr>
            <p:ph sz="quarter" idx="1"/>
          </p:nvPr>
        </p:nvSpPr>
        <p:spPr/>
        <p:txBody>
          <a:bodyPr>
            <a:normAutofit/>
          </a:bodyPr>
          <a:lstStyle/>
          <a:p>
            <a:pPr marL="514350" indent="-514350">
              <a:buAutoNum type="alphaLcPeriod"/>
            </a:pPr>
            <a:r>
              <a:rPr lang="en-US" sz="6000" dirty="0">
                <a:latin typeface="Arial Rounded MT Bold" pitchFamily="34" charset="0"/>
              </a:rPr>
              <a:t>Nanotechnology </a:t>
            </a:r>
          </a:p>
          <a:p>
            <a:pPr marL="514350" indent="-514350">
              <a:buAutoNum type="alphaLcPeriod"/>
            </a:pPr>
            <a:r>
              <a:rPr lang="en-US" sz="6000" dirty="0">
                <a:latin typeface="Arial Rounded MT Bold" pitchFamily="34" charset="0"/>
              </a:rPr>
              <a:t>Climate Change and Environmental Awareness</a:t>
            </a:r>
          </a:p>
        </p:txBody>
      </p:sp>
    </p:spTree>
    <p:extLst>
      <p:ext uri="{BB962C8B-B14F-4D97-AF65-F5344CB8AC3E}">
        <p14:creationId xmlns:p14="http://schemas.microsoft.com/office/powerpoint/2010/main" val="304688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Requirements</a:t>
            </a:r>
          </a:p>
        </p:txBody>
      </p:sp>
      <p:sp>
        <p:nvSpPr>
          <p:cNvPr id="3" name="Content Placeholder 2"/>
          <p:cNvSpPr>
            <a:spLocks noGrp="1"/>
          </p:cNvSpPr>
          <p:nvPr>
            <p:ph sz="quarter" idx="1"/>
          </p:nvPr>
        </p:nvSpPr>
        <p:spPr/>
        <p:txBody>
          <a:bodyPr/>
          <a:lstStyle/>
          <a:p>
            <a:r>
              <a:rPr lang="en-US" dirty="0"/>
              <a:t> </a:t>
            </a:r>
            <a:r>
              <a:rPr lang="en-US" sz="3600" dirty="0">
                <a:latin typeface="Arial Rounded MT Bold" pitchFamily="34" charset="0"/>
              </a:rPr>
              <a:t>Attendance</a:t>
            </a:r>
          </a:p>
          <a:p>
            <a:r>
              <a:rPr lang="en-US" sz="3600" dirty="0">
                <a:latin typeface="Arial Rounded MT Bold" pitchFamily="34" charset="0"/>
              </a:rPr>
              <a:t>Assessments</a:t>
            </a:r>
          </a:p>
          <a:p>
            <a:r>
              <a:rPr lang="en-US" sz="3600" dirty="0">
                <a:latin typeface="Arial Rounded MT Bold" pitchFamily="34" charset="0"/>
              </a:rPr>
              <a:t>Participation</a:t>
            </a:r>
          </a:p>
          <a:p>
            <a:r>
              <a:rPr lang="en-US" sz="3600" dirty="0">
                <a:latin typeface="Arial Rounded MT Bold" pitchFamily="34" charset="0"/>
              </a:rPr>
              <a:t>Article Reviews</a:t>
            </a:r>
          </a:p>
          <a:p>
            <a:r>
              <a:rPr lang="en-US" sz="3600" dirty="0">
                <a:latin typeface="Arial Rounded MT Bold" pitchFamily="34" charset="0"/>
              </a:rPr>
              <a:t>Midterm Exam</a:t>
            </a:r>
          </a:p>
          <a:p>
            <a:r>
              <a:rPr lang="en-US" sz="3600" dirty="0">
                <a:latin typeface="Arial Rounded MT Bold" pitchFamily="34" charset="0"/>
              </a:rPr>
              <a:t>Final Exam</a:t>
            </a:r>
          </a:p>
          <a:p>
            <a:endParaRPr lang="en-US" sz="3600" dirty="0">
              <a:latin typeface="Arial Rounded MT Bold" pitchFamily="34" charset="0"/>
            </a:endParaRPr>
          </a:p>
        </p:txBody>
      </p:sp>
    </p:spTree>
    <p:extLst>
      <p:ext uri="{BB962C8B-B14F-4D97-AF65-F5344CB8AC3E}">
        <p14:creationId xmlns:p14="http://schemas.microsoft.com/office/powerpoint/2010/main" val="317205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sz="quarter" idx="1"/>
          </p:nvPr>
        </p:nvSpPr>
        <p:spPr>
          <a:xfrm>
            <a:off x="533400" y="1447800"/>
            <a:ext cx="8382000" cy="4572000"/>
          </a:xfrm>
        </p:spPr>
        <p:txBody>
          <a:bodyPr>
            <a:noAutofit/>
          </a:bodyPr>
          <a:lstStyle/>
          <a:p>
            <a:r>
              <a:rPr lang="en-US" sz="2400" dirty="0"/>
              <a:t>This interdisciplinary field underscores the societal roles, relevance and impacts of science and technology and its dynamic context in the socio-political arena, economy, culture, environment, education and health and medicine, as these landscapes drive the advancement and innovation in S&amp;T on a global scale. The STS perspective integrates the human agency, scientific knowledge and technological advancement as an enterprise driven by necessity, ethics and change. The course provides insight on the origins of S&amp;T and its historical development and advancement. It also provides specific avenues for reflective critical thinking on innovations such as genetic engineering, nanotechnology, and robotics. Finally, STS confronts the overall impacts of these innovations on climate change and biodiversity. </a:t>
            </a:r>
          </a:p>
        </p:txBody>
      </p:sp>
    </p:spTree>
    <p:extLst>
      <p:ext uri="{BB962C8B-B14F-4D97-AF65-F5344CB8AC3E}">
        <p14:creationId xmlns:p14="http://schemas.microsoft.com/office/powerpoint/2010/main" val="205937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COURSE INTENDED LEARNING OUTCOMES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At the end of the course, you should be able to: </a:t>
            </a:r>
          </a:p>
          <a:p>
            <a:pPr marL="514350" indent="-514350">
              <a:buAutoNum type="arabicPeriod"/>
            </a:pPr>
            <a:r>
              <a:rPr lang="en-US" dirty="0"/>
              <a:t>Trace the historical developments in science and technology in the world and in the Philippines. </a:t>
            </a:r>
          </a:p>
          <a:p>
            <a:pPr marL="514350" indent="-514350">
              <a:buAutoNum type="arabicPeriod"/>
            </a:pPr>
            <a:r>
              <a:rPr lang="en-US" dirty="0"/>
              <a:t>Creatively present the importance and contributions of science and technology to society. </a:t>
            </a:r>
          </a:p>
          <a:p>
            <a:pPr marL="514350" indent="-514350">
              <a:buAutoNum type="arabicPeriod"/>
            </a:pPr>
            <a:r>
              <a:rPr lang="en-US" dirty="0"/>
              <a:t>Critique human flourishing and the progress of science and technology such that the student may be able to define for himself/herself the meaning of the good life. </a:t>
            </a:r>
          </a:p>
          <a:p>
            <a:pPr marL="514350" indent="-514350">
              <a:buAutoNum type="arabicPeriod"/>
            </a:pPr>
            <a:r>
              <a:rPr lang="en-US" dirty="0"/>
              <a:t>Examine shared concerns that make up the good life in order to come up with innovative and creative solutions to contemporary issues guided by ethical standards. </a:t>
            </a:r>
          </a:p>
          <a:p>
            <a:pPr marL="514350" indent="-514350">
              <a:buAutoNum type="arabicPeriod"/>
            </a:pPr>
            <a:r>
              <a:rPr lang="en-US" dirty="0"/>
              <a:t>Illustrate how the social media and information age impact their lives and their understanding of climate change.</a:t>
            </a:r>
          </a:p>
        </p:txBody>
      </p:sp>
    </p:spTree>
    <p:extLst>
      <p:ext uri="{BB962C8B-B14F-4D97-AF65-F5344CB8AC3E}">
        <p14:creationId xmlns:p14="http://schemas.microsoft.com/office/powerpoint/2010/main" val="175512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No. 1</a:t>
            </a:r>
          </a:p>
        </p:txBody>
      </p:sp>
      <p:sp>
        <p:nvSpPr>
          <p:cNvPr id="3" name="Content Placeholder 2"/>
          <p:cNvSpPr>
            <a:spLocks noGrp="1"/>
          </p:cNvSpPr>
          <p:nvPr>
            <p:ph sz="quarter" idx="1"/>
          </p:nvPr>
        </p:nvSpPr>
        <p:spPr/>
        <p:txBody>
          <a:bodyPr>
            <a:normAutofit/>
          </a:bodyPr>
          <a:lstStyle/>
          <a:p>
            <a:pPr marL="0" indent="0">
              <a:buNone/>
            </a:pPr>
            <a:r>
              <a:rPr lang="en-US" sz="3600" b="1" dirty="0">
                <a:latin typeface="Arial Rounded MT Bold" pitchFamily="34" charset="0"/>
              </a:rPr>
              <a:t>General Concepts and Historical Developments </a:t>
            </a:r>
          </a:p>
          <a:p>
            <a:pPr marL="0" indent="0">
              <a:buNone/>
            </a:pPr>
            <a:r>
              <a:rPr lang="en-US" sz="3600" b="1" dirty="0">
                <a:latin typeface="Arial Rounded MT Bold" pitchFamily="34" charset="0"/>
              </a:rPr>
              <a:t>a. Introduction to Science, Technology, and Society </a:t>
            </a:r>
          </a:p>
          <a:p>
            <a:pPr marL="0" indent="0">
              <a:buNone/>
            </a:pPr>
            <a:r>
              <a:rPr lang="en-US" sz="3600" b="1" dirty="0">
                <a:latin typeface="Arial Rounded MT Bold" pitchFamily="34" charset="0"/>
              </a:rPr>
              <a:t>b. Historical Antecedents of Science and Technology</a:t>
            </a:r>
          </a:p>
        </p:txBody>
      </p:sp>
    </p:spTree>
    <p:extLst>
      <p:ext uri="{BB962C8B-B14F-4D97-AF65-F5344CB8AC3E}">
        <p14:creationId xmlns:p14="http://schemas.microsoft.com/office/powerpoint/2010/main" val="383627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No. 2 </a:t>
            </a:r>
            <a:br>
              <a:rPr lang="en-US" dirty="0"/>
            </a:br>
            <a:endParaRPr lang="en-US" dirty="0"/>
          </a:p>
        </p:txBody>
      </p:sp>
      <p:sp>
        <p:nvSpPr>
          <p:cNvPr id="3" name="Content Placeholder 2"/>
          <p:cNvSpPr>
            <a:spLocks noGrp="1"/>
          </p:cNvSpPr>
          <p:nvPr>
            <p:ph sz="quarter" idx="1"/>
          </p:nvPr>
        </p:nvSpPr>
        <p:spPr/>
        <p:txBody>
          <a:bodyPr>
            <a:noAutofit/>
          </a:bodyPr>
          <a:lstStyle/>
          <a:p>
            <a:pPr marL="514350" indent="-514350">
              <a:buAutoNum type="alphaLcPeriod"/>
            </a:pPr>
            <a:r>
              <a:rPr lang="en-US" sz="4800" dirty="0">
                <a:latin typeface="Arial Rounded MT Bold" pitchFamily="34" charset="0"/>
              </a:rPr>
              <a:t>Intellectual Revolutions and Society </a:t>
            </a:r>
          </a:p>
          <a:p>
            <a:pPr marL="514350" indent="-514350">
              <a:buAutoNum type="alphaLcPeriod"/>
            </a:pPr>
            <a:r>
              <a:rPr lang="en-US" sz="4800" dirty="0">
                <a:latin typeface="Arial Rounded MT Bold" pitchFamily="34" charset="0"/>
              </a:rPr>
              <a:t> Science and Technology and Nation Building</a:t>
            </a:r>
          </a:p>
        </p:txBody>
      </p:sp>
    </p:spTree>
    <p:extLst>
      <p:ext uri="{BB962C8B-B14F-4D97-AF65-F5344CB8AC3E}">
        <p14:creationId xmlns:p14="http://schemas.microsoft.com/office/powerpoint/2010/main" val="76380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No. 3</a:t>
            </a:r>
          </a:p>
        </p:txBody>
      </p:sp>
      <p:sp>
        <p:nvSpPr>
          <p:cNvPr id="3" name="Content Placeholder 2"/>
          <p:cNvSpPr>
            <a:spLocks noGrp="1"/>
          </p:cNvSpPr>
          <p:nvPr>
            <p:ph sz="quarter" idx="1"/>
          </p:nvPr>
        </p:nvSpPr>
        <p:spPr/>
        <p:txBody>
          <a:bodyPr>
            <a:noAutofit/>
          </a:bodyPr>
          <a:lstStyle/>
          <a:p>
            <a:pPr marL="0" indent="0">
              <a:buNone/>
            </a:pPr>
            <a:r>
              <a:rPr lang="en-US" sz="3600" b="1" dirty="0">
                <a:latin typeface="Arial Rounded MT Bold" pitchFamily="34" charset="0"/>
              </a:rPr>
              <a:t>Science, Technology, and Society and the Human Conditions </a:t>
            </a:r>
            <a:r>
              <a:rPr lang="en-US" sz="3600" b="1" dirty="0" err="1">
                <a:latin typeface="Arial Rounded MT Bold" pitchFamily="34" charset="0"/>
              </a:rPr>
              <a:t>a.Technology</a:t>
            </a:r>
            <a:r>
              <a:rPr lang="en-US" sz="3600" b="1" dirty="0">
                <a:latin typeface="Arial Rounded MT Bold" pitchFamily="34" charset="0"/>
              </a:rPr>
              <a:t> as a Way of Revealing </a:t>
            </a:r>
          </a:p>
          <a:p>
            <a:pPr marL="0" indent="0">
              <a:buNone/>
            </a:pPr>
            <a:r>
              <a:rPr lang="en-US" sz="3600" b="1" dirty="0" err="1">
                <a:latin typeface="Arial Rounded MT Bold" pitchFamily="34" charset="0"/>
              </a:rPr>
              <a:t>b.Human</a:t>
            </a:r>
            <a:r>
              <a:rPr lang="en-US" sz="3600" b="1" dirty="0">
                <a:latin typeface="Arial Rounded MT Bold" pitchFamily="34" charset="0"/>
              </a:rPr>
              <a:t> Flourishing in Progress and </a:t>
            </a:r>
          </a:p>
          <a:p>
            <a:pPr marL="0" indent="0">
              <a:buNone/>
            </a:pPr>
            <a:r>
              <a:rPr lang="en-US" sz="3600" b="1" dirty="0">
                <a:latin typeface="Arial Rounded MT Bold" pitchFamily="34" charset="0"/>
              </a:rPr>
              <a:t>De-development</a:t>
            </a:r>
          </a:p>
        </p:txBody>
      </p:sp>
    </p:spTree>
    <p:extLst>
      <p:ext uri="{BB962C8B-B14F-4D97-AF65-F5344CB8AC3E}">
        <p14:creationId xmlns:p14="http://schemas.microsoft.com/office/powerpoint/2010/main" val="283256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a:t>
            </a:r>
          </a:p>
        </p:txBody>
      </p:sp>
      <p:sp>
        <p:nvSpPr>
          <p:cNvPr id="3" name="Content Placeholder 2"/>
          <p:cNvSpPr>
            <a:spLocks noGrp="1"/>
          </p:cNvSpPr>
          <p:nvPr>
            <p:ph sz="quarter" idx="1"/>
          </p:nvPr>
        </p:nvSpPr>
        <p:spPr/>
        <p:txBody>
          <a:bodyPr>
            <a:normAutofit/>
          </a:bodyPr>
          <a:lstStyle/>
          <a:p>
            <a:r>
              <a:rPr lang="en-US" sz="6000" dirty="0">
                <a:latin typeface="Arial Rounded MT Bold" pitchFamily="34" charset="0"/>
              </a:rPr>
              <a:t>a. The Good Life </a:t>
            </a:r>
          </a:p>
          <a:p>
            <a:r>
              <a:rPr lang="en-US" sz="6000" dirty="0">
                <a:latin typeface="Arial Rounded MT Bold" pitchFamily="34" charset="0"/>
              </a:rPr>
              <a:t>b. When Technology and Humanity Cross</a:t>
            </a:r>
          </a:p>
        </p:txBody>
      </p:sp>
    </p:spTree>
    <p:extLst>
      <p:ext uri="{BB962C8B-B14F-4D97-AF65-F5344CB8AC3E}">
        <p14:creationId xmlns:p14="http://schemas.microsoft.com/office/powerpoint/2010/main" val="268723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a:t>
            </a:r>
          </a:p>
        </p:txBody>
      </p:sp>
      <p:sp>
        <p:nvSpPr>
          <p:cNvPr id="3" name="Content Placeholder 2"/>
          <p:cNvSpPr>
            <a:spLocks noGrp="1"/>
          </p:cNvSpPr>
          <p:nvPr>
            <p:ph sz="quarter" idx="1"/>
          </p:nvPr>
        </p:nvSpPr>
        <p:spPr/>
        <p:txBody>
          <a:bodyPr>
            <a:normAutofit/>
          </a:bodyPr>
          <a:lstStyle/>
          <a:p>
            <a:r>
              <a:rPr lang="en-US" sz="6000" dirty="0">
                <a:latin typeface="Arial Rounded MT Bold" pitchFamily="34" charset="0"/>
              </a:rPr>
              <a:t>a. Why the Future Does Not Need Us </a:t>
            </a:r>
          </a:p>
          <a:p>
            <a:r>
              <a:rPr lang="en-US" sz="6000" dirty="0">
                <a:latin typeface="Arial Rounded MT Bold" pitchFamily="34" charset="0"/>
              </a:rPr>
              <a:t>b. Information Age</a:t>
            </a:r>
          </a:p>
        </p:txBody>
      </p:sp>
    </p:spTree>
    <p:extLst>
      <p:ext uri="{BB962C8B-B14F-4D97-AF65-F5344CB8AC3E}">
        <p14:creationId xmlns:p14="http://schemas.microsoft.com/office/powerpoint/2010/main" val="21899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6-7</a:t>
            </a:r>
          </a:p>
        </p:txBody>
      </p:sp>
      <p:sp>
        <p:nvSpPr>
          <p:cNvPr id="3" name="Content Placeholder 2"/>
          <p:cNvSpPr>
            <a:spLocks noGrp="1"/>
          </p:cNvSpPr>
          <p:nvPr>
            <p:ph sz="quarter" idx="1"/>
          </p:nvPr>
        </p:nvSpPr>
        <p:spPr/>
        <p:txBody>
          <a:bodyPr>
            <a:normAutofit/>
          </a:bodyPr>
          <a:lstStyle/>
          <a:p>
            <a:r>
              <a:rPr lang="en-US" sz="4400" dirty="0">
                <a:latin typeface="Arial Rounded MT Bold" pitchFamily="34" charset="0"/>
              </a:rPr>
              <a:t>a. Biodiversity and a Healthy Society</a:t>
            </a:r>
          </a:p>
          <a:p>
            <a:r>
              <a:rPr lang="en-US" sz="4400" dirty="0">
                <a:latin typeface="Arial Rounded MT Bold" pitchFamily="34" charset="0"/>
              </a:rPr>
              <a:t> b. Genetically Modified Organisms and Gene Therapy</a:t>
            </a:r>
          </a:p>
        </p:txBody>
      </p:sp>
    </p:spTree>
    <p:extLst>
      <p:ext uri="{BB962C8B-B14F-4D97-AF65-F5344CB8AC3E}">
        <p14:creationId xmlns:p14="http://schemas.microsoft.com/office/powerpoint/2010/main" val="3773441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65B22E48E34448B96350615131C470" ma:contentTypeVersion="8" ma:contentTypeDescription="Create a new document." ma:contentTypeScope="" ma:versionID="6ed5b947b9d7770dc1a8b6dc537c1a51">
  <xsd:schema xmlns:xsd="http://www.w3.org/2001/XMLSchema" xmlns:xs="http://www.w3.org/2001/XMLSchema" xmlns:p="http://schemas.microsoft.com/office/2006/metadata/properties" xmlns:ns2="33068dda-cb85-4b06-844f-98e61dd5fdef" targetNamespace="http://schemas.microsoft.com/office/2006/metadata/properties" ma:root="true" ma:fieldsID="47c8f179ed6afe7f2f84db1e725da19c" ns2:_="">
    <xsd:import namespace="33068dda-cb85-4b06-844f-98e61dd5fd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068dda-cb85-4b06-844f-98e61dd5fd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18EA6-4F49-47B1-AE27-6D7AD211AB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068dda-cb85-4b06-844f-98e61dd5fd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E9F582-1705-4D09-A722-9AE491BA2008}">
  <ds:schemaRefs>
    <ds:schemaRef ds:uri="33068dda-cb85-4b06-844f-98e61dd5fdef"/>
    <ds:schemaRef ds:uri="http://schemas.microsoft.com/office/2006/documentManagement/types"/>
    <ds:schemaRef ds:uri="http://schemas.microsoft.com/office/infopath/2007/PartnerControls"/>
    <ds:schemaRef ds:uri="http://purl.org/dc/terms/"/>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E2E1DD1-169C-4D1C-82D6-B983D0DD20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300</TotalTime>
  <Words>413</Words>
  <Application>Microsoft Macintosh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Rounded MT Bold</vt:lpstr>
      <vt:lpstr>Aubrey</vt:lpstr>
      <vt:lpstr>Franklin Gothic Book</vt:lpstr>
      <vt:lpstr>Perpetua</vt:lpstr>
      <vt:lpstr>Wingdings 2</vt:lpstr>
      <vt:lpstr>Equity</vt:lpstr>
      <vt:lpstr>SCIENCE 101/GEC 107 – SCIENCE, TECHNOLOGY, AND SOCIETY</vt:lpstr>
      <vt:lpstr>COURSE DESCRIPTION:</vt:lpstr>
      <vt:lpstr>COURSE INTENDED LEARNING OUTCOMES</vt:lpstr>
      <vt:lpstr>Module No. 1</vt:lpstr>
      <vt:lpstr>Module No. 2  </vt:lpstr>
      <vt:lpstr>Module No. 3</vt:lpstr>
      <vt:lpstr>Module 4</vt:lpstr>
      <vt:lpstr>Module 5</vt:lpstr>
      <vt:lpstr>Module 6-7</vt:lpstr>
      <vt:lpstr>Module 8-9</vt:lpstr>
      <vt:lpstr>Course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101/GEC 107 – SCIENCE, TECHNOLOGY, AND SOCIETY</dc:title>
  <dc:creator>ACER</dc:creator>
  <cp:lastModifiedBy>Mark Daniel Callejas</cp:lastModifiedBy>
  <cp:revision>6</cp:revision>
  <dcterms:created xsi:type="dcterms:W3CDTF">2021-11-11T08:51:16Z</dcterms:created>
  <dcterms:modified xsi:type="dcterms:W3CDTF">2024-11-26T12:56:59Z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0x0101003A65B22E48E34448B96350615131C470</vt:lpwstr>
  </property>
</Properties>
</file>