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handoutMasterIdLst>
    <p:handoutMasterId r:id="rId28"/>
  </p:handout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0" d="100"/>
          <a:sy n="70" d="100"/>
        </p:scale>
        <p:origin x="484" y="44"/>
      </p:cViewPr>
      <p:guideLst/>
    </p:cSldViewPr>
  </p:slideViewPr>
  <p:notesTextViewPr>
    <p:cViewPr>
      <p:scale>
        <a:sx n="1" d="1"/>
        <a:sy n="1" d="1"/>
      </p:scale>
      <p:origin x="0" y="0"/>
    </p:cViewPr>
  </p:notesTextViewPr>
  <p:notesViewPr>
    <p:cSldViewPr snapToGrid="0">
      <p:cViewPr varScale="1">
        <p:scale>
          <a:sx n="53" d="100"/>
          <a:sy n="53" d="100"/>
        </p:scale>
        <p:origin x="264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90F5CC-10F6-4DA8-9C1C-BC9DB26744C4}" type="datetimeFigureOut">
              <a:rPr lang="en-US" smtClean="0"/>
              <a:t>9/30/2025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82DE22-C22E-494C-AB37-5AB0330654D4}" type="slidenum">
              <a:rPr lang="en-US" smtClean="0"/>
              <a:t>‹#›</a:t>
            </a:fld>
            <a:endParaRPr lang="en-US"/>
          </a:p>
        </p:txBody>
      </p:sp>
    </p:spTree>
    <p:extLst>
      <p:ext uri="{BB962C8B-B14F-4D97-AF65-F5344CB8AC3E}">
        <p14:creationId xmlns:p14="http://schemas.microsoft.com/office/powerpoint/2010/main" val="787573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291656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17859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55512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23659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522350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9922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41807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702120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85494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419706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99440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70479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94362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87654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17933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342825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B1B35-2D0E-4800-A4B8-B1BA34554B57}"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1315DD-845A-4296-9A95-424ACC483619}" type="slidenum">
              <a:rPr lang="en-US" smtClean="0"/>
              <a:t>‹#›</a:t>
            </a:fld>
            <a:endParaRPr lang="en-US" dirty="0"/>
          </a:p>
        </p:txBody>
      </p:sp>
    </p:spTree>
    <p:extLst>
      <p:ext uri="{BB962C8B-B14F-4D97-AF65-F5344CB8AC3E}">
        <p14:creationId xmlns:p14="http://schemas.microsoft.com/office/powerpoint/2010/main" val="104856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7B1B35-2D0E-4800-A4B8-B1BA34554B57}" type="datetimeFigureOut">
              <a:rPr lang="en-US" smtClean="0"/>
              <a:t>9/30/2025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1315DD-845A-4296-9A95-424ACC483619}" type="slidenum">
              <a:rPr lang="en-US" smtClean="0"/>
              <a:t>‹#›</a:t>
            </a:fld>
            <a:endParaRPr lang="en-US" dirty="0"/>
          </a:p>
        </p:txBody>
      </p:sp>
    </p:spTree>
    <p:extLst>
      <p:ext uri="{BB962C8B-B14F-4D97-AF65-F5344CB8AC3E}">
        <p14:creationId xmlns:p14="http://schemas.microsoft.com/office/powerpoint/2010/main" val="575490329"/>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21382" y="1461549"/>
            <a:ext cx="5788660" cy="2258060"/>
          </a:xfrm>
        </p:spPr>
        <p:txBody>
          <a:bodyPr/>
          <a:lstStyle/>
          <a:p>
            <a:endParaRPr lang="en-US" dirty="0"/>
          </a:p>
        </p:txBody>
      </p:sp>
      <p:sp>
        <p:nvSpPr>
          <p:cNvPr id="3" name="Subtitle 2"/>
          <p:cNvSpPr>
            <a:spLocks noGrp="1"/>
          </p:cNvSpPr>
          <p:nvPr>
            <p:ph type="subTitle" idx="1"/>
          </p:nvPr>
        </p:nvSpPr>
        <p:spPr/>
        <p:txBody>
          <a:bodyPr>
            <a:normAutofit fontScale="85000" lnSpcReduction="20000"/>
          </a:bodyPr>
          <a:lstStyle/>
          <a:p>
            <a:pPr algn="ctr"/>
            <a:r>
              <a:rPr lang="en-US" b="1" dirty="0" smtClean="0"/>
              <a:t>MATLAB ASSIGNMENT 3</a:t>
            </a:r>
          </a:p>
          <a:p>
            <a:pPr algn="ctr"/>
            <a:r>
              <a:rPr lang="en-US" dirty="0"/>
              <a:t>SUBMITTED BY GROUP </a:t>
            </a:r>
            <a:r>
              <a:rPr lang="en-US" dirty="0" smtClean="0"/>
              <a:t>ONE</a:t>
            </a:r>
          </a:p>
          <a:p>
            <a:pPr algn="ctr"/>
            <a:r>
              <a:rPr lang="en-US" dirty="0"/>
              <a:t>GITHUB LINK: https://github.com/MATLABGROUPONE2025/Group-1-assignments.git</a:t>
            </a:r>
          </a:p>
          <a:p>
            <a:endParaRPr lang="en-US" dirty="0"/>
          </a:p>
          <a:p>
            <a:endParaRPr lang="en-US" dirty="0"/>
          </a:p>
          <a:p>
            <a:endParaRPr lang="en-US" dirty="0"/>
          </a:p>
        </p:txBody>
      </p:sp>
      <p:pic>
        <p:nvPicPr>
          <p:cNvPr id="4" name="Picture 3" descr="C:\Users\USER\Documents\previous work group one\Busitema logo.png"/>
          <p:cNvPicPr/>
          <p:nvPr/>
        </p:nvPicPr>
        <p:blipFill>
          <a:blip r:embed="rId2">
            <a:extLst>
              <a:ext uri="{28A0092B-C50C-407E-A947-70E740481C1C}">
                <a14:useLocalDpi xmlns:a14="http://schemas.microsoft.com/office/drawing/2010/main" val="0"/>
              </a:ext>
            </a:extLst>
          </a:blip>
          <a:srcRect/>
          <a:stretch>
            <a:fillRect/>
          </a:stretch>
        </p:blipFill>
        <p:spPr bwMode="auto">
          <a:xfrm>
            <a:off x="4321382" y="1461549"/>
            <a:ext cx="5788660" cy="2258060"/>
          </a:xfrm>
          <a:prstGeom prst="rect">
            <a:avLst/>
          </a:prstGeom>
          <a:noFill/>
          <a:ln>
            <a:noFill/>
          </a:ln>
        </p:spPr>
      </p:pic>
    </p:spTree>
    <p:extLst>
      <p:ext uri="{BB962C8B-B14F-4D97-AF65-F5344CB8AC3E}">
        <p14:creationId xmlns:p14="http://schemas.microsoft.com/office/powerpoint/2010/main" val="6626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181070"/>
            <a:ext cx="8519768" cy="1285591"/>
          </a:xfrm>
        </p:spPr>
        <p:txBody>
          <a:bodyPr>
            <a:normAutofit/>
          </a:bodyPr>
          <a:lstStyle/>
          <a:p>
            <a:r>
              <a:rPr lang="en-US" sz="2800" dirty="0" smtClean="0">
                <a:latin typeface="Algerian" panose="04020705040A02060702" pitchFamily="82" charset="0"/>
              </a:rPr>
              <a:t>Continuation of the code</a:t>
            </a:r>
            <a:endParaRPr lang="en-US" sz="2800" dirty="0"/>
          </a:p>
        </p:txBody>
      </p:sp>
      <p:sp>
        <p:nvSpPr>
          <p:cNvPr id="3" name="Content Placeholder 2"/>
          <p:cNvSpPr>
            <a:spLocks noGrp="1"/>
          </p:cNvSpPr>
          <p:nvPr>
            <p:ph idx="1"/>
          </p:nvPr>
        </p:nvSpPr>
        <p:spPr>
          <a:xfrm>
            <a:off x="1484309" y="1131683"/>
            <a:ext cx="10212767" cy="4659517"/>
          </a:xfrm>
        </p:spPr>
        <p:txBody>
          <a:bodyPr numCol="2">
            <a:normAutofit fontScale="55000" lnSpcReduction="20000"/>
          </a:bodyPr>
          <a:lstStyle/>
          <a:p>
            <a:pPr marL="0" indent="0">
              <a:lnSpc>
                <a:spcPct val="107000"/>
              </a:lnSpc>
              <a:spcAft>
                <a:spcPts val="0"/>
              </a:spcAft>
              <a:buNone/>
            </a:pP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Visualization</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figure(</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'Position'</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[100, 100, 1200, 800]);</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Plot 1: Velocity </a:t>
            </a: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vs</a:t>
            </a: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Time with trapezoids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subplot(2,2,1);</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plot(time, velocity,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bo</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2,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8,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hold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Shade the trapezoids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1:length(time)-1</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x = [time(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time(i+1), time(i+1), time(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y = [0, 0, velocity(i+1), velocity(</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fill(x, y,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FaceAlpha</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0.3,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EdgeColor</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grid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xlabel</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'Time (s)'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ylabel</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'Velocity (m/s)'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title(</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'Velocity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vs</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Time with Trapezoidal Areas'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legend(</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'Velocity data'</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'Trapezoidal areas'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'northeast'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dirty="0" smtClean="0">
                <a:solidFill>
                  <a:srgbClr val="0F1115"/>
                </a:solidFill>
                <a:effectLst/>
                <a:latin typeface="Times New Roman" panose="02020603050405020304" pitchFamily="18" charset="0"/>
                <a:ea typeface="Calibri" panose="020F0502020204030204" pitchFamily="34" charset="0"/>
                <a:cs typeface="Times New Roman" panose="02020603050405020304" pitchFamily="18" charset="0"/>
              </a:rPr>
              <a:t>This code creates a plot showing velocity data points connected by lines and shades the area under the velocity curve using red trapezoids. The trapezoidal areas represent the distance traveled during each time interval, visually demonstrating how the total distance is calculated.</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000" dirty="0" smtClean="0">
                <a:solidFill>
                  <a:srgbClr val="0F1115"/>
                </a:solidFill>
                <a:effectLst/>
                <a:latin typeface="Times New Roman" panose="02020603050405020304" pitchFamily="18" charset="0"/>
                <a:ea typeface="Calibri" panose="020F0502020204030204" pitchFamily="34" charset="0"/>
                <a:cs typeface="Times New Roman" panose="02020603050405020304" pitchFamily="18" charset="0"/>
              </a:rPr>
              <a:t>The subplot plots the graph on the left upper side of the same figure window</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0271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305555"/>
            <a:ext cx="10018713" cy="934770"/>
          </a:xfrm>
        </p:spPr>
        <p:txBody>
          <a:bodyPr>
            <a:normAutofit/>
          </a:bodyPr>
          <a:lstStyle/>
          <a:p>
            <a:r>
              <a:rPr lang="en-US" sz="3200" dirty="0" smtClean="0">
                <a:latin typeface="Algerian" panose="04020705040A02060702" pitchFamily="82" charset="0"/>
              </a:rPr>
              <a:t>Continuation of the code</a:t>
            </a:r>
            <a:endParaRPr lang="en-US" sz="3200" dirty="0"/>
          </a:p>
        </p:txBody>
      </p:sp>
      <p:sp>
        <p:nvSpPr>
          <p:cNvPr id="3" name="Content Placeholder 2"/>
          <p:cNvSpPr>
            <a:spLocks noGrp="1"/>
          </p:cNvSpPr>
          <p:nvPr>
            <p:ph idx="1"/>
          </p:nvPr>
        </p:nvSpPr>
        <p:spPr>
          <a:xfrm>
            <a:off x="1435728" y="1456274"/>
            <a:ext cx="10515600" cy="4675422"/>
          </a:xfrm>
        </p:spPr>
        <p:txBody>
          <a:bodyPr numCol="2">
            <a:normAutofit fontScale="62500" lnSpcReduction="20000"/>
          </a:bodyPr>
          <a:lstStyle/>
          <a:p>
            <a:pPr marL="0" indent="0">
              <a:lnSpc>
                <a:spcPct val="107000"/>
              </a:lnSpc>
              <a:spcAft>
                <a:spcPts val="0"/>
              </a:spcAft>
              <a:buNone/>
            </a:pPr>
            <a:r>
              <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Plot 2: Cumulative distance</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subplot(2,2,2);</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cumulative_distance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zeros(1, length(time));</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2:length(time)</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cumulative_distance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cumulative_distance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(i-1) + </a:t>
            </a: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(velocity(i-1) + velocity(</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dt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2;</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plot(time,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cumulative_distance</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'g-s'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2,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6,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'g'</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grid </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xlabel</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'Time (s)'</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ylabel</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'Cumulative Distance (m)'</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title(</a:t>
            </a:r>
            <a:r>
              <a:rPr lang="en-US"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'Cumulative Distance Traveled'</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dirty="0" smtClean="0">
                <a:effectLst/>
                <a:latin typeface="Consolas" panose="020B0609020204030204" pitchFamily="49" charset="0"/>
                <a:ea typeface="Times New Roman" panose="02020603050405020304" pitchFamily="18" charset="0"/>
                <a:cs typeface="Times New Roman" panose="02020603050405020304" pitchFamily="18" charset="0"/>
              </a:rPr>
              <a:t> = 1:length(time)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US" sz="4000" dirty="0" smtClean="0">
                <a:solidFill>
                  <a:srgbClr val="0F1115"/>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0"/>
              </a:spcAft>
            </a:pPr>
            <a:r>
              <a:rPr lang="en-US" sz="4000" dirty="0" smtClean="0">
                <a:solidFill>
                  <a:srgbClr val="0F1115"/>
                </a:solidFill>
                <a:effectLst/>
                <a:latin typeface="Times New Roman" panose="02020603050405020304" pitchFamily="18" charset="0"/>
                <a:ea typeface="Calibri" panose="020F0502020204030204" pitchFamily="34" charset="0"/>
                <a:cs typeface="Times New Roman" panose="02020603050405020304" pitchFamily="18" charset="0"/>
              </a:rPr>
              <a:t>This plot shows how the total distance accumulates over time. It starts at zero and increases at each time point by adding the trapezoidal area from the previous interval. The green stepped line visually displays the running total distance traveled by the drone at each measurement time. The subplot plots the graph on the left downer side of the same figure window</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23359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9039"/>
          </a:xfrm>
        </p:spPr>
        <p:txBody>
          <a:bodyPr>
            <a:normAutofit fontScale="90000"/>
          </a:bodyPr>
          <a:lstStyle/>
          <a:p>
            <a:pPr lvl="0"/>
            <a:r>
              <a:rPr lang="en-US" sz="3200" b="1" dirty="0">
                <a:latin typeface="Algerian" panose="04020705040A02060702" pitchFamily="82" charset="0"/>
              </a:rPr>
              <a:t>NEWTON RAPHSON METHOD</a:t>
            </a:r>
            <a:r>
              <a:rPr lang="en-US" b="1" dirty="0"/>
              <a:t/>
            </a:r>
            <a:br>
              <a:rPr lang="en-US" b="1" dirty="0"/>
            </a:br>
            <a:endParaRPr lang="en-US" dirty="0"/>
          </a:p>
        </p:txBody>
      </p:sp>
      <p:sp>
        <p:nvSpPr>
          <p:cNvPr id="3" name="Content Placeholder 2"/>
          <p:cNvSpPr>
            <a:spLocks noGrp="1"/>
          </p:cNvSpPr>
          <p:nvPr>
            <p:ph idx="1"/>
          </p:nvPr>
        </p:nvSpPr>
        <p:spPr>
          <a:xfrm>
            <a:off x="1562477" y="1116531"/>
            <a:ext cx="10515600" cy="5060432"/>
          </a:xfrm>
        </p:spPr>
        <p:txBody>
          <a:bodyPr/>
          <a:lstStyle/>
          <a:p>
            <a:pPr marL="0" indent="0">
              <a:lnSpc>
                <a:spcPct val="107000"/>
              </a:lnSpc>
              <a:spcAft>
                <a:spcPts val="800"/>
              </a:spcAft>
              <a:buNone/>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Steps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Choose an initial guess x0x_0x0​.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Compute f(x0)f(x_0)f(x0​) and f′(x0)f'(x_0)f′(x0​).</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Update using the formula.</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Repeat until convergence.</a:t>
            </a:r>
          </a:p>
          <a:p>
            <a:pPr marL="0" indent="0">
              <a:buNone/>
            </a:pPr>
            <a:r>
              <a:rPr lang="en-US" sz="1600" dirty="0"/>
              <a:t> </a:t>
            </a:r>
            <a:r>
              <a:rPr lang="en-US" sz="1600" b="1" dirty="0"/>
              <a:t>CODE EXPLANATION</a:t>
            </a:r>
            <a:endParaRPr lang="en-US" sz="1600" dirty="0"/>
          </a:p>
          <a:p>
            <a:r>
              <a:rPr lang="en-US" sz="1600" dirty="0"/>
              <a:t>1 Define the function and its derivative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9" name="Picture 8"/>
          <p:cNvPicPr/>
          <p:nvPr/>
        </p:nvPicPr>
        <p:blipFill>
          <a:blip r:embed="rId2"/>
          <a:stretch>
            <a:fillRect/>
          </a:stretch>
        </p:blipFill>
        <p:spPr>
          <a:xfrm>
            <a:off x="6628045" y="2129163"/>
            <a:ext cx="4343400" cy="1676400"/>
          </a:xfrm>
          <a:prstGeom prst="rect">
            <a:avLst/>
          </a:prstGeom>
        </p:spPr>
      </p:pic>
    </p:spTree>
    <p:extLst>
      <p:ext uri="{BB962C8B-B14F-4D97-AF65-F5344CB8AC3E}">
        <p14:creationId xmlns:p14="http://schemas.microsoft.com/office/powerpoint/2010/main" val="123366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27364"/>
          </a:xfrm>
        </p:spPr>
        <p:txBody>
          <a:bodyPr>
            <a:normAutofit/>
          </a:bodyPr>
          <a:lstStyle/>
          <a:p>
            <a:r>
              <a:rPr lang="en-US" sz="2800" dirty="0" smtClean="0">
                <a:latin typeface="Algerian" panose="04020705040A02060702" pitchFamily="82" charset="0"/>
              </a:rPr>
              <a:t>Continuation of the code</a:t>
            </a:r>
            <a:endParaRPr lang="en-US" sz="2800" dirty="0">
              <a:latin typeface="Algerian" panose="04020705040A02060702" pitchFamily="82" charset="0"/>
            </a:endParaRPr>
          </a:p>
        </p:txBody>
      </p:sp>
      <p:sp>
        <p:nvSpPr>
          <p:cNvPr id="3" name="Content Placeholder 2"/>
          <p:cNvSpPr>
            <a:spLocks noGrp="1"/>
          </p:cNvSpPr>
          <p:nvPr>
            <p:ph idx="1"/>
          </p:nvPr>
        </p:nvSpPr>
        <p:spPr>
          <a:xfrm>
            <a:off x="1107111" y="1955549"/>
            <a:ext cx="10001491" cy="5030604"/>
          </a:xfrm>
        </p:spPr>
        <p:txBody>
          <a:bodyPr>
            <a:normAutofit fontScale="92500" lnSpcReduction="10000"/>
          </a:bodyPr>
          <a:lstStyle/>
          <a:p>
            <a:pPr marL="0" indent="0">
              <a:buNone/>
            </a:pPr>
            <a:r>
              <a:rPr lang="en-US" b="1" dirty="0"/>
              <a:t>2 </a:t>
            </a:r>
            <a:r>
              <a:rPr lang="en-US" b="1" dirty="0" smtClean="0"/>
              <a:t>.set </a:t>
            </a:r>
            <a:r>
              <a:rPr lang="en-US" b="1" dirty="0"/>
              <a:t>initial guess and </a:t>
            </a:r>
            <a:r>
              <a:rPr lang="en-US" b="1" dirty="0" smtClean="0"/>
              <a:t>parameters</a:t>
            </a:r>
          </a:p>
          <a:p>
            <a:pPr marL="0" indent="0">
              <a:buNone/>
            </a:pPr>
            <a:endParaRPr lang="en-US" b="1" dirty="0" smtClean="0"/>
          </a:p>
          <a:p>
            <a:pPr marL="0" indent="0">
              <a:buNone/>
            </a:pPr>
            <a:endParaRPr lang="en-US" dirty="0"/>
          </a:p>
          <a:p>
            <a:pPr marL="0" indent="0">
              <a:buNone/>
            </a:pPr>
            <a:endParaRPr lang="en-US" b="1" dirty="0" smtClean="0"/>
          </a:p>
          <a:p>
            <a:pPr marL="0" indent="0">
              <a:buNone/>
            </a:pPr>
            <a:r>
              <a:rPr lang="en-US" b="1" dirty="0" smtClean="0"/>
              <a:t>3. </a:t>
            </a:r>
            <a:r>
              <a:rPr lang="en-US" b="1" dirty="0"/>
              <a:t>Iterate with Newton–</a:t>
            </a:r>
            <a:r>
              <a:rPr lang="en-US" b="1" dirty="0"/>
              <a:t>Raphson</a:t>
            </a:r>
            <a:r>
              <a:rPr lang="en-US" b="1" dirty="0"/>
              <a:t> </a:t>
            </a:r>
            <a:r>
              <a:rPr lang="en-US" b="1" dirty="0" smtClean="0"/>
              <a:t>formula</a:t>
            </a:r>
          </a:p>
          <a:p>
            <a:pPr marL="0" indent="0">
              <a:buNone/>
            </a:pPr>
            <a:endParaRPr lang="en-US" b="1" dirty="0" smtClean="0"/>
          </a:p>
          <a:p>
            <a:pPr marL="0" indent="0">
              <a:buNone/>
            </a:pPr>
            <a:endParaRPr lang="en-US" sz="1800" dirty="0"/>
          </a:p>
          <a:p>
            <a:r>
              <a:rPr lang="en-US" sz="1800" dirty="0"/>
              <a:t>Improves the guess each step.</a:t>
            </a:r>
          </a:p>
          <a:p>
            <a:r>
              <a:rPr lang="en-US" sz="1800" dirty="0"/>
              <a:t>Loop stops when the change between guesses is very small</a:t>
            </a:r>
            <a:r>
              <a:rPr lang="en-US" sz="1800" dirty="0" smtClean="0"/>
              <a:t>.</a:t>
            </a:r>
          </a:p>
          <a:p>
            <a:pPr marL="0" indent="0">
              <a:buNone/>
            </a:pPr>
            <a:r>
              <a:rPr lang="en-US" sz="1800" b="1" dirty="0" smtClean="0"/>
              <a:t>4. </a:t>
            </a:r>
            <a:r>
              <a:rPr lang="en-US" sz="1800" b="1" dirty="0"/>
              <a:t>Print results</a:t>
            </a:r>
            <a:endParaRPr lang="en-US" sz="1800" dirty="0"/>
          </a:p>
          <a:p>
            <a:r>
              <a:rPr lang="en-US" sz="1800" dirty="0"/>
              <a:t>Shows iteration number, new guess, and f(x)f(x)f(x).</a:t>
            </a:r>
          </a:p>
          <a:p>
            <a:r>
              <a:rPr lang="en-US" sz="1800" dirty="0"/>
              <a:t>Prints the final root once found.</a:t>
            </a:r>
          </a:p>
          <a:p>
            <a:pPr marL="0" indent="0">
              <a:buNone/>
            </a:pPr>
            <a:endParaRPr lang="en-US" sz="1800" dirty="0"/>
          </a:p>
          <a:p>
            <a:pPr marL="0" indent="0">
              <a:buNone/>
            </a:pPr>
            <a:endParaRPr lang="en-US" sz="1800" dirty="0"/>
          </a:p>
        </p:txBody>
      </p:sp>
      <p:pic>
        <p:nvPicPr>
          <p:cNvPr id="4" name="Picture 3"/>
          <p:cNvPicPr/>
          <p:nvPr/>
        </p:nvPicPr>
        <p:blipFill>
          <a:blip r:embed="rId2"/>
          <a:stretch>
            <a:fillRect/>
          </a:stretch>
        </p:blipFill>
        <p:spPr>
          <a:xfrm>
            <a:off x="2078525" y="2354330"/>
            <a:ext cx="5943600" cy="1016000"/>
          </a:xfrm>
          <a:prstGeom prst="rect">
            <a:avLst/>
          </a:prstGeom>
        </p:spPr>
      </p:pic>
      <p:pic>
        <p:nvPicPr>
          <p:cNvPr id="5" name="Picture 4"/>
          <p:cNvPicPr/>
          <p:nvPr/>
        </p:nvPicPr>
        <p:blipFill>
          <a:blip r:embed="rId3"/>
          <a:stretch>
            <a:fillRect/>
          </a:stretch>
        </p:blipFill>
        <p:spPr>
          <a:xfrm>
            <a:off x="1924615" y="4062118"/>
            <a:ext cx="2847975" cy="704850"/>
          </a:xfrm>
          <a:prstGeom prst="rect">
            <a:avLst/>
          </a:prstGeom>
        </p:spPr>
      </p:pic>
    </p:spTree>
    <p:extLst>
      <p:ext uri="{BB962C8B-B14F-4D97-AF65-F5344CB8AC3E}">
        <p14:creationId xmlns:p14="http://schemas.microsoft.com/office/powerpoint/2010/main" val="22856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317" y="519034"/>
            <a:ext cx="10515600" cy="1040163"/>
          </a:xfrm>
        </p:spPr>
        <p:txBody>
          <a:bodyPr>
            <a:normAutofit fontScale="90000"/>
          </a:bodyPr>
          <a:lstStyle/>
          <a:p>
            <a:pPr lvl="1"/>
            <a:r>
              <a:rPr lang="en-US" b="1" dirty="0"/>
              <a:t>QUESTION TWO</a:t>
            </a:r>
            <a:br>
              <a:rPr lang="en-US" b="1" dirty="0"/>
            </a:br>
            <a:r>
              <a:rPr lang="en-US" dirty="0"/>
              <a:t>All methods for the solving differential equations numerically there include but not limited to; </a:t>
            </a:r>
            <a:r>
              <a:rPr lang="en-US" dirty="0"/>
              <a:t>euler</a:t>
            </a:r>
            <a:r>
              <a:rPr lang="en-US" dirty="0"/>
              <a:t> methods </a:t>
            </a:r>
            <a:r>
              <a:rPr lang="en-US" dirty="0"/>
              <a:t>etc</a:t>
            </a:r>
            <a:r>
              <a:rPr lang="en-US" sz="1600" dirty="0"/>
              <a:t/>
            </a:r>
            <a:br>
              <a:rPr lang="en-US" sz="1600" dirty="0"/>
            </a:br>
            <a:endParaRPr lang="en-US" dirty="0"/>
          </a:p>
        </p:txBody>
      </p:sp>
      <p:sp>
        <p:nvSpPr>
          <p:cNvPr id="3" name="Content Placeholder 2"/>
          <p:cNvSpPr>
            <a:spLocks noGrp="1"/>
          </p:cNvSpPr>
          <p:nvPr>
            <p:ph idx="1"/>
          </p:nvPr>
        </p:nvSpPr>
        <p:spPr>
          <a:xfrm>
            <a:off x="1535317" y="1954786"/>
            <a:ext cx="10515600" cy="4665797"/>
          </a:xfrm>
        </p:spPr>
        <p:txBody>
          <a:bodyPr>
            <a:normAutofit fontScale="47500" lnSpcReduction="20000"/>
          </a:bodyPr>
          <a:lstStyle/>
          <a:p>
            <a:pPr marL="0" lvl="0" indent="0">
              <a:buNone/>
            </a:pPr>
            <a:r>
              <a:rPr lang="en-US" b="1" dirty="0" smtClean="0"/>
              <a:t>USING THE D OPERATOR METHOD </a:t>
            </a:r>
          </a:p>
          <a:p>
            <a:pPr marL="0" indent="0">
              <a:buNone/>
            </a:pPr>
            <a:r>
              <a:rPr lang="en-US" sz="3800" dirty="0" smtClean="0"/>
              <a:t>Solving y'' + 3y' + 2y = 0 in </a:t>
            </a:r>
            <a:r>
              <a:rPr lang="en-US" sz="3800" dirty="0" smtClean="0"/>
              <a:t>matlab</a:t>
            </a:r>
            <a:r>
              <a:rPr lang="en-US" sz="3800" dirty="0" smtClean="0"/>
              <a:t>;</a:t>
            </a:r>
            <a:endParaRPr lang="en-US" sz="3800" b="1" dirty="0" smtClean="0"/>
          </a:p>
          <a:p>
            <a:pPr marL="0" lvl="1" indent="0">
              <a:spcBef>
                <a:spcPts val="1000"/>
              </a:spcBef>
              <a:buNone/>
            </a:pPr>
            <a:endParaRPr lang="en-US" sz="1800" b="1" dirty="0" smtClean="0"/>
          </a:p>
          <a:p>
            <a:pPr marL="0" lvl="1" indent="0">
              <a:spcBef>
                <a:spcPts val="1000"/>
              </a:spcBef>
              <a:buNone/>
            </a:pPr>
            <a:r>
              <a:rPr lang="en-US" sz="2900" b="1" dirty="0" smtClean="0"/>
              <a:t>STEPS OF ANALSIS OF DATA</a:t>
            </a:r>
          </a:p>
          <a:p>
            <a:pPr marL="0" indent="0">
              <a:buNone/>
            </a:pPr>
            <a:r>
              <a:rPr lang="en-US" b="1" dirty="0"/>
              <a:t>1</a:t>
            </a:r>
            <a:r>
              <a:rPr lang="en-US" dirty="0"/>
              <a:t>: Tell MATLAB we're working with symbols</a:t>
            </a:r>
            <a:endParaRPr lang="en-US" sz="2400" dirty="0"/>
          </a:p>
          <a:p>
            <a:pPr marL="0" indent="0">
              <a:buNone/>
            </a:pPr>
            <a:r>
              <a:rPr lang="en-US" b="1" dirty="0"/>
              <a:t>syms</a:t>
            </a:r>
            <a:r>
              <a:rPr lang="en-US" b="1" dirty="0"/>
              <a:t> t y(t)</a:t>
            </a:r>
            <a:endParaRPr lang="en-US" sz="2400" dirty="0"/>
          </a:p>
          <a:p>
            <a:r>
              <a:rPr lang="en-US" dirty="0"/>
              <a:t>What this does: Creates symbolic variables t (time) and y(t) (a function of time). Think of this as telling MATLAB "we're doing math with letters, not numbers</a:t>
            </a:r>
            <a:r>
              <a:rPr lang="en-US" dirty="0" smtClean="0"/>
              <a:t>."</a:t>
            </a:r>
            <a:r>
              <a:rPr lang="en-US" b="1" dirty="0"/>
              <a:t> </a:t>
            </a:r>
            <a:endParaRPr lang="en-US" sz="2400" dirty="0" smtClean="0"/>
          </a:p>
          <a:p>
            <a:pPr marL="0" indent="0">
              <a:buNone/>
            </a:pPr>
            <a:r>
              <a:rPr lang="en-US" b="1" dirty="0" smtClean="0"/>
              <a:t>2</a:t>
            </a:r>
            <a:r>
              <a:rPr lang="en-US" dirty="0"/>
              <a:t>: Define derivatives using D operator</a:t>
            </a:r>
            <a:endParaRPr lang="en-US" sz="2400" dirty="0"/>
          </a:p>
          <a:p>
            <a:pPr marL="0" indent="0">
              <a:buNone/>
            </a:pPr>
            <a:r>
              <a:rPr lang="en-US" dirty="0"/>
              <a:t>D = diff(y, t);</a:t>
            </a:r>
            <a:endParaRPr lang="en-US" sz="2400" dirty="0"/>
          </a:p>
          <a:p>
            <a:pPr marL="0" indent="0">
              <a:buNone/>
            </a:pPr>
            <a:r>
              <a:rPr lang="en-US" dirty="0"/>
              <a:t>D2 = diff(y, t, 2);</a:t>
            </a:r>
            <a:endParaRPr lang="en-US" sz="2400" dirty="0"/>
          </a:p>
          <a:p>
            <a:r>
              <a:rPr lang="en-US" dirty="0"/>
              <a:t>What this does:</a:t>
            </a:r>
            <a:endParaRPr lang="en-US" sz="2400" dirty="0"/>
          </a:p>
          <a:p>
            <a:pPr marL="0" indent="0">
              <a:buNone/>
            </a:pPr>
            <a:r>
              <a:rPr lang="en-US" dirty="0"/>
              <a:t>D = diff(y, t) means "D represents the first derivative of y with respect to t" (</a:t>
            </a:r>
            <a:r>
              <a:rPr lang="en-US" dirty="0"/>
              <a:t>dy</a:t>
            </a:r>
            <a:r>
              <a:rPr lang="en-US" dirty="0"/>
              <a:t>/</a:t>
            </a:r>
            <a:r>
              <a:rPr lang="en-US" dirty="0"/>
              <a:t>dt</a:t>
            </a:r>
            <a:r>
              <a:rPr lang="en-US" dirty="0"/>
              <a:t>)</a:t>
            </a:r>
            <a:endParaRPr lang="en-US" sz="2400" dirty="0"/>
          </a:p>
          <a:p>
            <a:pPr marL="0" indent="0">
              <a:buNone/>
            </a:pPr>
            <a:r>
              <a:rPr lang="en-US" dirty="0"/>
              <a:t>D2 = diff(y, t, 2) means "D2 represents the second derivative of y with respect to t" (d²y/dt²)</a:t>
            </a:r>
            <a:endParaRPr lang="en-US" sz="2400" dirty="0"/>
          </a:p>
          <a:p>
            <a:pPr marL="0" indent="0">
              <a:buNone/>
            </a:pPr>
            <a:r>
              <a:rPr lang="en-US" dirty="0"/>
              <a:t>Analogy: If y is position, then:</a:t>
            </a:r>
            <a:endParaRPr lang="en-US" sz="2400" dirty="0"/>
          </a:p>
          <a:p>
            <a:pPr marL="0" indent="0">
              <a:buNone/>
            </a:pPr>
            <a:r>
              <a:rPr lang="en-US" dirty="0"/>
              <a:t>D is velocity (first derivative)</a:t>
            </a:r>
            <a:endParaRPr lang="en-US" sz="2400" dirty="0"/>
          </a:p>
          <a:p>
            <a:pPr marL="0" indent="0">
              <a:buNone/>
            </a:pPr>
            <a:r>
              <a:rPr lang="en-US" dirty="0"/>
              <a:t>D2 is acceleration (second derivative)</a:t>
            </a:r>
            <a:endParaRPr lang="en-US" sz="2400" dirty="0"/>
          </a:p>
          <a:p>
            <a:pPr marL="0" lvl="1" indent="0">
              <a:spcBef>
                <a:spcPts val="1000"/>
              </a:spcBef>
              <a:buNone/>
            </a:pPr>
            <a:endParaRPr lang="en-US" sz="1800" b="1" dirty="0" smtClean="0"/>
          </a:p>
          <a:p>
            <a:pPr marL="0" lvl="1" indent="0">
              <a:spcBef>
                <a:spcPts val="1000"/>
              </a:spcBef>
              <a:buNone/>
            </a:pPr>
            <a:endParaRPr lang="en-US" sz="1800" b="1" dirty="0"/>
          </a:p>
          <a:p>
            <a:pPr marL="0" indent="0">
              <a:buNone/>
            </a:pPr>
            <a:endParaRPr lang="en-US" sz="1800" dirty="0"/>
          </a:p>
          <a:p>
            <a:pPr marL="0" lvl="0" indent="0">
              <a:buNone/>
            </a:pPr>
            <a:endParaRPr lang="en-US" b="1" dirty="0"/>
          </a:p>
          <a:p>
            <a:pPr marL="0" indent="0">
              <a:buNone/>
            </a:pPr>
            <a:endParaRPr lang="en-US" dirty="0"/>
          </a:p>
        </p:txBody>
      </p:sp>
    </p:spTree>
    <p:extLst>
      <p:ext uri="{BB962C8B-B14F-4D97-AF65-F5344CB8AC3E}">
        <p14:creationId xmlns:p14="http://schemas.microsoft.com/office/powerpoint/2010/main" val="98200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9520"/>
          </a:xfrm>
        </p:spPr>
        <p:txBody>
          <a:bodyPr>
            <a:normAutofit/>
          </a:bodyPr>
          <a:lstStyle/>
          <a:p>
            <a:r>
              <a:rPr lang="en-US" sz="2800" dirty="0" smtClean="0">
                <a:latin typeface="Algerian" panose="04020705040A02060702" pitchFamily="82" charset="0"/>
              </a:rPr>
              <a:t>Continued explanation</a:t>
            </a:r>
            <a:endParaRPr lang="en-US" sz="2800" dirty="0">
              <a:latin typeface="Algerian" panose="04020705040A02060702" pitchFamily="82" charset="0"/>
            </a:endParaRPr>
          </a:p>
        </p:txBody>
      </p:sp>
      <p:sp>
        <p:nvSpPr>
          <p:cNvPr id="3" name="Content Placeholder 2"/>
          <p:cNvSpPr>
            <a:spLocks noGrp="1"/>
          </p:cNvSpPr>
          <p:nvPr>
            <p:ph idx="1"/>
          </p:nvPr>
        </p:nvSpPr>
        <p:spPr>
          <a:xfrm>
            <a:off x="1783532" y="1602463"/>
            <a:ext cx="9570267" cy="4590107"/>
          </a:xfrm>
        </p:spPr>
        <p:txBody>
          <a:bodyPr numCol="2">
            <a:normAutofit fontScale="25000" lnSpcReduction="20000"/>
          </a:bodyPr>
          <a:lstStyle/>
          <a:p>
            <a:pPr marL="0" indent="0">
              <a:buNone/>
            </a:pPr>
            <a:r>
              <a:rPr lang="en-US" sz="5600" b="1" dirty="0"/>
              <a:t>STEP 3</a:t>
            </a:r>
            <a:r>
              <a:rPr lang="en-US" sz="5600" dirty="0"/>
              <a:t>: Write the differential equation</a:t>
            </a:r>
          </a:p>
          <a:p>
            <a:pPr marL="0" indent="0">
              <a:buNone/>
            </a:pPr>
            <a:r>
              <a:rPr lang="en-US" sz="5600" dirty="0"/>
              <a:t>ode = D2 + 3*D + 2*y == 0;</a:t>
            </a:r>
          </a:p>
          <a:p>
            <a:r>
              <a:rPr lang="en-US" sz="5600" dirty="0"/>
              <a:t>What this does: Creates the equation y'' + 3y' + 2y </a:t>
            </a:r>
            <a:endParaRPr lang="en-US" sz="5600" dirty="0" smtClean="0"/>
          </a:p>
          <a:p>
            <a:pPr marL="0" indent="0">
              <a:buNone/>
            </a:pPr>
            <a:r>
              <a:rPr lang="en-US" sz="5600" dirty="0" smtClean="0"/>
              <a:t>= </a:t>
            </a:r>
            <a:r>
              <a:rPr lang="en-US" sz="5600" dirty="0"/>
              <a:t>0 using our D operators.</a:t>
            </a:r>
          </a:p>
          <a:p>
            <a:pPr marL="0" indent="0">
              <a:buNone/>
            </a:pPr>
            <a:r>
              <a:rPr lang="en-US" sz="5600" dirty="0"/>
              <a:t>hence:	</a:t>
            </a:r>
          </a:p>
          <a:p>
            <a:pPr marL="0" indent="0">
              <a:buNone/>
            </a:pPr>
            <a:r>
              <a:rPr lang="en-US" sz="5600" dirty="0"/>
              <a:t>D2 = y'' (second derivative)</a:t>
            </a:r>
          </a:p>
          <a:p>
            <a:pPr marL="0" indent="0">
              <a:buNone/>
            </a:pPr>
            <a:r>
              <a:rPr lang="en-US" sz="5600" dirty="0"/>
              <a:t>3*D = 3 × y' (3 times first derivative)</a:t>
            </a:r>
          </a:p>
          <a:p>
            <a:pPr marL="0" indent="0">
              <a:buNone/>
            </a:pPr>
            <a:r>
              <a:rPr lang="en-US" sz="5600" dirty="0"/>
              <a:t>2*y = 2 × y (2 times the function)</a:t>
            </a:r>
          </a:p>
          <a:p>
            <a:pPr marL="0" indent="0">
              <a:buNone/>
            </a:pPr>
            <a:r>
              <a:rPr lang="en-US" sz="5600" dirty="0"/>
              <a:t>== 0 means the sum equals zero</a:t>
            </a:r>
          </a:p>
          <a:p>
            <a:pPr marL="0" indent="0">
              <a:buNone/>
            </a:pPr>
            <a:endParaRPr lang="en-US" sz="5600" dirty="0"/>
          </a:p>
          <a:p>
            <a:pPr marL="0" indent="0">
              <a:buNone/>
            </a:pPr>
            <a:endParaRPr lang="en-US" sz="5600" b="1" dirty="0" smtClean="0"/>
          </a:p>
          <a:p>
            <a:pPr marL="0" indent="0">
              <a:buNone/>
            </a:pPr>
            <a:endParaRPr lang="en-US" sz="5600" b="1" dirty="0"/>
          </a:p>
          <a:p>
            <a:pPr marL="0" indent="0">
              <a:buNone/>
            </a:pPr>
            <a:endParaRPr lang="en-US" sz="5600" b="1" dirty="0" smtClean="0"/>
          </a:p>
          <a:p>
            <a:pPr marL="0" indent="0">
              <a:buNone/>
            </a:pPr>
            <a:endParaRPr lang="en-US" sz="5600" b="1" dirty="0"/>
          </a:p>
          <a:p>
            <a:pPr marL="0" indent="0">
              <a:buNone/>
            </a:pPr>
            <a:endParaRPr lang="en-US" sz="5600" b="1" dirty="0" smtClean="0"/>
          </a:p>
          <a:p>
            <a:pPr marL="0" indent="0">
              <a:buNone/>
            </a:pPr>
            <a:r>
              <a:rPr lang="en-US" sz="5600" b="1" dirty="0" smtClean="0"/>
              <a:t>STEP </a:t>
            </a:r>
            <a:r>
              <a:rPr lang="en-US" sz="5600" b="1" dirty="0"/>
              <a:t>4:</a:t>
            </a:r>
            <a:r>
              <a:rPr lang="en-US" sz="5600" dirty="0"/>
              <a:t> Set initial conditions</a:t>
            </a:r>
          </a:p>
          <a:p>
            <a:pPr marL="0" indent="0">
              <a:buNone/>
            </a:pPr>
            <a:r>
              <a:rPr lang="en-US" sz="5600" dirty="0"/>
              <a:t>cond1 = y(0) == 1;    % At time t=0, y=1</a:t>
            </a:r>
          </a:p>
          <a:p>
            <a:pPr marL="0" indent="0">
              <a:buNone/>
            </a:pPr>
            <a:r>
              <a:rPr lang="en-US" sz="5600" dirty="0"/>
              <a:t>cond2 = D(0) == 0;    % At time t=0, derivative y'=0</a:t>
            </a:r>
          </a:p>
          <a:p>
            <a:pPr marL="0" indent="0">
              <a:buNone/>
            </a:pPr>
            <a:r>
              <a:rPr lang="en-US" sz="5600" dirty="0"/>
              <a:t>conds</a:t>
            </a:r>
            <a:r>
              <a:rPr lang="en-US" sz="5600" dirty="0"/>
              <a:t> = [cond1, cond2];</a:t>
            </a:r>
          </a:p>
          <a:p>
            <a:r>
              <a:rPr lang="en-US" sz="5600" dirty="0"/>
              <a:t>What this does:</a:t>
            </a:r>
          </a:p>
          <a:p>
            <a:pPr marL="0" indent="0">
              <a:buNone/>
            </a:pPr>
            <a:r>
              <a:rPr lang="en-US" sz="5600" dirty="0"/>
              <a:t>y(0) == 1 means "when t=0, y=1"</a:t>
            </a:r>
          </a:p>
          <a:p>
            <a:pPr marL="0" indent="0">
              <a:buNone/>
            </a:pPr>
            <a:r>
              <a:rPr lang="en-US" sz="5600" dirty="0"/>
              <a:t>D(0) == 0 means "when t=0, the derivative y'=0" (starting with zero slope)</a:t>
            </a:r>
          </a:p>
          <a:p>
            <a:pPr marL="0" indent="0">
              <a:buNone/>
            </a:pPr>
            <a:r>
              <a:rPr lang="en-US" sz="5600" dirty="0"/>
              <a:t>conds</a:t>
            </a:r>
            <a:r>
              <a:rPr lang="en-US" sz="5600" dirty="0"/>
              <a:t> = [cond1, cond2] groups both conditions together</a:t>
            </a:r>
          </a:p>
          <a:p>
            <a:pPr marL="0" indent="0">
              <a:buNone/>
            </a:pPr>
            <a:r>
              <a:rPr lang="en-US" sz="5600" dirty="0"/>
              <a:t>Real-world example: If y is the position of a car:</a:t>
            </a:r>
          </a:p>
          <a:p>
            <a:pPr marL="0" indent="0">
              <a:buNone/>
            </a:pPr>
            <a:r>
              <a:rPr lang="en-US" sz="5600" dirty="0"/>
              <a:t>y(0) == 1 means the car starts at position 1</a:t>
            </a:r>
          </a:p>
          <a:p>
            <a:pPr marL="0" indent="0">
              <a:buNone/>
            </a:pPr>
            <a:r>
              <a:rPr lang="en-US" sz="5600" dirty="0"/>
              <a:t>D(0) == 0 means the car starts with zero velocity (stopped)</a:t>
            </a:r>
          </a:p>
          <a:p>
            <a:pPr marL="0" indent="0">
              <a:buNone/>
            </a:pPr>
            <a:endParaRPr lang="en-US" dirty="0"/>
          </a:p>
        </p:txBody>
      </p:sp>
    </p:spTree>
    <p:extLst>
      <p:ext uri="{BB962C8B-B14F-4D97-AF65-F5344CB8AC3E}">
        <p14:creationId xmlns:p14="http://schemas.microsoft.com/office/powerpoint/2010/main" val="284119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8162"/>
          </a:xfrm>
        </p:spPr>
        <p:txBody>
          <a:bodyPr>
            <a:normAutofit/>
          </a:bodyPr>
          <a:lstStyle/>
          <a:p>
            <a:r>
              <a:rPr lang="en-US" sz="2800" dirty="0" smtClean="0">
                <a:latin typeface="Algerian" panose="04020705040A02060702" pitchFamily="82" charset="0"/>
              </a:rPr>
              <a:t>Continued explanation</a:t>
            </a:r>
            <a:endParaRPr lang="en-US" sz="2800" dirty="0"/>
          </a:p>
        </p:txBody>
      </p:sp>
      <p:sp>
        <p:nvSpPr>
          <p:cNvPr id="3" name="Content Placeholder 2"/>
          <p:cNvSpPr>
            <a:spLocks noGrp="1"/>
          </p:cNvSpPr>
          <p:nvPr>
            <p:ph idx="1"/>
          </p:nvPr>
        </p:nvSpPr>
        <p:spPr>
          <a:xfrm>
            <a:off x="1553424" y="1509618"/>
            <a:ext cx="10515600" cy="4800647"/>
          </a:xfrm>
        </p:spPr>
        <p:txBody>
          <a:bodyPr>
            <a:normAutofit fontScale="25000" lnSpcReduction="20000"/>
          </a:bodyPr>
          <a:lstStyle/>
          <a:p>
            <a:pPr marL="0" indent="0">
              <a:buNone/>
            </a:pPr>
            <a:r>
              <a:rPr lang="en-US" sz="5600" b="1" dirty="0" smtClean="0"/>
              <a:t>STEP </a:t>
            </a:r>
            <a:r>
              <a:rPr lang="en-US" sz="5600" b="1" dirty="0"/>
              <a:t>5:</a:t>
            </a:r>
            <a:r>
              <a:rPr lang="en-US" sz="5600" dirty="0"/>
              <a:t> Solve the equation</a:t>
            </a:r>
          </a:p>
          <a:p>
            <a:pPr marL="0" indent="0">
              <a:buNone/>
            </a:pPr>
            <a:r>
              <a:rPr lang="en-US" sz="5600" dirty="0"/>
              <a:t>ySol</a:t>
            </a:r>
            <a:r>
              <a:rPr lang="en-US" sz="5600" dirty="0"/>
              <a:t>(t) = </a:t>
            </a:r>
            <a:r>
              <a:rPr lang="en-US" sz="5600" dirty="0"/>
              <a:t>dsolve</a:t>
            </a:r>
            <a:r>
              <a:rPr lang="en-US" sz="5600" dirty="0"/>
              <a:t>(ode, </a:t>
            </a:r>
            <a:r>
              <a:rPr lang="en-US" sz="5600" dirty="0"/>
              <a:t>conds</a:t>
            </a:r>
            <a:r>
              <a:rPr lang="en-US" sz="5600" dirty="0"/>
              <a:t>);</a:t>
            </a:r>
          </a:p>
          <a:p>
            <a:r>
              <a:rPr lang="en-US" sz="5600" dirty="0"/>
              <a:t>What this does: </a:t>
            </a:r>
            <a:r>
              <a:rPr lang="en-US" sz="5600" dirty="0"/>
              <a:t>dsolve</a:t>
            </a:r>
            <a:r>
              <a:rPr lang="en-US" sz="5600" dirty="0"/>
              <a:t> means "differential equation solver" - it finds the exact mathematical formula that satisfies both the equation AND the initial conditions.</a:t>
            </a:r>
          </a:p>
          <a:p>
            <a:r>
              <a:rPr lang="en-US" sz="5600" dirty="0"/>
              <a:t>Output: It will find something like y(t) = 2e^(-t) - e^(-2t) (the exact solution)</a:t>
            </a:r>
          </a:p>
          <a:p>
            <a:pPr marL="0" indent="0">
              <a:buNone/>
            </a:pPr>
            <a:r>
              <a:rPr lang="en-US" sz="5600" dirty="0"/>
              <a:t>	</a:t>
            </a:r>
          </a:p>
          <a:p>
            <a:pPr marL="0" indent="0">
              <a:buNone/>
            </a:pPr>
            <a:r>
              <a:rPr lang="en-US" sz="5600" b="1" dirty="0"/>
              <a:t>STEP 6:</a:t>
            </a:r>
            <a:r>
              <a:rPr lang="en-US" sz="5600" dirty="0"/>
              <a:t> Display the solution</a:t>
            </a:r>
          </a:p>
          <a:p>
            <a:pPr marL="0" indent="0">
              <a:buNone/>
            </a:pPr>
            <a:r>
              <a:rPr lang="en-US" sz="5600" dirty="0"/>
              <a:t>fprintf</a:t>
            </a:r>
            <a:r>
              <a:rPr lang="en-US" sz="5600" dirty="0"/>
              <a:t>('Analytical Solution:\n')</a:t>
            </a:r>
          </a:p>
          <a:p>
            <a:pPr marL="0" indent="0">
              <a:buNone/>
            </a:pPr>
            <a:r>
              <a:rPr lang="en-US" sz="5600" dirty="0"/>
              <a:t>pretty(</a:t>
            </a:r>
            <a:r>
              <a:rPr lang="en-US" sz="5600" dirty="0"/>
              <a:t>ySol</a:t>
            </a:r>
            <a:r>
              <a:rPr lang="en-US" sz="5600" dirty="0"/>
              <a:t>)</a:t>
            </a:r>
          </a:p>
          <a:p>
            <a:r>
              <a:rPr lang="en-US" sz="5600" dirty="0"/>
              <a:t>What this does:</a:t>
            </a:r>
          </a:p>
          <a:p>
            <a:r>
              <a:rPr lang="en-US" sz="5600" dirty="0"/>
              <a:t>fprintf</a:t>
            </a:r>
            <a:r>
              <a:rPr lang="en-US" sz="5600" dirty="0"/>
              <a:t> prints text to screen</a:t>
            </a:r>
          </a:p>
          <a:p>
            <a:r>
              <a:rPr lang="en-US" sz="5600" dirty="0"/>
              <a:t>pretty(</a:t>
            </a:r>
            <a:r>
              <a:rPr lang="en-US" sz="5600" dirty="0"/>
              <a:t>ySol</a:t>
            </a:r>
            <a:r>
              <a:rPr lang="en-US" sz="5600" dirty="0"/>
              <a:t>) displays the solution in a nice mathematical format</a:t>
            </a:r>
          </a:p>
          <a:p>
            <a:pPr marL="0" indent="0">
              <a:buNone/>
            </a:pPr>
            <a:r>
              <a:rPr lang="en-US" sz="5600" b="1" dirty="0"/>
              <a:t>STEP 7</a:t>
            </a:r>
            <a:r>
              <a:rPr lang="en-US" sz="5600" dirty="0"/>
              <a:t>: Plot the solution</a:t>
            </a:r>
          </a:p>
          <a:p>
            <a:pPr marL="0" indent="0">
              <a:buNone/>
            </a:pPr>
            <a:r>
              <a:rPr lang="en-US" sz="5600" dirty="0"/>
              <a:t>fplot</a:t>
            </a:r>
            <a:r>
              <a:rPr lang="en-US" sz="5600" dirty="0"/>
              <a:t>(</a:t>
            </a:r>
            <a:r>
              <a:rPr lang="en-US" sz="5600" dirty="0"/>
              <a:t>ySol</a:t>
            </a:r>
            <a:r>
              <a:rPr lang="en-US" sz="5600" dirty="0"/>
              <a:t>, [0 5])</a:t>
            </a:r>
          </a:p>
          <a:p>
            <a:pPr marL="0" indent="0">
              <a:buNone/>
            </a:pPr>
            <a:r>
              <a:rPr lang="en-US" sz="5600" dirty="0"/>
              <a:t>xlabel</a:t>
            </a:r>
            <a:r>
              <a:rPr lang="en-US" sz="5600" dirty="0"/>
              <a:t>('t')</a:t>
            </a:r>
          </a:p>
          <a:p>
            <a:pPr marL="0" indent="0">
              <a:buNone/>
            </a:pPr>
            <a:r>
              <a:rPr lang="en-US" sz="5600" dirty="0"/>
              <a:t>ylabel</a:t>
            </a:r>
            <a:r>
              <a:rPr lang="en-US" sz="5600" dirty="0"/>
              <a:t>('y(t)')</a:t>
            </a:r>
          </a:p>
          <a:p>
            <a:pPr marL="0" indent="0">
              <a:buNone/>
            </a:pPr>
            <a:r>
              <a:rPr lang="en-US" sz="5600" dirty="0"/>
              <a:t>title('Solution of y'''' + 3y'' + 2y = 0')</a:t>
            </a:r>
          </a:p>
          <a:p>
            <a:pPr marL="0" indent="0">
              <a:buNone/>
            </a:pPr>
            <a:r>
              <a:rPr lang="en-US" sz="5600" dirty="0"/>
              <a:t>grid on</a:t>
            </a:r>
          </a:p>
          <a:p>
            <a:pPr marL="0" indent="0">
              <a:buNone/>
            </a:pPr>
            <a:endParaRPr lang="en-US" dirty="0"/>
          </a:p>
        </p:txBody>
      </p:sp>
    </p:spTree>
    <p:extLst>
      <p:ext uri="{BB962C8B-B14F-4D97-AF65-F5344CB8AC3E}">
        <p14:creationId xmlns:p14="http://schemas.microsoft.com/office/powerpoint/2010/main" val="162096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5323"/>
          </a:xfrm>
        </p:spPr>
        <p:txBody>
          <a:bodyPr>
            <a:normAutofit fontScale="90000"/>
          </a:bodyPr>
          <a:lstStyle/>
          <a:p>
            <a:pPr lvl="0"/>
            <a:r>
              <a:rPr lang="en-US" sz="3200" b="1" dirty="0">
                <a:latin typeface="Algerian" panose="04020705040A02060702" pitchFamily="82" charset="0"/>
              </a:rPr>
              <a:t>USING EULER METHOD</a:t>
            </a:r>
            <a:r>
              <a:rPr lang="en-US" b="1" dirty="0"/>
              <a:t/>
            </a:r>
            <a:br>
              <a:rPr lang="en-US" b="1" dirty="0"/>
            </a:br>
            <a:endParaRPr lang="en-US" dirty="0"/>
          </a:p>
        </p:txBody>
      </p:sp>
      <p:sp>
        <p:nvSpPr>
          <p:cNvPr id="3" name="Content Placeholder 2"/>
          <p:cNvSpPr>
            <a:spLocks noGrp="1"/>
          </p:cNvSpPr>
          <p:nvPr>
            <p:ph idx="1"/>
          </p:nvPr>
        </p:nvSpPr>
        <p:spPr>
          <a:xfrm>
            <a:off x="1676400" y="1720158"/>
            <a:ext cx="10515600" cy="4746515"/>
          </a:xfrm>
        </p:spPr>
        <p:txBody>
          <a:bodyPr numCol="1">
            <a:normAutofit/>
          </a:bodyPr>
          <a:lstStyle/>
          <a:p>
            <a:pPr marL="0" indent="0" latinLnBrk="1">
              <a:buNone/>
            </a:pPr>
            <a:r>
              <a:rPr lang="en-GB" sz="1800" b="1" dirty="0"/>
              <a:t>Step 1</a:t>
            </a:r>
            <a:r>
              <a:rPr lang="en-GB" sz="1800" dirty="0"/>
              <a:t>: Solve homogeneous equation</a:t>
            </a:r>
            <a:endParaRPr lang="en-US" sz="1800" dirty="0"/>
          </a:p>
          <a:p>
            <a:pPr latinLnBrk="1"/>
            <a:r>
              <a:rPr lang="en-GB" sz="1800" dirty="0"/>
              <a:t>Characteristic equation: r² + 2r + 5 = </a:t>
            </a:r>
            <a:r>
              <a:rPr lang="en-GB" sz="1800" dirty="0" smtClean="0"/>
              <a:t>0</a:t>
            </a:r>
          </a:p>
          <a:p>
            <a:pPr latinLnBrk="1"/>
            <a:r>
              <a:rPr lang="en-GB" sz="1800" dirty="0"/>
              <a:t>Roots: r = -1 ± 2i</a:t>
            </a:r>
            <a:endParaRPr lang="en-US" sz="1800" dirty="0"/>
          </a:p>
          <a:p>
            <a:pPr latinLnBrk="1"/>
            <a:r>
              <a:rPr lang="en-GB" sz="1800" dirty="0"/>
              <a:t>Homogeneous solution: </a:t>
            </a:r>
            <a:r>
              <a:rPr lang="en-GB" sz="1800" dirty="0"/>
              <a:t>x_h</a:t>
            </a:r>
            <a:r>
              <a:rPr lang="en-GB" sz="1800" dirty="0"/>
              <a:t>(t) = e^(-t)[</a:t>
            </a:r>
            <a:r>
              <a:rPr lang="en-GB" sz="1800" dirty="0"/>
              <a:t>A·cos</a:t>
            </a:r>
            <a:r>
              <a:rPr lang="en-GB" sz="1800" dirty="0"/>
              <a:t>(2t) + </a:t>
            </a:r>
            <a:r>
              <a:rPr lang="en-GB" sz="1800" dirty="0"/>
              <a:t>B·sin</a:t>
            </a:r>
            <a:r>
              <a:rPr lang="en-GB" sz="1800" dirty="0"/>
              <a:t>(2t</a:t>
            </a:r>
            <a:r>
              <a:rPr lang="en-GB" sz="1800" dirty="0" smtClean="0"/>
              <a:t>)]</a:t>
            </a:r>
          </a:p>
          <a:p>
            <a:pPr marL="0" indent="0" latinLnBrk="1">
              <a:buNone/>
            </a:pPr>
            <a:endParaRPr lang="en-US" sz="1800" dirty="0"/>
          </a:p>
          <a:p>
            <a:pPr marL="0" indent="0" latinLnBrk="1">
              <a:buNone/>
            </a:pPr>
            <a:r>
              <a:rPr lang="en-GB" sz="1800" b="1" dirty="0" smtClean="0"/>
              <a:t>STEP </a:t>
            </a:r>
            <a:r>
              <a:rPr lang="en-GB" sz="1800" b="1" dirty="0"/>
              <a:t>2</a:t>
            </a:r>
            <a:r>
              <a:rPr lang="en-GB" sz="1800" dirty="0"/>
              <a:t>: Find particular solution using complex method</a:t>
            </a:r>
            <a:endParaRPr lang="en-US" sz="1800" dirty="0"/>
          </a:p>
          <a:p>
            <a:pPr latinLnBrk="1"/>
            <a:r>
              <a:rPr lang="en-GB" sz="1800" dirty="0"/>
              <a:t>Complexified</a:t>
            </a:r>
            <a:r>
              <a:rPr lang="en-GB" sz="1800" dirty="0"/>
              <a:t> equation: z'' + 2z' + 5z = 3e^(i2t</a:t>
            </a:r>
            <a:r>
              <a:rPr lang="en-GB" sz="1800" dirty="0" smtClean="0"/>
              <a:t>)</a:t>
            </a:r>
          </a:p>
          <a:p>
            <a:pPr latinLnBrk="1"/>
            <a:r>
              <a:rPr lang="en-GB" sz="1800" dirty="0"/>
              <a:t> Assume particular solution: </a:t>
            </a:r>
            <a:r>
              <a:rPr lang="en-GB" sz="1800" dirty="0"/>
              <a:t>z_p</a:t>
            </a:r>
            <a:r>
              <a:rPr lang="en-GB" sz="1800" dirty="0"/>
              <a:t>(t) = </a:t>
            </a:r>
            <a:r>
              <a:rPr lang="en-GB" sz="1800" dirty="0"/>
              <a:t>C·e</a:t>
            </a:r>
            <a:r>
              <a:rPr lang="en-GB" sz="1800" dirty="0"/>
              <a:t>^(i2t)</a:t>
            </a:r>
            <a:endParaRPr lang="en-US" sz="1800" dirty="0"/>
          </a:p>
          <a:p>
            <a:pPr latinLnBrk="1"/>
            <a:r>
              <a:rPr lang="en-GB" sz="1800" dirty="0"/>
              <a:t>Substitute and solve: C = 3/((i2)² + 2(i2) + 5) = 3/(1 + 4i)</a:t>
            </a:r>
            <a:endParaRPr lang="en-US" sz="1800" dirty="0"/>
          </a:p>
          <a:p>
            <a:pPr latinLnBrk="1"/>
            <a:r>
              <a:rPr lang="en-GB" sz="1800" dirty="0"/>
              <a:t>Convert to rectangular: C = (3/17) - </a:t>
            </a:r>
            <a:r>
              <a:rPr lang="en-GB" sz="1800" dirty="0"/>
              <a:t>i</a:t>
            </a:r>
            <a:r>
              <a:rPr lang="en-GB" sz="1800" dirty="0"/>
              <a:t>(12/17</a:t>
            </a:r>
            <a:r>
              <a:rPr lang="en-GB" sz="1800" dirty="0" smtClean="0"/>
              <a:t>)</a:t>
            </a:r>
          </a:p>
          <a:p>
            <a:pPr latinLnBrk="1"/>
            <a:r>
              <a:rPr lang="en-GB" sz="1800" dirty="0"/>
              <a:t>Particular solution: </a:t>
            </a:r>
            <a:r>
              <a:rPr lang="en-GB" sz="1800" dirty="0"/>
              <a:t>x_p</a:t>
            </a:r>
            <a:r>
              <a:rPr lang="en-GB" sz="1800" dirty="0"/>
              <a:t>(t) = (3/17)</a:t>
            </a:r>
            <a:r>
              <a:rPr lang="en-GB" sz="1800" dirty="0"/>
              <a:t>cos</a:t>
            </a:r>
            <a:r>
              <a:rPr lang="en-GB" sz="1800" dirty="0"/>
              <a:t>(2t) + (12/17)sin(2t)</a:t>
            </a:r>
            <a:endParaRPr lang="en-US" sz="1800" dirty="0"/>
          </a:p>
          <a:p>
            <a:pPr marL="0" indent="0" latinLnBrk="1">
              <a:buNone/>
            </a:pPr>
            <a:endParaRPr lang="en-US" sz="1800" dirty="0"/>
          </a:p>
          <a:p>
            <a:pPr marL="0" indent="0" latinLnBrk="1">
              <a:buNone/>
            </a:pPr>
            <a:endParaRPr lang="en-US" sz="1800" dirty="0"/>
          </a:p>
          <a:p>
            <a:pPr latinLnBrk="1"/>
            <a:endParaRPr lang="en-US" sz="1800" dirty="0"/>
          </a:p>
          <a:p>
            <a:pPr marL="0" indent="0">
              <a:buNone/>
            </a:pPr>
            <a:endParaRPr lang="en-US" sz="1800" dirty="0"/>
          </a:p>
        </p:txBody>
      </p:sp>
    </p:spTree>
    <p:extLst>
      <p:ext uri="{BB962C8B-B14F-4D97-AF65-F5344CB8AC3E}">
        <p14:creationId xmlns:p14="http://schemas.microsoft.com/office/powerpoint/2010/main" val="1354190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913"/>
            <a:ext cx="10515600" cy="965734"/>
          </a:xfrm>
        </p:spPr>
        <p:txBody>
          <a:bodyPr>
            <a:normAutofit fontScale="90000"/>
          </a:bodyPr>
          <a:lstStyle/>
          <a:p>
            <a:r>
              <a:rPr lang="en-US" sz="3200" b="1" dirty="0" smtClean="0">
                <a:latin typeface="Algerian" panose="04020705040A02060702" pitchFamily="82" charset="0"/>
              </a:rPr>
              <a:t>USING EULER METHOD</a:t>
            </a:r>
            <a:r>
              <a:rPr lang="en-US" b="1" dirty="0" smtClean="0"/>
              <a:t/>
            </a:r>
            <a:br>
              <a:rPr lang="en-US" b="1" dirty="0" smtClean="0"/>
            </a:br>
            <a:endParaRPr lang="en-US" dirty="0"/>
          </a:p>
        </p:txBody>
      </p:sp>
      <p:sp>
        <p:nvSpPr>
          <p:cNvPr id="3" name="Content Placeholder 2"/>
          <p:cNvSpPr>
            <a:spLocks noGrp="1"/>
          </p:cNvSpPr>
          <p:nvPr>
            <p:ph idx="1"/>
          </p:nvPr>
        </p:nvSpPr>
        <p:spPr>
          <a:xfrm>
            <a:off x="1676400" y="1321809"/>
            <a:ext cx="10515600" cy="4882316"/>
          </a:xfrm>
        </p:spPr>
        <p:txBody>
          <a:bodyPr>
            <a:normAutofit fontScale="85000" lnSpcReduction="20000"/>
          </a:bodyPr>
          <a:lstStyle/>
          <a:p>
            <a:pPr marL="0" indent="0" latinLnBrk="1">
              <a:buNone/>
            </a:pPr>
            <a:r>
              <a:rPr lang="en-GB" b="1" dirty="0"/>
              <a:t>STEP 3</a:t>
            </a:r>
            <a:r>
              <a:rPr lang="en-GB" dirty="0"/>
              <a:t>: Apply initial conditions to complete solution</a:t>
            </a:r>
            <a:endParaRPr lang="en-US" dirty="0"/>
          </a:p>
          <a:p>
            <a:pPr latinLnBrk="1"/>
            <a:r>
              <a:rPr lang="en-GB" dirty="0"/>
              <a:t>Total solution: x(t) = e^(-t)[</a:t>
            </a:r>
            <a:r>
              <a:rPr lang="en-GB" dirty="0"/>
              <a:t>A·cos</a:t>
            </a:r>
            <a:r>
              <a:rPr lang="en-GB" dirty="0"/>
              <a:t>(2t) + </a:t>
            </a:r>
            <a:r>
              <a:rPr lang="en-GB" dirty="0"/>
              <a:t>B·sin</a:t>
            </a:r>
            <a:r>
              <a:rPr lang="en-GB" dirty="0"/>
              <a:t>(2t)] + (3/17)</a:t>
            </a:r>
            <a:r>
              <a:rPr lang="en-GB" dirty="0"/>
              <a:t>cos</a:t>
            </a:r>
            <a:r>
              <a:rPr lang="en-GB" dirty="0"/>
              <a:t>(2t) + (12/17)sin(2t</a:t>
            </a:r>
            <a:r>
              <a:rPr lang="en-GB" dirty="0" smtClean="0"/>
              <a:t>)</a:t>
            </a:r>
            <a:endParaRPr lang="en-US" dirty="0" smtClean="0"/>
          </a:p>
          <a:p>
            <a:pPr marL="0" indent="0" latinLnBrk="1">
              <a:buNone/>
            </a:pPr>
            <a:r>
              <a:rPr lang="en-GB" dirty="0"/>
              <a:t>	</a:t>
            </a:r>
            <a:endParaRPr lang="en-US" dirty="0"/>
          </a:p>
          <a:p>
            <a:pPr latinLnBrk="1"/>
            <a:r>
              <a:rPr lang="en-GB" dirty="0"/>
              <a:t>From x(0) = 0: A + 3/17 = 0 ⇒ A = -3/17</a:t>
            </a:r>
            <a:endParaRPr lang="en-US" dirty="0"/>
          </a:p>
          <a:p>
            <a:pPr latinLnBrk="1"/>
            <a:r>
              <a:rPr lang="en-GB" dirty="0"/>
              <a:t>From x'(0) = 0: -A + 2B + 24/17 = 0 ⇒ B = -27/34</a:t>
            </a:r>
            <a:endParaRPr lang="en-US" dirty="0"/>
          </a:p>
          <a:p>
            <a:pPr marL="0" indent="0" latinLnBrk="1">
              <a:buNone/>
            </a:pPr>
            <a:endParaRPr lang="en-US" dirty="0"/>
          </a:p>
          <a:p>
            <a:pPr marL="0" indent="0" latinLnBrk="1">
              <a:buNone/>
            </a:pPr>
            <a:r>
              <a:rPr lang="en-GB" b="1" dirty="0"/>
              <a:t>STEP 4:</a:t>
            </a:r>
            <a:r>
              <a:rPr lang="en-GB" dirty="0"/>
              <a:t> Final solution</a:t>
            </a:r>
            <a:endParaRPr lang="en-US" dirty="0"/>
          </a:p>
          <a:p>
            <a:pPr latinLnBrk="1"/>
            <a:r>
              <a:rPr lang="en-GB" dirty="0"/>
              <a:t>x(t) = e^(-t)[(-3/17)</a:t>
            </a:r>
            <a:r>
              <a:rPr lang="en-GB" dirty="0"/>
              <a:t>cos</a:t>
            </a:r>
            <a:r>
              <a:rPr lang="en-GB" dirty="0"/>
              <a:t>(2t) + (-27/34)sin(2t)] + (3/17)</a:t>
            </a:r>
            <a:r>
              <a:rPr lang="en-GB" dirty="0"/>
              <a:t>cos</a:t>
            </a:r>
            <a:r>
              <a:rPr lang="en-GB" dirty="0"/>
              <a:t>(2t) + (12/17)sin(2t)</a:t>
            </a:r>
            <a:endParaRPr lang="en-US" dirty="0"/>
          </a:p>
          <a:p>
            <a:pPr marL="0" indent="0" latinLnBrk="1">
              <a:buNone/>
            </a:pPr>
            <a:r>
              <a:rPr lang="en-GB" dirty="0"/>
              <a:t> </a:t>
            </a:r>
            <a:endParaRPr lang="en-US" dirty="0"/>
          </a:p>
          <a:p>
            <a:pPr marL="0" indent="0" latinLnBrk="1">
              <a:buNone/>
            </a:pPr>
            <a:r>
              <a:rPr lang="en-GB" b="1" dirty="0"/>
              <a:t>STEP 5</a:t>
            </a:r>
            <a:r>
              <a:rPr lang="en-GB" dirty="0"/>
              <a:t>: Numerical evaluation</a:t>
            </a:r>
            <a:endParaRPr lang="en-US" dirty="0"/>
          </a:p>
          <a:p>
            <a:pPr latinLnBrk="1"/>
            <a:r>
              <a:rPr lang="en-GB" dirty="0"/>
              <a:t>At t = 2 seconds: x(2) = [calculated value]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13448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dirty="0">
                <a:latin typeface="Algerian" panose="04020705040A02060702" pitchFamily="82" charset="0"/>
              </a:rPr>
              <a:t>Practical real word problem: Acceleration due to gravity</a:t>
            </a:r>
            <a:r>
              <a:rPr lang="en-US" sz="2400" dirty="0">
                <a:latin typeface="Algerian" panose="04020705040A02060702" pitchFamily="82" charset="0"/>
              </a:rPr>
              <a:t/>
            </a:r>
            <a:br>
              <a:rPr lang="en-US" sz="2400" dirty="0">
                <a:latin typeface="Algerian" panose="04020705040A02060702" pitchFamily="82" charset="0"/>
              </a:rPr>
            </a:br>
            <a:endParaRPr lang="en-US" sz="2400" dirty="0">
              <a:latin typeface="Algerian" panose="04020705040A02060702" pitchFamily="82" charset="0"/>
            </a:endParaRPr>
          </a:p>
        </p:txBody>
      </p:sp>
      <p:sp>
        <p:nvSpPr>
          <p:cNvPr id="3" name="Content Placeholder 2"/>
          <p:cNvSpPr>
            <a:spLocks noGrp="1"/>
          </p:cNvSpPr>
          <p:nvPr>
            <p:ph idx="1"/>
          </p:nvPr>
        </p:nvSpPr>
        <p:spPr>
          <a:xfrm>
            <a:off x="1484310" y="2037031"/>
            <a:ext cx="10018714" cy="3754170"/>
          </a:xfrm>
        </p:spPr>
        <p:txBody>
          <a:bodyPr>
            <a:normAutofit fontScale="92500" lnSpcReduction="20000"/>
          </a:bodyPr>
          <a:lstStyle/>
          <a:p>
            <a:pPr marL="0" indent="0">
              <a:lnSpc>
                <a:spcPct val="107000"/>
              </a:lnSpc>
              <a:spcAft>
                <a:spcPts val="0"/>
              </a:spcAft>
              <a:buNone/>
            </a:pPr>
            <a:r>
              <a:rPr lang="en-GB" sz="1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Solution of x'' + 2x' + 5x = 3cos(2t) using Euler's Formula</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8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GB" dirty="0" smtClean="0">
                <a:effectLst/>
                <a:latin typeface="Times New Roman" panose="02020603050405020304" pitchFamily="18" charset="0"/>
                <a:ea typeface="Times New Roman" panose="02020603050405020304" pitchFamily="18" charset="0"/>
                <a:cs typeface="Times New Roman" panose="02020603050405020304" pitchFamily="18" charset="0"/>
              </a:rPr>
              <a:t>The above descriptive code aims to find a particular solution to the above </a:t>
            </a:r>
            <a:r>
              <a:rPr lang="en-GB" dirty="0" smtClean="0">
                <a:effectLst/>
                <a:latin typeface="Times New Roman" panose="02020603050405020304" pitchFamily="18" charset="0"/>
                <a:ea typeface="Calibri" panose="020F0502020204030204" pitchFamily="34" charset="0"/>
                <a:cs typeface="Times New Roman" panose="02020603050405020304" pitchFamily="18" charset="0"/>
              </a:rPr>
              <a:t>second-order linear non-homogeneous differential equation using Euler’s method.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%Parameters</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Differential equation: x'' + 2x' + 5x = 3cos(2t)</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1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Initial conditions: x(0) = 0, x'(0) = 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GB" dirty="0" smtClean="0">
                <a:effectLst/>
                <a:latin typeface="Times New Roman" panose="02020603050405020304" pitchFamily="18" charset="0"/>
                <a:ea typeface="Times New Roman" panose="02020603050405020304" pitchFamily="18" charset="0"/>
                <a:cs typeface="Times New Roman" panose="02020603050405020304" pitchFamily="18" charset="0"/>
              </a:rPr>
              <a:t>This defines the parameters of the problem we are solving where x’’ is the second derivative of x with respect to t, x’ the first derivative of x with respect to t, x'' + 2x' + 5x, this represents an under damped oscillator, spring mass system with damping and 3cos(2t) represents the driving force acting on the system</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9616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412" y="606581"/>
            <a:ext cx="10186825" cy="925465"/>
          </a:xfrm>
        </p:spPr>
        <p:txBody>
          <a:bodyPr>
            <a:normAutofit fontScale="90000"/>
          </a:bodyPr>
          <a:lstStyle/>
          <a:p>
            <a:pPr lvl="1"/>
            <a:r>
              <a:rPr lang="en-US" b="1" dirty="0"/>
              <a:t>QUESTION ONE </a:t>
            </a:r>
            <a:br>
              <a:rPr lang="en-US" b="1" dirty="0"/>
            </a:br>
            <a:r>
              <a:rPr lang="en-US" dirty="0"/>
              <a:t>In your groups , </a:t>
            </a:r>
            <a:r>
              <a:rPr lang="en-US" dirty="0"/>
              <a:t>utillize</a:t>
            </a:r>
            <a:r>
              <a:rPr lang="en-US" dirty="0"/>
              <a:t> the knowledge of algorithm development , control structures and modules 1 to4 on the following problems;</a:t>
            </a:r>
            <a:r>
              <a:rPr lang="en-US" sz="1600" dirty="0"/>
              <a:t/>
            </a:r>
            <a:br>
              <a:rPr lang="en-US" sz="1600" dirty="0"/>
            </a:br>
            <a:r>
              <a:rPr lang="en-US" dirty="0"/>
              <a:t>a). All numerical approximation methods, for finding the solutions to functions but not limited to; </a:t>
            </a:r>
            <a:r>
              <a:rPr lang="en-US" dirty="0"/>
              <a:t>newtons</a:t>
            </a:r>
            <a:r>
              <a:rPr lang="en-US" dirty="0"/>
              <a:t> </a:t>
            </a:r>
            <a:r>
              <a:rPr lang="en-US" dirty="0"/>
              <a:t>raphsons</a:t>
            </a:r>
            <a:r>
              <a:rPr lang="en-US" dirty="0"/>
              <a:t> method , secant method ,</a:t>
            </a:r>
            <a:r>
              <a:rPr lang="en-US" dirty="0"/>
              <a:t>etc</a:t>
            </a:r>
            <a:endParaRPr lang="en-US" dirty="0"/>
          </a:p>
        </p:txBody>
      </p:sp>
      <p:sp>
        <p:nvSpPr>
          <p:cNvPr id="5" name="Rectangle 2"/>
          <p:cNvSpPr>
            <a:spLocks noGrp="1" noChangeArrowheads="1"/>
          </p:cNvSpPr>
          <p:nvPr>
            <p:ph idx="1"/>
          </p:nvPr>
        </p:nvSpPr>
        <p:spPr bwMode="auto">
          <a:xfrm>
            <a:off x="1453836" y="2064189"/>
            <a:ext cx="10071226" cy="4238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600" b="1" dirty="0"/>
              <a:t>LAGRANGE METHOD OF NUMERICAL APPROXIMATION</a:t>
            </a:r>
            <a:endParaRPr kumimoji="0" lang="en-US" sz="16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reads two vectors </a:t>
            </a: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 = input(</a:t>
            </a:r>
            <a:r>
              <a:rPr kumimoji="0" lang="en-US" sz="14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list of abscissas:"</a:t>
            </a: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y = input(</a:t>
            </a:r>
            <a:r>
              <a:rPr kumimoji="0" lang="en-US" sz="14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list of ordinates:"</a:t>
            </a: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n = length(x)-1; </a:t>
            </a:r>
            <a:r>
              <a:rPr kumimoji="0" lang="en-US" sz="14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%size of the data pairs minus 1</a:t>
            </a:r>
            <a:endParaRPr kumimoji="0" lang="en-US" sz="1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4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0; </a:t>
            </a:r>
            <a:r>
              <a:rPr kumimoji="0" lang="en-US" sz="14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%Summation variable</a:t>
            </a:r>
            <a:endParaRPr kumimoji="0" lang="en-US" sz="1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that the user inputs. It read the X and Y coordinates. For this code to run, x any y must be same length and correspond point wise.</a:t>
            </a:r>
            <a:endParaRPr kumimoji="0" lang="en-US" sz="14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Sets </a:t>
            </a:r>
            <a:r>
              <a:rPr kumimoji="0" lang="en-US" sz="14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sz="1400" b="1"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n = length(x)-1</a:t>
            </a:r>
            <a:r>
              <a:rPr kumimoji="0" lang="en-US" sz="1400" b="1" i="0" u="none" strike="noStrike" cap="none" normalizeH="0" baseline="0" dirty="0" smtClean="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later loops run over all data points.</a:t>
            </a:r>
            <a:endParaRPr kumimoji="0" lang="en-US" sz="1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tic</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i</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1:n+1</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1;</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j = 1:n+1</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j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i</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sym</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0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0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0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-x(j))/(x(</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i</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)-x(j));</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*y(</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i</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%multiply the current y with </a:t>
            </a:r>
            <a:r>
              <a:rPr kumimoji="0" lang="en-US" sz="10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pr</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sm+pr</a:t>
            </a: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0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%add current term to polynomial</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toc</a:t>
            </a:r>
            <a:endParaRPr kumimoji="0" 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starts timing with </a:t>
            </a:r>
            <a:r>
              <a:rPr kumimoji="0" lang="en-US" sz="1400" b="1" i="0" u="none" strike="noStrike" cap="none" normalizeH="0" baseline="0" dirty="0" smtClean="0">
                <a:ln>
                  <a:noFill/>
                </a:ln>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tic</a:t>
            </a:r>
            <a:r>
              <a:rPr kumimoji="0" lang="en-US" sz="1400" b="1" i="0" u="none" strike="noStrike" cap="none" normalizeH="0" baseline="0" dirty="0" smtClean="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14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Outer loop over data points </a:t>
            </a:r>
            <a:r>
              <a:rPr kumimoji="0" lang="en-US" sz="1400" b="1" i="1"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sz="1400" b="1" i="0" u="none" strike="noStrike" cap="none" normalizeH="0" baseline="0" dirty="0" smtClean="0">
                <a:ln>
                  <a:noFill/>
                </a:ln>
                <a:solidFill>
                  <a:schemeClr val="tx1"/>
                </a:solidFill>
                <a:effectLst/>
                <a:ea typeface="Times New Roman" panose="02020603050405020304" pitchFamily="18" charset="0"/>
              </a:rPr>
              <a:t>. For each </a:t>
            </a:r>
            <a:r>
              <a:rPr kumimoji="0" lang="en-US" sz="1400" b="1" i="1"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sz="1400" b="1" i="0" u="none" strike="noStrike" cap="none" normalizeH="0" baseline="0" dirty="0" smtClean="0">
                <a:ln>
                  <a:noFill/>
                </a:ln>
                <a:solidFill>
                  <a:schemeClr val="tx1"/>
                </a:solidFill>
                <a:effectLst/>
                <a:ea typeface="Times New Roman" panose="02020603050405020304" pitchFamily="18" charset="0"/>
              </a:rPr>
              <a:t> it computes the </a:t>
            </a:r>
            <a:r>
              <a:rPr kumimoji="0" lang="en-US" sz="1400" b="1" i="1"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rPr>
              <a:t>i-th</a:t>
            </a:r>
            <a:r>
              <a:rPr kumimoji="0" lang="en-US" sz="1400" b="1" i="0" u="none" strike="noStrike" cap="none" normalizeH="0" baseline="0" dirty="0" smtClean="0">
                <a:ln>
                  <a:noFill/>
                </a:ln>
                <a:solidFill>
                  <a:schemeClr val="tx1"/>
                </a:solidFill>
                <a:effectLst/>
                <a:ea typeface="Times New Roman" panose="02020603050405020304" pitchFamily="18" charset="0"/>
              </a:rPr>
              <a:t> Lagrange basis polynomial </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Multiplies </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L</a:t>
            </a:r>
            <a:r>
              <a:rPr kumimoji="0" lang="en-US" sz="1400" b="1" i="0" u="none" strike="noStrike" cap="none" normalizeH="0" baseline="-3000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xp</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sz="1400" b="1" i="0" u="none" strike="noStrike" cap="none" normalizeH="0" baseline="0" dirty="0" smtClean="0">
                <a:ln>
                  <a:noFill/>
                </a:ln>
                <a:solidFill>
                  <a:schemeClr val="tx1"/>
                </a:solidFill>
                <a:effectLst/>
                <a:ea typeface="Times New Roman" panose="02020603050405020304" pitchFamily="18" charset="0"/>
              </a:rPr>
              <a:t> by </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y(</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i</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sz="1400" b="1" i="0" u="none" strike="noStrike" cap="none" normalizeH="0" baseline="0" dirty="0" smtClean="0">
                <a:ln>
                  <a:noFill/>
                </a:ln>
                <a:solidFill>
                  <a:schemeClr val="tx1"/>
                </a:solidFill>
                <a:effectLst/>
                <a:ea typeface="Times New Roman" panose="02020603050405020304" pitchFamily="18" charset="0"/>
              </a:rPr>
              <a:t> and adds to </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sm</a:t>
            </a:r>
            <a:r>
              <a:rPr kumimoji="0" lang="en-US" sz="1400" b="1" i="0" u="none" strike="noStrike" cap="none" normalizeH="0" baseline="0" dirty="0" smtClean="0">
                <a:ln>
                  <a:noFill/>
                </a:ln>
                <a:solidFill>
                  <a:schemeClr val="tx1"/>
                </a:solidFill>
                <a:effectLst/>
                <a:ea typeface="Times New Roman" panose="02020603050405020304" pitchFamily="18" charset="0"/>
              </a:rPr>
              <a:t>. After the loop </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sm</a:t>
            </a:r>
            <a:r>
              <a:rPr kumimoji="0" lang="en-US" sz="1400" b="1" i="0" u="none" strike="noStrike" cap="none" normalizeH="0" baseline="0" dirty="0" smtClean="0">
                <a:ln>
                  <a:noFill/>
                </a:ln>
                <a:solidFill>
                  <a:schemeClr val="tx1"/>
                </a:solidFill>
                <a:effectLst/>
                <a:ea typeface="Times New Roman" panose="02020603050405020304" pitchFamily="18" charset="0"/>
              </a:rPr>
              <a:t> is the full symbolic Lagrange interpolating polynomial in the symbolic variable </a:t>
            </a: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xp</a:t>
            </a:r>
            <a:r>
              <a:rPr kumimoji="0" lang="en-US" sz="1400" b="1" i="0" u="none" strike="noStrike" cap="none" normalizeH="0" baseline="0" dirty="0" smtClean="0">
                <a:ln>
                  <a:noFill/>
                </a:ln>
                <a:solidFill>
                  <a:schemeClr val="tx1"/>
                </a:solidFill>
                <a:effectLst/>
                <a:ea typeface="Times New Roman" panose="02020603050405020304" pitchFamily="18" charset="0"/>
              </a:rPr>
              <a:t>.</a:t>
            </a:r>
            <a:endParaRPr kumimoji="0" lang="en-US" sz="1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toc</a:t>
            </a:r>
            <a:r>
              <a:rPr kumimoji="0" lang="en-US" sz="1400" b="1" i="0" u="none" strike="noStrike" cap="none" normalizeH="0" baseline="0" dirty="0" smtClean="0">
                <a:ln>
                  <a:noFill/>
                </a:ln>
                <a:solidFill>
                  <a:schemeClr val="tx1"/>
                </a:solidFill>
                <a:effectLst/>
                <a:ea typeface="Times New Roman" panose="02020603050405020304" pitchFamily="18" charset="0"/>
              </a:rPr>
              <a:t> prints elapsed time.</a:t>
            </a:r>
            <a:endParaRPr kumimoji="0" lang="en-US" sz="14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187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7627"/>
          </a:xfrm>
        </p:spPr>
        <p:txBody>
          <a:bodyPr>
            <a:normAutofit/>
          </a:bodyPr>
          <a:lstStyle/>
          <a:p>
            <a:r>
              <a:rPr lang="en-US" sz="2800" dirty="0" smtClean="0">
                <a:latin typeface="Algerian" panose="04020705040A02060702" pitchFamily="82" charset="0"/>
              </a:rPr>
              <a:t>A practical real world problem</a:t>
            </a:r>
            <a:endParaRPr lang="en-US" sz="2800" dirty="0">
              <a:latin typeface="Algerian" panose="04020705040A02060702" pitchFamily="82" charset="0"/>
            </a:endParaRPr>
          </a:p>
        </p:txBody>
      </p:sp>
      <p:sp>
        <p:nvSpPr>
          <p:cNvPr id="3" name="Content Placeholder 2"/>
          <p:cNvSpPr>
            <a:spLocks noGrp="1"/>
          </p:cNvSpPr>
          <p:nvPr>
            <p:ph idx="1"/>
          </p:nvPr>
        </p:nvSpPr>
        <p:spPr>
          <a:xfrm>
            <a:off x="1399515" y="1557196"/>
            <a:ext cx="10515600" cy="4710302"/>
          </a:xfrm>
        </p:spPr>
        <p:txBody>
          <a:bodyPr>
            <a:normAutofit fontScale="55000" lnSpcReduction="20000"/>
          </a:bodyPr>
          <a:lstStyle/>
          <a:p>
            <a:pPr marL="0" indent="0">
              <a:lnSpc>
                <a:spcPct val="107000"/>
              </a:lnSpc>
              <a:spcAft>
                <a:spcPts val="0"/>
              </a:spcAft>
              <a:buNone/>
            </a:pPr>
            <a:r>
              <a:rPr lang="en-GB" sz="4000" dirty="0" smtClean="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%STEP ONE: Solve homogeneous equation</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Characteristic equation: r^2 + 2r + 5 = 0</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r = roots([1 2 5]);</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defines the roots of the equation</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Homogeneous solution: </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x_h</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 = e^(-t)(</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Acos</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(2t) + </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Bsin</a:t>
            </a: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alpha = -real(r(1));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%Damping coefficient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omega_d</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imag</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(r(1));</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Damped natural frequency</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 Homogeneous solution: </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x_h</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(t) = e^(-t)(</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Acos</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(2t) + </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Bsin</a:t>
            </a:r>
            <a:r>
              <a:rPr lang="en-GB" sz="4000" dirty="0" smtClean="0">
                <a:effectLst/>
                <a:latin typeface="Times New Roman" panose="02020603050405020304" pitchFamily="18" charset="0"/>
                <a:ea typeface="Calibri" panose="020F0502020204030204" pitchFamily="34" charset="0"/>
                <a:cs typeface="Times New Roman" panose="02020603050405020304" pitchFamily="18" charset="0"/>
              </a:rPr>
              <a:t>(2t)), this defines the results from the roots. Alpha = -real(r(1));The code takes the real part of the root, which is −1, and then negates it to get α=1.  % Damping coefficient defines the positive decay constant, and the code omega d = -real(r(1)); takes the imaginary part of the root which is omega d = 2</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0246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998145"/>
          </a:xfrm>
        </p:spPr>
        <p:txBody>
          <a:bodyPr>
            <a:noAutofit/>
          </a:bodyPr>
          <a:lstStyle/>
          <a:p>
            <a:r>
              <a:rPr lang="en-US" sz="2400" dirty="0" smtClean="0">
                <a:latin typeface="Algerian" panose="04020705040A02060702" pitchFamily="82" charset="0"/>
              </a:rPr>
              <a:t>A continuation of the practical real world problem</a:t>
            </a:r>
            <a:endParaRPr lang="en-US" sz="2400" dirty="0"/>
          </a:p>
        </p:txBody>
      </p:sp>
      <p:sp>
        <p:nvSpPr>
          <p:cNvPr id="3" name="Content Placeholder 2"/>
          <p:cNvSpPr>
            <a:spLocks noGrp="1"/>
          </p:cNvSpPr>
          <p:nvPr>
            <p:ph idx="1"/>
          </p:nvPr>
        </p:nvSpPr>
        <p:spPr>
          <a:xfrm>
            <a:off x="1399515" y="1683945"/>
            <a:ext cx="10515600" cy="4611389"/>
          </a:xfrm>
        </p:spPr>
        <p:txBody>
          <a:bodyPr>
            <a:normAutofit fontScale="32500" lnSpcReduction="20000"/>
          </a:bodyPr>
          <a:lstStyle/>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%STEP TWO : Find particular solution using the complex method</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Solve </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complexified</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equation: z'' + 2z' + 5z = 3e^(i2t)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Assume </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z_p</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 = C*e^(i2t)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43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The lines:% Solve </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complexified</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 equation: z'' + 2z' + 5z = 3e^(i2t)means the original real problem for x(t) has been converted into a new, complex problem for a complex function z(t): z′′+2z′+5z=3ei2t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Complex amplitude C = 3/(1 + 4i)</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C = 3/(1 + 4i);</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GB" sz="4800" dirty="0" smtClean="0">
                <a:effectLst/>
                <a:latin typeface="Times New Roman" panose="02020603050405020304" pitchFamily="18" charset="0"/>
                <a:ea typeface="Calibri" panose="020F0502020204030204" pitchFamily="34" charset="0"/>
                <a:cs typeface="Times New Roman" panose="02020603050405020304" pitchFamily="18" charset="0"/>
              </a:rPr>
              <a:t>This code represents the result of calculating the complex coefficient C for the particular solution </a:t>
            </a:r>
            <a:r>
              <a:rPr lang="en-GB" sz="4800" dirty="0" smtClean="0">
                <a:effectLst/>
                <a:latin typeface="Times New Roman" panose="02020603050405020304" pitchFamily="18" charset="0"/>
                <a:ea typeface="Calibri" panose="020F0502020204030204" pitchFamily="34" charset="0"/>
                <a:cs typeface="Times New Roman" panose="02020603050405020304" pitchFamily="18" charset="0"/>
              </a:rPr>
              <a:t>zp</a:t>
            </a:r>
            <a:r>
              <a:rPr lang="en-GB" sz="4800" dirty="0" smtClean="0">
                <a:effectLst/>
                <a:latin typeface="Times New Roman" panose="02020603050405020304" pitchFamily="18" charset="0"/>
                <a:ea typeface="Calibri" panose="020F0502020204030204" pitchFamily="34" charset="0"/>
                <a:cs typeface="Times New Roman" panose="02020603050405020304" pitchFamily="18" charset="0"/>
              </a:rPr>
              <a:t>​(t) in the differential equation problem.</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%STEP THREE: Complete solution using the initial conditions</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x(t) = e^(-t)(</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Acos</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(2t) + </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Bsin</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(2t)) + (3/17)</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cos</a:t>
            </a: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(2t) + (12/17)sin(2t)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code presents the general solution x(t) before the initial conditions have been applied. The line % x(t) = e^(-t)(</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Acos</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(2t) + </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Bsin</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(2t)) + (3/17)</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cos</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(2t) + (12/17)sin(2t), represents the complete general solution x(t)=</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xh</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​(t)+</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xp</a:t>
            </a:r>
            <a:r>
              <a:rPr lang="en-GB" sz="4800" dirty="0" smtClean="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800" dirty="0"/>
          </a:p>
        </p:txBody>
      </p:sp>
    </p:spTree>
    <p:extLst>
      <p:ext uri="{BB962C8B-B14F-4D97-AF65-F5344CB8AC3E}">
        <p14:creationId xmlns:p14="http://schemas.microsoft.com/office/powerpoint/2010/main" val="81972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862343"/>
          </a:xfrm>
        </p:spPr>
        <p:txBody>
          <a:bodyPr>
            <a:normAutofit fontScale="90000"/>
          </a:bodyPr>
          <a:lstStyle/>
          <a:p>
            <a:r>
              <a:rPr lang="en-US" sz="2800" dirty="0" smtClean="0">
                <a:latin typeface="Algerian" panose="04020705040A02060702" pitchFamily="82" charset="0"/>
              </a:rPr>
              <a:t>A continuation of the practical real world problem</a:t>
            </a:r>
            <a:endParaRPr lang="en-US" sz="2800" dirty="0"/>
          </a:p>
        </p:txBody>
      </p:sp>
      <p:sp>
        <p:nvSpPr>
          <p:cNvPr id="3" name="Content Placeholder 2"/>
          <p:cNvSpPr>
            <a:spLocks noGrp="1"/>
          </p:cNvSpPr>
          <p:nvPr>
            <p:ph idx="1"/>
          </p:nvPr>
        </p:nvSpPr>
        <p:spPr>
          <a:xfrm>
            <a:off x="1484311" y="1771303"/>
            <a:ext cx="10515600" cy="4575175"/>
          </a:xfrm>
        </p:spPr>
        <p:txBody>
          <a:bodyPr>
            <a:normAutofit fontScale="32500" lnSpcReduction="20000"/>
          </a:bodyPr>
          <a:lstStyle/>
          <a:p>
            <a:pPr marL="0" indent="0">
              <a:lnSpc>
                <a:spcPct val="107000"/>
              </a:lnSpc>
              <a:spcAft>
                <a:spcPts val="0"/>
              </a:spcAft>
              <a:buNone/>
            </a:pPr>
            <a:r>
              <a:rPr lang="en-GB"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Apply initial conditions:</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x(0) = A + 3/17 = 0 =&gt; A = -3/17</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x'(0) = -A + 2B + 24/17 = 0 =&gt; B = -27/34</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4800" dirty="0" smtClean="0">
                <a:effectLst/>
                <a:latin typeface="Consolas" panose="020B0609020204030204" pitchFamily="49" charset="0"/>
                <a:ea typeface="Times New Roman" panose="02020603050405020304" pitchFamily="18" charset="0"/>
                <a:cs typeface="Times New Roman" panose="02020603050405020304" pitchFamily="18" charset="0"/>
              </a:rPr>
              <a:t>A = -3/17;</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4800" dirty="0" smtClean="0">
                <a:effectLst/>
                <a:latin typeface="Consolas" panose="020B0609020204030204" pitchFamily="49" charset="0"/>
                <a:ea typeface="Times New Roman" panose="02020603050405020304" pitchFamily="18" charset="0"/>
                <a:cs typeface="Times New Roman" panose="02020603050405020304" pitchFamily="18" charset="0"/>
              </a:rPr>
              <a:t>B = -27/34;</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above code creates two algebraic equations that help obtain the values of A and B as A=-3/17 and B = -27/34</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%STEP FOUR: Define the complete solution function</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syms</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x_h</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exp</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(-t)*(A*</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cos</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(2*t) + B*sin(2*t));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x_p</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 (3/17)*</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cos</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(2*t) + (12/17)*sin(2*t);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x_total</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x_h</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x_p</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This code combines the homogenous and particular solutions to form a complete general solution, x total.</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x_p</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 =(3/17)*</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cos</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(2*t) + (12/17)*sin(2*t);This defines the Particular Solution (</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xp</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x_total</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 = </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x_h</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 + </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x_p</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 This combines the two parts to create the Complete general solution</a:t>
            </a:r>
            <a:r>
              <a:rPr lang="en-GB" sz="56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(x total​).</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5600" dirty="0" smtClean="0"/>
          </a:p>
        </p:txBody>
      </p:sp>
    </p:spTree>
    <p:extLst>
      <p:ext uri="{BB962C8B-B14F-4D97-AF65-F5344CB8AC3E}">
        <p14:creationId xmlns:p14="http://schemas.microsoft.com/office/powerpoint/2010/main" val="784664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lgerian" panose="04020705040A02060702" pitchFamily="82" charset="0"/>
              </a:rPr>
              <a:t>A continuation of the practical real world problem</a:t>
            </a:r>
            <a:endParaRPr lang="en-US" sz="2400" dirty="0"/>
          </a:p>
        </p:txBody>
      </p:sp>
      <p:sp>
        <p:nvSpPr>
          <p:cNvPr id="3" name="Content Placeholder 2"/>
          <p:cNvSpPr>
            <a:spLocks noGrp="1"/>
          </p:cNvSpPr>
          <p:nvPr>
            <p:ph idx="1"/>
          </p:nvPr>
        </p:nvSpPr>
        <p:spPr/>
        <p:txBody>
          <a:bodyPr>
            <a:normAutofit fontScale="70000" lnSpcReduction="20000"/>
          </a:bodyPr>
          <a:lstStyle/>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%STEP FIVE: Numerical Evaluation at specific times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Convert to MATLAB function for numerical evaluation</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x_func</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matlabFunction</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x_total</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Evaluate at t = 2 seconds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t2 = 2;</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x2 = </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x_func</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(t2);</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Evaluate at multiple time points for plotting</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t_span</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linspace</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(0, 10, 1000);</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x_values</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x_func</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t_span</a:t>
            </a:r>
            <a:r>
              <a:rPr lang="en-GB"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28178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94956"/>
          </a:xfrm>
        </p:spPr>
        <p:txBody>
          <a:bodyPr>
            <a:normAutofit fontScale="90000"/>
          </a:bodyPr>
          <a:lstStyle/>
          <a:p>
            <a:r>
              <a:rPr lang="en-US" sz="3200" dirty="0" smtClean="0">
                <a:latin typeface="Algerian" panose="04020705040A02060702" pitchFamily="82" charset="0"/>
              </a:rPr>
              <a:t>A continuation of the practical real world problem</a:t>
            </a:r>
            <a:endParaRPr lang="en-US" sz="3200" dirty="0"/>
          </a:p>
        </p:txBody>
      </p:sp>
      <p:sp>
        <p:nvSpPr>
          <p:cNvPr id="3" name="Content Placeholder 2"/>
          <p:cNvSpPr>
            <a:spLocks noGrp="1"/>
          </p:cNvSpPr>
          <p:nvPr>
            <p:ph idx="1"/>
          </p:nvPr>
        </p:nvSpPr>
        <p:spPr>
          <a:xfrm>
            <a:off x="1673215" y="2163779"/>
            <a:ext cx="10005756" cy="3657600"/>
          </a:xfrm>
        </p:spPr>
        <p:txBody>
          <a:bodyPr numCol="2">
            <a:normAutofit fontScale="25000" lnSpcReduction="20000"/>
          </a:bodyPr>
          <a:lstStyle/>
          <a:p>
            <a:pPr marL="0" indent="0">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%STEP SIX: Plot the solution</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figure(</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'Position'</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[100, 100, 1200, 800]);</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The code creates a figure with four subplots to fully </a:t>
            </a:r>
            <a:r>
              <a:rPr lang="en-GB" sz="5600" dirty="0" err="1" smtClean="0">
                <a:effectLst/>
                <a:latin typeface="Times New Roman" panose="02020603050405020304" pitchFamily="18" charset="0"/>
                <a:ea typeface="Calibri" panose="020F0502020204030204" pitchFamily="34" charset="0"/>
                <a:cs typeface="Times New Roman" panose="02020603050405020304" pitchFamily="18" charset="0"/>
              </a:rPr>
              <a:t>analyze</a:t>
            </a:r>
            <a:r>
              <a:rPr lang="en-GB" sz="5600" dirty="0" smtClean="0">
                <a:effectLst/>
                <a:latin typeface="Times New Roman" panose="02020603050405020304" pitchFamily="18" charset="0"/>
                <a:ea typeface="Calibri" panose="020F0502020204030204" pitchFamily="34" charset="0"/>
                <a:cs typeface="Times New Roman" panose="02020603050405020304" pitchFamily="18" charset="0"/>
              </a:rPr>
              <a:t> the solution: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Main response plot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subplot(2,2,1);</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plot(</a:t>
            </a:r>
            <a:r>
              <a:rPr lang="en-GB" sz="5600" dirty="0" err="1" smtClean="0">
                <a:effectLst/>
                <a:latin typeface="Consolas" panose="020B0609020204030204" pitchFamily="49" charset="0"/>
                <a:ea typeface="Times New Roman" panose="02020603050405020304" pitchFamily="18" charset="0"/>
                <a:cs typeface="Times New Roman" panose="02020603050405020304" pitchFamily="18" charset="0"/>
              </a:rPr>
              <a:t>t_span</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err="1" smtClean="0">
                <a:effectLst/>
                <a:latin typeface="Consolas" panose="020B0609020204030204" pitchFamily="49" charset="0"/>
                <a:ea typeface="Times New Roman" panose="02020603050405020304" pitchFamily="18" charset="0"/>
                <a:cs typeface="Times New Roman" panose="02020603050405020304" pitchFamily="18" charset="0"/>
              </a:rPr>
              <a:t>x_values</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err="1"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2);</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hold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plot(t2, x2,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err="1"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ro</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err="1"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8,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err="1"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'red'</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grid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err="1" smtClean="0">
                <a:effectLst/>
                <a:latin typeface="Consolas" panose="020B0609020204030204" pitchFamily="49" charset="0"/>
                <a:ea typeface="Times New Roman" panose="02020603050405020304" pitchFamily="18" charset="0"/>
                <a:cs typeface="Times New Roman" panose="02020603050405020304" pitchFamily="18" charset="0"/>
              </a:rPr>
              <a:t>xlabel</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'Time (s)'</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err="1" smtClean="0">
                <a:effectLst/>
                <a:latin typeface="Consolas" panose="020B0609020204030204" pitchFamily="49" charset="0"/>
                <a:ea typeface="Times New Roman" panose="02020603050405020304" pitchFamily="18" charset="0"/>
                <a:cs typeface="Times New Roman" panose="02020603050405020304" pitchFamily="18" charset="0"/>
              </a:rPr>
              <a:t>ylabel</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'Displacement x(t)'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title(</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'Response of Damped Driven Oscillator'</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legend(</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'x(2)'</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'Location'</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GB"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'best'</a:t>
            </a: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This code enables you plot a response plot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pP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07000"/>
              </a:lnSpc>
              <a:spcAft>
                <a:spcPts val="0"/>
              </a:spcAft>
              <a:buNone/>
            </a:pP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the command subplot(2,2,1) generates a figure containing multiple plots however for this particular plot the plot will be   on the top left side of the figure.</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plot(</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t_span</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x_values</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'b-',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LineWidth</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2);plot(</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t_span</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x_values</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 This is the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mainplotting</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command. It uses the 1000 time points in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t_span</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as the X-axis data and the 1000 calculated displacement values in </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x_values</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as the Y-axis data. This draws the entire curve of the system's movement from t=0 to t=10.</a:t>
            </a:r>
            <a:r>
              <a:rPr lang="en-GB" sz="5600" b="1"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b</a:t>
            </a:r>
            <a:r>
              <a:rPr lang="en-GB" sz="5600" b="1"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 Specifies the line style: a blue line (b for blue, - for solid line).</a:t>
            </a:r>
            <a:r>
              <a:rPr lang="en-GB" sz="5600" b="1"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5600" dirty="0" err="1" smtClean="0">
                <a:effectLst/>
                <a:latin typeface="Times New Roman" panose="02020603050405020304" pitchFamily="18" charset="0"/>
                <a:ea typeface="Times New Roman" panose="02020603050405020304" pitchFamily="18" charset="0"/>
                <a:cs typeface="Times New Roman" panose="02020603050405020304" pitchFamily="18" charset="0"/>
              </a:rPr>
              <a:t>LineWidth</a:t>
            </a:r>
            <a:r>
              <a:rPr lang="en-GB" sz="56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5600" dirty="0" smtClean="0">
                <a:effectLst/>
                <a:latin typeface="Times New Roman" panose="02020603050405020304" pitchFamily="18" charset="0"/>
                <a:ea typeface="Times New Roman" panose="02020603050405020304" pitchFamily="18" charset="0"/>
                <a:cs typeface="Times New Roman" panose="02020603050405020304" pitchFamily="18" charset="0"/>
              </a:rPr>
              <a:t>2: Makes the line thicker for better visibility.</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sz="5600" dirty="0"/>
          </a:p>
        </p:txBody>
      </p:sp>
    </p:spTree>
    <p:extLst>
      <p:ext uri="{BB962C8B-B14F-4D97-AF65-F5344CB8AC3E}">
        <p14:creationId xmlns:p14="http://schemas.microsoft.com/office/powerpoint/2010/main" val="1361497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948"/>
          </a:xfrm>
        </p:spPr>
        <p:txBody>
          <a:bodyPr>
            <a:normAutofit/>
          </a:bodyPr>
          <a:lstStyle/>
          <a:p>
            <a:r>
              <a:rPr lang="en-US" sz="2400" dirty="0">
                <a:latin typeface="Algerian" panose="04020705040A02060702" pitchFamily="82" charset="0"/>
              </a:rPr>
              <a:t>USING THE RUNGE-KUTTA 2ND ORDER METHOD</a:t>
            </a:r>
          </a:p>
        </p:txBody>
      </p:sp>
      <p:sp>
        <p:nvSpPr>
          <p:cNvPr id="3" name="Content Placeholder 2"/>
          <p:cNvSpPr>
            <a:spLocks noGrp="1"/>
          </p:cNvSpPr>
          <p:nvPr>
            <p:ph idx="1"/>
          </p:nvPr>
        </p:nvSpPr>
        <p:spPr>
          <a:xfrm>
            <a:off x="1435729" y="1059256"/>
            <a:ext cx="10515600" cy="5604095"/>
          </a:xfrm>
        </p:spPr>
        <p:txBody>
          <a:bodyPr>
            <a:noAutofit/>
          </a:bodyPr>
          <a:lstStyle/>
          <a:p>
            <a:pPr marL="742950" lvl="1" indent="-285750">
              <a:lnSpc>
                <a:spcPct val="107000"/>
              </a:lnSpc>
              <a:spcBef>
                <a:spcPts val="200"/>
              </a:spcBef>
              <a:spcAft>
                <a:spcPts val="0"/>
              </a:spcAft>
              <a:buFont typeface="+mj-lt"/>
              <a:buAutoNum type="arabicPeriod"/>
            </a:pPr>
            <a:r>
              <a:rPr lang="en-US" sz="1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MATLAB CODE FOR RUNGE KUTTE EXPLAINED.</a:t>
            </a: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f = input(</a:t>
            </a:r>
            <a:r>
              <a:rPr lang="en-US" sz="12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the function: '</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to = input(</a:t>
            </a:r>
            <a:r>
              <a:rPr lang="en-US" sz="12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initial value of independent variable: '</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err="1" smtClean="0">
                <a:effectLst/>
                <a:latin typeface="Consolas" panose="020B0609020204030204" pitchFamily="49" charset="0"/>
                <a:ea typeface="Times New Roman" panose="02020603050405020304" pitchFamily="18" charset="0"/>
                <a:cs typeface="Times New Roman" panose="02020603050405020304" pitchFamily="18" charset="0"/>
              </a:rPr>
              <a:t>yo</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 = input(</a:t>
            </a:r>
            <a:r>
              <a:rPr lang="en-US" sz="12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initial value of dependent variable: '</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h = input(</a:t>
            </a:r>
            <a:r>
              <a:rPr lang="en-US" sz="12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step size: '</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err="1" smtClean="0">
                <a:effectLst/>
                <a:latin typeface="Consolas" panose="020B0609020204030204" pitchFamily="49" charset="0"/>
                <a:ea typeface="Times New Roman" panose="02020603050405020304" pitchFamily="18" charset="0"/>
                <a:cs typeface="Times New Roman" panose="02020603050405020304" pitchFamily="18" charset="0"/>
              </a:rPr>
              <a:t>tn</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 = input(</a:t>
            </a:r>
            <a:r>
              <a:rPr lang="en-US" sz="12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point at which you want to evaluate solution: '</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first part of the code gets all the necessary parameters from the user. </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t>
            </a:r>
            <a:r>
              <a:rPr lang="en-US" sz="1200"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t>
            </a: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should be a function that calculates derivatives and you have to input in a way that defines all the variables used in the function</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12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‘h’</a:t>
            </a:r>
            <a:r>
              <a:rPr lang="en-US" sz="1200" dirty="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t>
            </a: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step size should be thought of carefully since, a larger step produces a faster computation but reduced accuracy while smaller steps produce higher accuracy but increased computation time.</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n = (</a:t>
            </a:r>
            <a:r>
              <a:rPr lang="en-US" sz="1200" dirty="0" err="1" smtClean="0">
                <a:effectLst/>
                <a:latin typeface="Consolas" panose="020B0609020204030204" pitchFamily="49" charset="0"/>
                <a:ea typeface="Times New Roman" panose="02020603050405020304" pitchFamily="18" charset="0"/>
                <a:cs typeface="Times New Roman" panose="02020603050405020304" pitchFamily="18" charset="0"/>
              </a:rPr>
              <a:t>tn</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 - to)/h;</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t(1) = to;</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y(1) = </a:t>
            </a:r>
            <a:r>
              <a:rPr lang="en-US" sz="1200" dirty="0" err="1" smtClean="0">
                <a:effectLst/>
                <a:latin typeface="Consolas" panose="020B0609020204030204" pitchFamily="49" charset="0"/>
                <a:ea typeface="Times New Roman" panose="02020603050405020304" pitchFamily="18" charset="0"/>
                <a:cs typeface="Times New Roman" panose="02020603050405020304" pitchFamily="18" charset="0"/>
              </a:rPr>
              <a:t>yo</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z(1) = </a:t>
            </a:r>
            <a:r>
              <a:rPr lang="en-US" sz="1200" dirty="0" err="1" smtClean="0">
                <a:effectLst/>
                <a:latin typeface="Consolas" panose="020B0609020204030204" pitchFamily="49" charset="0"/>
                <a:ea typeface="Times New Roman" panose="02020603050405020304" pitchFamily="18" charset="0"/>
                <a:cs typeface="Times New Roman" panose="02020603050405020304" pitchFamily="18" charset="0"/>
              </a:rPr>
              <a:t>yo</a:t>
            </a:r>
            <a:r>
              <a:rPr lang="en-US" sz="1200" dirty="0" smtClean="0">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US" sz="12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a:t>
            </a:r>
            <a:r>
              <a:rPr lang="en-US" sz="12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defines the number of steps. This must be an integer, if it is not an integer you will end up getting a non-integer loop limit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2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‘t(1)’</a:t>
            </a:r>
            <a:r>
              <a:rPr lang="en-US" sz="1200" dirty="0" smtClean="0">
                <a:solidFill>
                  <a:srgbClr val="000000"/>
                </a:solidFill>
                <a:effectLst/>
                <a:latin typeface="Times New Roman" panose="02020603050405020304" pitchFamily="18" charset="0"/>
                <a:ea typeface="Calibri" panose="020F0502020204030204" pitchFamily="34" charset="0"/>
              </a:rPr>
              <a:t> sets the first time entry</a:t>
            </a:r>
            <a:endParaRPr lang="en-US" sz="1200" dirty="0"/>
          </a:p>
        </p:txBody>
      </p:sp>
    </p:spTree>
    <p:extLst>
      <p:ext uri="{BB962C8B-B14F-4D97-AF65-F5344CB8AC3E}">
        <p14:creationId xmlns:p14="http://schemas.microsoft.com/office/powerpoint/2010/main" val="332358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707" y="248801"/>
            <a:ext cx="9601196" cy="1303867"/>
          </a:xfrm>
        </p:spPr>
        <p:txBody>
          <a:bodyPr>
            <a:normAutofit/>
          </a:bodyPr>
          <a:lstStyle/>
          <a:p>
            <a:r>
              <a:rPr lang="en-US" sz="2800" dirty="0" smtClean="0">
                <a:latin typeface="Algerian" panose="04020705040A02060702" pitchFamily="82" charset="0"/>
              </a:rPr>
              <a:t>USING THE RUNGE-KUTTA 2ND ORDER METHOD</a:t>
            </a:r>
            <a:endParaRPr lang="en-US" sz="2800" dirty="0"/>
          </a:p>
        </p:txBody>
      </p:sp>
      <p:sp>
        <p:nvSpPr>
          <p:cNvPr id="3" name="Content Placeholder 2"/>
          <p:cNvSpPr>
            <a:spLocks noGrp="1"/>
          </p:cNvSpPr>
          <p:nvPr>
            <p:ph idx="1"/>
          </p:nvPr>
        </p:nvSpPr>
        <p:spPr>
          <a:xfrm>
            <a:off x="1689226" y="1665838"/>
            <a:ext cx="9727194" cy="4218914"/>
          </a:xfrm>
        </p:spPr>
        <p:txBody>
          <a:bodyPr numCol="2">
            <a:normAutofit fontScale="25000" lnSpcReduction="20000"/>
          </a:bodyPr>
          <a:lstStyle/>
          <a:p>
            <a:pPr>
              <a:lnSpc>
                <a:spcPct val="107000"/>
              </a:lnSpc>
              <a:spcAft>
                <a:spcPts val="800"/>
              </a:spcAft>
            </a:pPr>
            <a:r>
              <a:rPr lang="en-US" sz="56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Step-by-step explanation.</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56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a:t>
            </a: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defines the number of steps. This must be an integer, if it is not an integer you will end up getting a non-integer loop limit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5600" b="1"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‘t(1)’</a:t>
            </a: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sets the first time entry</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5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tic;</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US" sz="5600" dirty="0" err="1"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toc</a:t>
            </a:r>
            <a:r>
              <a:rPr lang="en-US" sz="5600" dirty="0" smtClean="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sz="5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starts a stop watch timer that measures how long the integration loop takes. It is placed covering the RK2 iterations so as to perform the time spent calculating them.</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 1:n</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t(i+1) = to + </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*h;</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5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RK2 method</a:t>
            </a:r>
            <a:endParaRPr lang="en-US" sz="56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k1 = h * f(t(</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[y(</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z(</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k2 = h * f(t(i+1), [y(</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)+k1(1); z(</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)+k1(2)]);</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y(i+1) = y(</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 (k1(1) + k2(1))/2;</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z(i+1) = z(</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 (k1(2) + k2(2))/2;</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5600" dirty="0" err="1" smtClean="0">
                <a:effectLst/>
                <a:latin typeface="Consolas" panose="020B0609020204030204" pitchFamily="49" charset="0"/>
                <a:ea typeface="Times New Roman" panose="02020603050405020304" pitchFamily="18" charset="0"/>
                <a:cs typeface="Times New Roman" panose="02020603050405020304" pitchFamily="18" charset="0"/>
              </a:rPr>
              <a:t>fprintf</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5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'y(%.2f) = %.4f\n'</a:t>
            </a:r>
            <a:r>
              <a:rPr lang="en-US" sz="5600" dirty="0" smtClean="0">
                <a:effectLst/>
                <a:latin typeface="Consolas" panose="020B0609020204030204" pitchFamily="49" charset="0"/>
                <a:ea typeface="Times New Roman" panose="02020603050405020304" pitchFamily="18" charset="0"/>
                <a:cs typeface="Times New Roman" panose="02020603050405020304" pitchFamily="18" charset="0"/>
              </a:rPr>
              <a:t>, t(i+1), y(i+1));</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56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for </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 = 1:n</a:t>
            </a: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 — This initiates a loop that iterates </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‘n’</a:t>
            </a: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 integration steps.</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‘k1 = h * f(t(</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 [y(</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 z(</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 –</a:t>
            </a: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 This calls the derivative function at the current point.</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‘k2 = h * f(t(i+1), [y(</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)+k1(1); z(</a:t>
            </a:r>
            <a:r>
              <a:rPr lang="en-US" sz="5600" b="1" dirty="0" err="1" smtClean="0">
                <a:effectLst/>
                <a:latin typeface="Consolas" panose="020B0609020204030204" pitchFamily="49" charset="0"/>
                <a:ea typeface="Calibri" panose="020F0502020204030204" pitchFamily="34" charset="0"/>
                <a:cs typeface="Times New Roman" panose="02020603050405020304" pitchFamily="18" charset="0"/>
              </a:rPr>
              <a:t>i</a:t>
            </a:r>
            <a:r>
              <a:rPr lang="en-US" sz="5600" b="1" dirty="0" smtClean="0">
                <a:effectLst/>
                <a:latin typeface="Consolas" panose="020B0609020204030204" pitchFamily="49" charset="0"/>
                <a:ea typeface="Calibri" panose="020F0502020204030204" pitchFamily="34" charset="0"/>
                <a:cs typeface="Times New Roman" panose="02020603050405020304" pitchFamily="18" charset="0"/>
              </a:rPr>
              <a:t>)+k1(2)])’ </a:t>
            </a:r>
            <a:r>
              <a:rPr lang="en-US" sz="5600" dirty="0" smtClean="0">
                <a:effectLst/>
                <a:latin typeface="Consolas" panose="020B0609020204030204" pitchFamily="49" charset="0"/>
                <a:ea typeface="Calibri" panose="020F0502020204030204" pitchFamily="34" charset="0"/>
                <a:cs typeface="Times New Roman" panose="02020603050405020304" pitchFamily="18" charset="0"/>
              </a:rPr>
              <a:t>-</a:t>
            </a: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This builds the second slope.</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56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5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99728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662"/>
          </a:xfrm>
        </p:spPr>
        <p:txBody>
          <a:bodyPr>
            <a:normAutofit/>
          </a:bodyPr>
          <a:lstStyle/>
          <a:p>
            <a:r>
              <a:rPr lang="en-US" sz="2800" dirty="0" smtClean="0">
                <a:latin typeface="Algerian" panose="04020705040A02060702" pitchFamily="82" charset="0"/>
              </a:rPr>
              <a:t>Continuation of the </a:t>
            </a:r>
            <a:r>
              <a:rPr lang="en-US" sz="2800" dirty="0" smtClean="0">
                <a:latin typeface="Algerian" panose="04020705040A02060702" pitchFamily="82" charset="0"/>
              </a:rPr>
              <a:t>lagrange</a:t>
            </a:r>
            <a:r>
              <a:rPr lang="en-US" sz="2800" dirty="0" smtClean="0">
                <a:latin typeface="Algerian" panose="04020705040A02060702" pitchFamily="82" charset="0"/>
              </a:rPr>
              <a:t> method</a:t>
            </a:r>
            <a:endParaRPr lang="en-US" sz="2800" dirty="0">
              <a:latin typeface="Algerian" panose="04020705040A02060702" pitchFamily="82" charset="0"/>
            </a:endParaRPr>
          </a:p>
        </p:txBody>
      </p:sp>
      <p:sp>
        <p:nvSpPr>
          <p:cNvPr id="4" name="Rectangle 1"/>
          <p:cNvSpPr>
            <a:spLocks noGrp="1" noChangeArrowheads="1"/>
          </p:cNvSpPr>
          <p:nvPr>
            <p:ph idx="1"/>
          </p:nvPr>
        </p:nvSpPr>
        <p:spPr bwMode="auto">
          <a:xfrm>
            <a:off x="1417622" y="1264340"/>
            <a:ext cx="10644739"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disp</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Lagrange Interpolating polynomial ==="</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simplify(</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%simplify the equation</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figure(</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Name"</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"Lagrange</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hold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plot(x,y,</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bo</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%plotting the coordinates</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fplot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,[min(x)-1,max(x)+1],</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"g"</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%plotting the function</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disp</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Evaluate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sm</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at point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xp_apx</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input(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the point to be approximated:"</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y_val</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 subs(</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sm,sym</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xp_apx</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substitute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xp</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with </a:t>
            </a: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xp_val</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Plot the specific point approximated</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plot(xp_apx,y_</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val</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10,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2)</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%Annotating the plot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xlabel</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ylabel</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title(</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'Numerical approximation using Lagrange method'</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legend(</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Cordinates</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Function'</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'Approximated</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point'</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grid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the result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fprintf</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x = %.4f, y = %.4f\n'</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xp_apx</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 double(</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y_val</a:t>
            </a: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300" b="0"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rPr>
              <a:t>hold </a:t>
            </a:r>
            <a:r>
              <a:rPr kumimoji="0" lang="en-US" sz="1300" b="0" i="0" u="none" strike="noStrike" cap="none" normalizeH="0" baseline="0" dirty="0" smtClean="0">
                <a:ln>
                  <a:noFill/>
                </a:ln>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off</a:t>
            </a:r>
            <a:endParaRPr kumimoji="0" lang="en-US" sz="13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sz="16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sz="16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sz="1600" dirty="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kumimoji="0" lang="en-US" sz="1600" b="0" i="0" u="none" strike="noStrike" cap="none" normalizeH="0" baseline="0" dirty="0" smtClean="0">
              <a:ln>
                <a:noFill/>
              </a:ln>
              <a:solidFill>
                <a:schemeClr val="tx1"/>
              </a:solidFill>
              <a:effectLst/>
              <a:ea typeface="Times New Roman" panose="02020603050405020304" pitchFamily="18" charset="0"/>
            </a:endParaRPr>
          </a:p>
          <a:p>
            <a:pPr lvl="1">
              <a:lnSpc>
                <a:spcPct val="100000"/>
              </a:lnSpc>
            </a:pPr>
            <a:r>
              <a:rPr lang="en-US" sz="1500" dirty="0" smtClean="0">
                <a:ea typeface="Times New Roman" panose="02020603050405020304" pitchFamily="18" charset="0"/>
              </a:rPr>
              <a:t> </a:t>
            </a:r>
            <a:r>
              <a:rPr kumimoji="0" lang="en-US" sz="1500" b="0" i="0" u="none" strike="noStrike" cap="none" normalizeH="0" baseline="0" dirty="0" smtClean="0">
                <a:ln>
                  <a:noFill/>
                </a:ln>
                <a:solidFill>
                  <a:schemeClr val="tx1"/>
                </a:solidFill>
                <a:effectLst/>
                <a:ea typeface="Times New Roman" panose="02020603050405020304" pitchFamily="18" charset="0"/>
              </a:rPr>
              <a:t>Adds labels, title, legend, and grid to the plot.</a:t>
            </a:r>
          </a:p>
          <a:p>
            <a:pPr lvl="1">
              <a:lnSpc>
                <a:spcPct val="100000"/>
              </a:lnSpc>
            </a:pPr>
            <a:r>
              <a:rPr kumimoji="0" lang="en-US" sz="1500" b="0" i="0" u="none" strike="noStrike" cap="none" normalizeH="0" baseline="0" dirty="0" smtClean="0">
                <a:ln>
                  <a:noFill/>
                </a:ln>
                <a:solidFill>
                  <a:schemeClr val="tx1"/>
                </a:solidFill>
                <a:effectLst/>
                <a:ea typeface="Times New Roman" panose="02020603050405020304" pitchFamily="18" charset="0"/>
              </a:rPr>
              <a:t>Prints the approximated numeric result to console (formats to 4 decimal places).</a:t>
            </a:r>
          </a:p>
          <a:p>
            <a:pPr lvl="1">
              <a:lnSpc>
                <a:spcPct val="100000"/>
              </a:lnSpc>
            </a:pPr>
            <a:r>
              <a:rPr kumimoji="0" lang="en-US" sz="15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cs typeface="Courier New" panose="02070309020205020404" pitchFamily="49" charset="0"/>
              </a:rPr>
              <a:t>hold off</a:t>
            </a:r>
            <a:r>
              <a:rPr kumimoji="0" lang="en-US" sz="1500" b="0" i="0" u="none" strike="noStrike" cap="none" normalizeH="0" baseline="0" dirty="0" smtClean="0">
                <a:ln>
                  <a:noFill/>
                </a:ln>
                <a:solidFill>
                  <a:schemeClr val="tx1"/>
                </a:solidFill>
                <a:effectLst/>
                <a:ea typeface="Times New Roman" panose="02020603050405020304" pitchFamily="18" charset="0"/>
              </a:rPr>
              <a:t> ends plot additions.</a:t>
            </a:r>
          </a:p>
          <a:p>
            <a:pPr lvl="1">
              <a:lnSpc>
                <a:spcPct val="100000"/>
              </a:lnSpc>
            </a:pPr>
            <a:r>
              <a:rPr kumimoji="0" lang="en-US" sz="1500" b="0" i="0" u="none" strike="noStrike" cap="none" normalizeH="0" baseline="0" dirty="0" smtClean="0">
                <a:ln>
                  <a:noFill/>
                </a:ln>
                <a:solidFill>
                  <a:schemeClr val="tx1"/>
                </a:solidFill>
                <a:effectLst/>
                <a:ea typeface="Times New Roman" panose="02020603050405020304" pitchFamily="18" charset="0"/>
              </a:rPr>
              <a:t>Legend order must match plotted objects </a:t>
            </a:r>
          </a:p>
          <a:p>
            <a:pPr lvl="1">
              <a:lnSpc>
                <a:spcPct val="100000"/>
              </a:lnSpc>
            </a:pPr>
            <a:r>
              <a:rPr kumimoji="0" lang="en-US" sz="15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rPr>
              <a:t>‘</a:t>
            </a:r>
            <a:r>
              <a:rPr kumimoji="0" lang="en-US" sz="15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rPr>
              <a:t>fprintf</a:t>
            </a:r>
            <a:r>
              <a:rPr kumimoji="0" lang="en-US" sz="1500" b="1" i="0" u="none" strike="noStrike" cap="none" normalizeH="0" baseline="0" dirty="0" smtClean="0">
                <a:ln>
                  <a:noFill/>
                </a:ln>
                <a:solidFill>
                  <a:schemeClr val="tx1"/>
                </a:solidFill>
                <a:effectLst/>
                <a:latin typeface="Consolas" panose="020B0609020204030204" pitchFamily="49" charset="0"/>
                <a:ea typeface="Times New Roman" panose="02020603050405020304" pitchFamily="18" charset="0"/>
              </a:rPr>
              <a:t>’</a:t>
            </a:r>
            <a:r>
              <a:rPr kumimoji="0" lang="en-US" sz="1500" b="0" i="0" u="none" strike="noStrike" cap="none" normalizeH="0" baseline="0" dirty="0" smtClean="0">
                <a:ln>
                  <a:noFill/>
                </a:ln>
                <a:solidFill>
                  <a:schemeClr val="tx1"/>
                </a:solidFill>
                <a:effectLst/>
                <a:ea typeface="Times New Roman" panose="02020603050405020304" pitchFamily="18" charset="0"/>
              </a:rPr>
              <a:t> Prints the approximated numeric result to console (formats to 4 decimal places).</a:t>
            </a:r>
            <a:endParaRPr kumimoji="0" lang="en-US" sz="15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9940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6718"/>
          </a:xfrm>
        </p:spPr>
        <p:txBody>
          <a:bodyPr>
            <a:normAutofit/>
          </a:bodyPr>
          <a:lstStyle/>
          <a:p>
            <a:r>
              <a:rPr lang="en-US" sz="2800" b="1" dirty="0">
                <a:latin typeface="Algerian" panose="04020705040A02060702" pitchFamily="82" charset="0"/>
              </a:rPr>
              <a:t>USING THE FIXED POINT ITERATION METHOD </a:t>
            </a:r>
            <a:r>
              <a:rPr lang="en-US" sz="2800" b="1" dirty="0" smtClean="0">
                <a:latin typeface="Algerian" panose="04020705040A02060702" pitchFamily="82" charset="0"/>
              </a:rPr>
              <a:t/>
            </a:r>
            <a:br>
              <a:rPr lang="en-US" sz="2800" b="1" dirty="0" smtClean="0">
                <a:latin typeface="Algerian" panose="04020705040A02060702" pitchFamily="82" charset="0"/>
              </a:rPr>
            </a:br>
            <a:r>
              <a:rPr lang="en-US" sz="2800" b="1" dirty="0" smtClean="0">
                <a:latin typeface="Algerian" panose="04020705040A02060702" pitchFamily="82" charset="0"/>
              </a:rPr>
              <a:t>MATLAB CODE</a:t>
            </a:r>
            <a:endParaRPr lang="en-US" sz="2800" b="1" dirty="0">
              <a:latin typeface="Algerian" panose="04020705040A02060702" pitchFamily="82" charset="0"/>
            </a:endParaRPr>
          </a:p>
        </p:txBody>
      </p:sp>
      <p:sp>
        <p:nvSpPr>
          <p:cNvPr id="3" name="Content Placeholder 2"/>
          <p:cNvSpPr>
            <a:spLocks noGrp="1"/>
          </p:cNvSpPr>
          <p:nvPr>
            <p:ph idx="1"/>
          </p:nvPr>
        </p:nvSpPr>
        <p:spPr>
          <a:xfrm>
            <a:off x="1453836" y="1314722"/>
            <a:ext cx="10515600" cy="5337314"/>
          </a:xfrm>
        </p:spPr>
        <p:txBody>
          <a:bodyPr numCol="2">
            <a:noAutofit/>
          </a:bodyPr>
          <a:lstStyle/>
          <a:p>
            <a:pPr marL="0" indent="0">
              <a:lnSpc>
                <a:spcPct val="107000"/>
              </a:lnSpc>
              <a:buNone/>
            </a:pPr>
            <a:r>
              <a:rPr lang="en-US" sz="1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%input data</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g = input(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your function: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xO</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input(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initial guess: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e = input(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tolerance: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n = input(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no of iterations: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Store all iterations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all_iterations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all_values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xO</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Start with initial guess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1:n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x1 = g(</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xO</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Store each iteration</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all_iterations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all_iterations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all_values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all_values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x1];</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xO</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 x1;</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Plot all points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figure;</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plot(0:n, </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all_values</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bo</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2,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MarkerFaceColor</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'blue'</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 6);</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'Iteration Number'</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 value'</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title(</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'Fixed-Point Iteration Convergence'</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grid </a:t>
            </a:r>
            <a:r>
              <a:rPr lang="en-US" sz="16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sz="16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4246706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19296"/>
          </a:xfrm>
        </p:spPr>
        <p:txBody>
          <a:bodyPr/>
          <a:lstStyle/>
          <a:p>
            <a:r>
              <a:rPr lang="en-US" sz="2400" b="1" dirty="0" smtClean="0">
                <a:latin typeface="Algerian" panose="04020705040A02060702" pitchFamily="82" charset="0"/>
              </a:rPr>
              <a:t>What each line OF CODE does</a:t>
            </a:r>
            <a:r>
              <a:rPr lang="en-US" dirty="0" smtClean="0"/>
              <a:t/>
            </a:r>
            <a:br>
              <a:rPr lang="en-US" dirty="0" smtClean="0"/>
            </a:br>
            <a:endParaRPr lang="en-US" dirty="0"/>
          </a:p>
        </p:txBody>
      </p:sp>
      <p:sp>
        <p:nvSpPr>
          <p:cNvPr id="3" name="Content Placeholder 2"/>
          <p:cNvSpPr>
            <a:spLocks noGrp="1"/>
          </p:cNvSpPr>
          <p:nvPr>
            <p:ph idx="1"/>
          </p:nvPr>
        </p:nvSpPr>
        <p:spPr>
          <a:xfrm>
            <a:off x="1471942" y="1254143"/>
            <a:ext cx="10515600" cy="4985886"/>
          </a:xfrm>
        </p:spPr>
        <p:txBody>
          <a:bodyPr numCol="2">
            <a:normAutofit fontScale="25000" lnSpcReduction="20000"/>
          </a:bodyPr>
          <a:lstStyle/>
          <a:p>
            <a:pPr marL="0" indent="0">
              <a:buNone/>
            </a:pPr>
            <a:r>
              <a:rPr lang="en-US" sz="7200" b="1" dirty="0" smtClean="0"/>
              <a:t>g </a:t>
            </a:r>
            <a:r>
              <a:rPr lang="en-US" sz="7200" b="1" dirty="0"/>
              <a:t>= input('Enter your function: ');</a:t>
            </a:r>
            <a:endParaRPr lang="en-US" sz="7200" dirty="0"/>
          </a:p>
          <a:p>
            <a:pPr marL="0" indent="0">
              <a:buNone/>
            </a:pPr>
            <a:r>
              <a:rPr lang="en-US" sz="7200" dirty="0"/>
              <a:t>Prompts the user to enter a mathematical function</a:t>
            </a:r>
          </a:p>
          <a:p>
            <a:pPr marL="0" indent="0">
              <a:buNone/>
            </a:pPr>
            <a:r>
              <a:rPr lang="en-US" sz="7200" dirty="0"/>
              <a:t>Example: User might type @(x) x^2 - 2 or @(x) </a:t>
            </a:r>
            <a:r>
              <a:rPr lang="en-US" sz="7200" dirty="0"/>
              <a:t>exp</a:t>
            </a:r>
            <a:r>
              <a:rPr lang="en-US" sz="7200" dirty="0"/>
              <a:t>(-x)</a:t>
            </a:r>
          </a:p>
          <a:p>
            <a:pPr marL="0" indent="0">
              <a:buNone/>
            </a:pPr>
            <a:r>
              <a:rPr lang="en-US" sz="7200" dirty="0"/>
              <a:t>Stores the function in variable g</a:t>
            </a:r>
          </a:p>
          <a:p>
            <a:pPr marL="0" indent="0">
              <a:buNone/>
            </a:pPr>
            <a:r>
              <a:rPr lang="en-US" sz="7200" b="1" dirty="0"/>
              <a:t>xO</a:t>
            </a:r>
            <a:r>
              <a:rPr lang="en-US" sz="7200" b="1" dirty="0"/>
              <a:t> = input('Enter initial guess: ');</a:t>
            </a:r>
            <a:endParaRPr lang="en-US" sz="7200" dirty="0"/>
          </a:p>
          <a:p>
            <a:pPr marL="0" indent="0">
              <a:buNone/>
            </a:pPr>
            <a:r>
              <a:rPr lang="en-US" sz="7200" dirty="0"/>
              <a:t>Prompts the user to enter a starting value for the iteration</a:t>
            </a:r>
          </a:p>
          <a:p>
            <a:pPr marL="0" indent="0">
              <a:buNone/>
            </a:pPr>
            <a:r>
              <a:rPr lang="en-US" sz="7200" dirty="0"/>
              <a:t>Example: User might type 1.5</a:t>
            </a:r>
          </a:p>
          <a:p>
            <a:pPr marL="0" indent="0">
              <a:buNone/>
            </a:pPr>
            <a:r>
              <a:rPr lang="en-US" sz="7200" dirty="0"/>
              <a:t>Stores the initial guess in variable </a:t>
            </a:r>
            <a:r>
              <a:rPr lang="en-US" sz="7200" dirty="0"/>
              <a:t>xO</a:t>
            </a:r>
            <a:endParaRPr lang="en-US" sz="7200" dirty="0"/>
          </a:p>
          <a:p>
            <a:pPr marL="0" indent="0">
              <a:buNone/>
            </a:pPr>
            <a:endParaRPr lang="en-US" sz="7200" b="1" dirty="0" smtClean="0"/>
          </a:p>
          <a:p>
            <a:pPr marL="0" indent="0">
              <a:buNone/>
            </a:pPr>
            <a:endParaRPr lang="en-US" sz="7200" b="1" dirty="0" smtClean="0"/>
          </a:p>
          <a:p>
            <a:pPr marL="0" indent="0">
              <a:buNone/>
            </a:pPr>
            <a:endParaRPr lang="en-US" sz="7200" b="1" dirty="0"/>
          </a:p>
          <a:p>
            <a:pPr marL="0" indent="0">
              <a:buNone/>
            </a:pPr>
            <a:r>
              <a:rPr lang="en-US" sz="7200" b="1" dirty="0" smtClean="0"/>
              <a:t>e </a:t>
            </a:r>
            <a:r>
              <a:rPr lang="en-US" sz="7200" b="1" dirty="0"/>
              <a:t>= input('Enter tolerance: ');	</a:t>
            </a:r>
            <a:endParaRPr lang="en-US" sz="7200" dirty="0"/>
          </a:p>
          <a:p>
            <a:pPr marL="0" indent="0">
              <a:buNone/>
            </a:pPr>
            <a:r>
              <a:rPr lang="en-US" sz="7200" dirty="0"/>
              <a:t>Prompts the user to enter the desired accuracy level</a:t>
            </a:r>
          </a:p>
          <a:p>
            <a:pPr marL="0" indent="0">
              <a:buNone/>
            </a:pPr>
            <a:r>
              <a:rPr lang="en-US" sz="7200" dirty="0"/>
              <a:t>Example: User might type 0.001 or 1e-6</a:t>
            </a:r>
          </a:p>
          <a:p>
            <a:pPr marL="0" indent="0">
              <a:buNone/>
            </a:pPr>
            <a:r>
              <a:rPr lang="en-US" sz="7200" dirty="0"/>
              <a:t>Stores the tolerance in variable e</a:t>
            </a:r>
          </a:p>
          <a:p>
            <a:pPr marL="0" indent="0">
              <a:buNone/>
            </a:pPr>
            <a:r>
              <a:rPr lang="en-US" sz="7200" b="1" dirty="0"/>
              <a:t>n = input('Enter no of iterations: ');	</a:t>
            </a:r>
            <a:endParaRPr lang="en-US" sz="7200" dirty="0"/>
          </a:p>
          <a:p>
            <a:pPr marL="0" indent="0">
              <a:buNone/>
            </a:pPr>
            <a:r>
              <a:rPr lang="en-US" sz="7200" dirty="0"/>
              <a:t>Prompts the user to enter the maximum number of iterations allowed</a:t>
            </a:r>
          </a:p>
          <a:p>
            <a:pPr marL="0" indent="0">
              <a:buNone/>
            </a:pPr>
            <a:r>
              <a:rPr lang="en-US" sz="7200" dirty="0"/>
              <a:t>Example: User might type 20 or 50</a:t>
            </a:r>
          </a:p>
          <a:p>
            <a:pPr marL="0" indent="0">
              <a:buNone/>
            </a:pPr>
            <a:r>
              <a:rPr lang="en-US" sz="7200" dirty="0"/>
              <a:t>Stores the iteration limit in variable</a:t>
            </a:r>
          </a:p>
          <a:p>
            <a:pPr marL="0" indent="0">
              <a:buNone/>
            </a:pPr>
            <a:r>
              <a:rPr lang="en-US" sz="7200" dirty="0"/>
              <a:t> </a:t>
            </a:r>
          </a:p>
          <a:p>
            <a:pPr marL="0" indent="0">
              <a:buNone/>
            </a:pPr>
            <a:endParaRPr lang="en-US" dirty="0"/>
          </a:p>
        </p:txBody>
      </p:sp>
    </p:spTree>
    <p:extLst>
      <p:ext uri="{BB962C8B-B14F-4D97-AF65-F5344CB8AC3E}">
        <p14:creationId xmlns:p14="http://schemas.microsoft.com/office/powerpoint/2010/main" val="296330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07"/>
          </a:xfrm>
        </p:spPr>
        <p:txBody>
          <a:bodyPr>
            <a:normAutofit fontScale="90000"/>
          </a:bodyPr>
          <a:lstStyle/>
          <a:p>
            <a:r>
              <a:rPr lang="en-US" dirty="0" smtClean="0"/>
              <a:t/>
            </a:r>
            <a:br>
              <a:rPr lang="en-US" dirty="0" smtClean="0"/>
            </a:br>
            <a:r>
              <a:rPr lang="en-US" sz="2000" b="1" dirty="0" smtClean="0">
                <a:latin typeface="Algerian" panose="04020705040A02060702" pitchFamily="82" charset="0"/>
              </a:rPr>
              <a:t>USING THE SECANT METHOD CODE </a:t>
            </a:r>
            <a:br>
              <a:rPr lang="en-US" sz="2000" b="1" dirty="0" smtClean="0">
                <a:latin typeface="Algerian" panose="04020705040A02060702" pitchFamily="82" charset="0"/>
              </a:rPr>
            </a:br>
            <a:r>
              <a:rPr lang="en-US" sz="2000" dirty="0" smtClean="0"/>
              <a:t>Given a non-linear equation 2x-5x+2=0. Use Secant Method to find the root of this equation correct </a:t>
            </a:r>
            <a:r>
              <a:rPr lang="en-US" sz="2000" dirty="0" smtClean="0"/>
              <a:t>upto</a:t>
            </a:r>
            <a:r>
              <a:rPr lang="en-US" sz="2000" dirty="0" smtClean="0"/>
              <a:t> 4 decimal places (Ԑ=10-4).</a:t>
            </a:r>
            <a:r>
              <a:rPr lang="en-US" b="1" dirty="0"/>
              <a:t/>
            </a:r>
            <a:br>
              <a:rPr lang="en-US" b="1" dirty="0"/>
            </a:br>
            <a:endParaRPr lang="en-US" dirty="0"/>
          </a:p>
        </p:txBody>
      </p:sp>
      <p:sp>
        <p:nvSpPr>
          <p:cNvPr id="3" name="Content Placeholder 2"/>
          <p:cNvSpPr>
            <a:spLocks noGrp="1"/>
          </p:cNvSpPr>
          <p:nvPr>
            <p:ph idx="1"/>
          </p:nvPr>
        </p:nvSpPr>
        <p:spPr>
          <a:xfrm>
            <a:off x="1439501" y="1548143"/>
            <a:ext cx="10058400" cy="4820635"/>
          </a:xfrm>
        </p:spPr>
        <p:txBody>
          <a:bodyPr numCol="3">
            <a:normAutofit fontScale="25000" lnSpcReduction="20000"/>
          </a:bodyPr>
          <a:lstStyle/>
          <a:p>
            <a:pPr marL="0" indent="0">
              <a:buNone/>
            </a:pPr>
            <a:endParaRPr lang="en-US" sz="1800" dirty="0" smtClean="0"/>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Define the function</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 = @(x) 2*x.^2 - 5*x + 2;  </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Initial guesses</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x0 = 0;</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x1 = 1;</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Tolerance</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tol</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 1e-4;</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max_iter</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 100;</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Store iterations for plotting</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iters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 [x0, x1];</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fx_vals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 [f(x0), f(x1)];</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8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endPar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Secant Method iterations</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n = 1:max_iter</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Compute next approximation</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x2 = x1 - f(x1) * (x1 - x0) / (f(x1) - f(x0));</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Store values for plotting convergence</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iters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(end+1) = x2;</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fx_vals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(end+1) = f(x2);</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Display current iteration</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fprintf</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'Iteration %d: x = %.6f, f(x) = %.6f\n'</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n, x2, f(x2));</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Check stopping criteria</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if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abs(x2 - x1) &lt;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tol</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fprintf</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nRoot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found at x = %.6f with f(x) = %.6f\n'</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x2, f(x2));</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break</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endPar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Update for next iteration</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x0 = x1;</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x1 = x2;</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p>
          <a:p>
            <a:pPr marL="0" indent="0">
              <a:lnSpc>
                <a:spcPct val="107000"/>
              </a:lnSpc>
              <a:spcAft>
                <a:spcPts val="0"/>
              </a:spcAft>
              <a:buNone/>
            </a:pP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Plot the function and root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x =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linspace</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(-2, 3, 500);</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y = f(x);</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figure;</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plot(x, y,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'b-'</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1.5); hold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yline</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(0,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'k--'</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plot(</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iters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fx_vals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ro</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LineWidth</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1.5,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MarkerSize</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6);</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xlabel</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'x'</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ylabel</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'f(x)'</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title(</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'Secant Method Convergence'</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legend(</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'f(x)'</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'y=0'</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'Secant Iterations'</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grid </a:t>
            </a:r>
            <a:r>
              <a:rPr lang="en-US" sz="4800" dirty="0" smtClean="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a:t>
            </a:r>
            <a:r>
              <a:rPr lang="en-US" sz="48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4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4800" dirty="0"/>
          </a:p>
          <a:p>
            <a:pPr marL="0" indent="0">
              <a:buNone/>
            </a:pPr>
            <a:endParaRPr lang="en-US" sz="4800" dirty="0"/>
          </a:p>
        </p:txBody>
      </p:sp>
    </p:spTree>
    <p:extLst>
      <p:ext uri="{BB962C8B-B14F-4D97-AF65-F5344CB8AC3E}">
        <p14:creationId xmlns:p14="http://schemas.microsoft.com/office/powerpoint/2010/main" val="300041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372"/>
            <a:ext cx="10515600" cy="1325563"/>
          </a:xfrm>
        </p:spPr>
        <p:txBody>
          <a:bodyPr/>
          <a:lstStyle/>
          <a:p>
            <a:pPr lvl="1" algn="l" rtl="0">
              <a:lnSpc>
                <a:spcPct val="90000"/>
              </a:lnSpc>
              <a:spcBef>
                <a:spcPct val="0"/>
              </a:spcBef>
            </a:pPr>
            <a:r>
              <a:rPr lang="en-US" sz="2400" b="1" dirty="0">
                <a:latin typeface="Algerian" panose="04020705040A02060702" pitchFamily="82" charset="0"/>
              </a:rPr>
              <a:t>EXPLANATION OF THE CODE</a:t>
            </a:r>
            <a:r>
              <a:rPr lang="en-US" b="1" dirty="0"/>
              <a:t/>
            </a:r>
            <a:br>
              <a:rPr lang="en-US" b="1" dirty="0"/>
            </a:br>
            <a:endParaRPr lang="en-US" dirty="0"/>
          </a:p>
        </p:txBody>
      </p:sp>
      <p:sp>
        <p:nvSpPr>
          <p:cNvPr id="3" name="Content Placeholder 2"/>
          <p:cNvSpPr>
            <a:spLocks noGrp="1"/>
          </p:cNvSpPr>
          <p:nvPr>
            <p:ph idx="1"/>
          </p:nvPr>
        </p:nvSpPr>
        <p:spPr>
          <a:xfrm>
            <a:off x="1399514" y="1235464"/>
            <a:ext cx="10515600" cy="4887178"/>
          </a:xfrm>
        </p:spPr>
        <p:txBody>
          <a:bodyPr numCol="2">
            <a:normAutofit fontScale="70000" lnSpcReduction="20000"/>
          </a:bodyPr>
          <a:lstStyle/>
          <a:p>
            <a:pPr marL="0" lvl="0" indent="0">
              <a:buNone/>
            </a:pPr>
            <a:r>
              <a:rPr lang="en-US" b="1" dirty="0"/>
              <a:t>Define the function</a:t>
            </a:r>
            <a:endParaRPr lang="en-US" sz="2400" dirty="0"/>
          </a:p>
          <a:p>
            <a:pPr marL="0" lvl="0" indent="0">
              <a:buNone/>
            </a:pPr>
            <a:r>
              <a:rPr lang="en-US" dirty="0"/>
              <a:t>f = @(x) 2*x.^2 - 5*x + 2;</a:t>
            </a:r>
            <a:endParaRPr lang="en-US" sz="2400" dirty="0"/>
          </a:p>
          <a:p>
            <a:pPr marL="0" indent="0">
              <a:buNone/>
            </a:pPr>
            <a:r>
              <a:rPr lang="en-US" dirty="0"/>
              <a:t>This is the equation we want to solve.</a:t>
            </a:r>
            <a:endParaRPr lang="en-US" sz="2400" dirty="0"/>
          </a:p>
          <a:p>
            <a:pPr marL="0" lvl="0" indent="0">
              <a:buNone/>
            </a:pPr>
            <a:r>
              <a:rPr lang="en-US" b="1" dirty="0"/>
              <a:t>Choose two starting points</a:t>
            </a:r>
            <a:endParaRPr lang="en-US" sz="2400" dirty="0"/>
          </a:p>
          <a:p>
            <a:pPr marL="0" lvl="0" indent="0">
              <a:buNone/>
            </a:pPr>
            <a:r>
              <a:rPr lang="en-US" dirty="0"/>
              <a:t>x0 = 0; </a:t>
            </a:r>
            <a:endParaRPr lang="en-US" sz="2400" dirty="0"/>
          </a:p>
          <a:p>
            <a:pPr marL="0" lvl="0" indent="0">
              <a:buNone/>
            </a:pPr>
            <a:r>
              <a:rPr lang="en-US" dirty="0"/>
              <a:t>x1 = 1;</a:t>
            </a:r>
            <a:endParaRPr lang="en-US" sz="2400" dirty="0"/>
          </a:p>
          <a:p>
            <a:pPr marL="0" indent="0">
              <a:buNone/>
            </a:pPr>
            <a:r>
              <a:rPr lang="en-US" dirty="0"/>
              <a:t>These are the initial guesses for the root.</a:t>
            </a:r>
            <a:endParaRPr lang="en-US" sz="2400" dirty="0"/>
          </a:p>
          <a:p>
            <a:pPr marL="0" lvl="0" indent="0">
              <a:buNone/>
            </a:pPr>
            <a:r>
              <a:rPr lang="en-US" b="1" dirty="0"/>
              <a:t>Set tolerance and max iterations</a:t>
            </a:r>
            <a:endParaRPr lang="en-US" sz="2400" dirty="0"/>
          </a:p>
          <a:p>
            <a:pPr marL="0" lvl="0" indent="0">
              <a:buNone/>
            </a:pPr>
            <a:r>
              <a:rPr lang="en-US" dirty="0"/>
              <a:t>tol</a:t>
            </a:r>
            <a:r>
              <a:rPr lang="en-US" dirty="0"/>
              <a:t> = 1e-4;</a:t>
            </a:r>
            <a:endParaRPr lang="en-US" sz="2400" dirty="0"/>
          </a:p>
          <a:p>
            <a:pPr marL="0" lvl="0" indent="0">
              <a:buNone/>
            </a:pPr>
            <a:r>
              <a:rPr lang="en-US" dirty="0"/>
              <a:t>max_iter</a:t>
            </a:r>
            <a:r>
              <a:rPr lang="en-US" dirty="0"/>
              <a:t> = 100;</a:t>
            </a:r>
            <a:endParaRPr lang="en-US" sz="2400" dirty="0"/>
          </a:p>
          <a:p>
            <a:pPr marL="0" indent="0">
              <a:buNone/>
            </a:pPr>
            <a:r>
              <a:rPr lang="en-US" dirty="0"/>
              <a:t>The loop stops when the root is accurate to 4 decimal places or after 100 steps.</a:t>
            </a:r>
            <a:endParaRPr lang="en-US" sz="2400" dirty="0"/>
          </a:p>
          <a:p>
            <a:pPr marL="0" lvl="0" indent="0">
              <a:buNone/>
            </a:pPr>
            <a:endParaRPr lang="en-US" b="1" dirty="0" smtClean="0"/>
          </a:p>
          <a:p>
            <a:pPr marL="0" lvl="0" indent="0">
              <a:buNone/>
            </a:pPr>
            <a:endParaRPr lang="en-US" b="1" dirty="0"/>
          </a:p>
          <a:p>
            <a:pPr marL="0" lvl="0" indent="0">
              <a:buNone/>
            </a:pPr>
            <a:r>
              <a:rPr lang="en-US" b="1" dirty="0" smtClean="0"/>
              <a:t>Secant </a:t>
            </a:r>
            <a:r>
              <a:rPr lang="en-US" b="1" dirty="0"/>
              <a:t>Method loop</a:t>
            </a:r>
            <a:endParaRPr lang="en-US" sz="2400" dirty="0"/>
          </a:p>
          <a:p>
            <a:pPr marL="0" lvl="0" indent="0">
              <a:buNone/>
            </a:pPr>
            <a:r>
              <a:rPr lang="en-US" dirty="0"/>
              <a:t>x2 = x1 - f(x1) * (x1 - x0) / (f(x1) - f(x0));</a:t>
            </a:r>
            <a:endParaRPr lang="en-US" sz="2400" dirty="0"/>
          </a:p>
          <a:p>
            <a:pPr marL="0" indent="0">
              <a:buNone/>
            </a:pPr>
            <a:r>
              <a:rPr lang="en-US" dirty="0"/>
              <a:t>This formula finds a better root estimate by drawing a secant line between the two guesses and finding where it cuts the x-axis.</a:t>
            </a:r>
            <a:endParaRPr lang="en-US" sz="2400" dirty="0"/>
          </a:p>
          <a:p>
            <a:pPr marL="457200" lvl="1" indent="0">
              <a:buNone/>
            </a:pPr>
            <a:r>
              <a:rPr lang="en-US" dirty="0"/>
              <a:t>If the new guess is close enough (abs(x2 - x1) &lt; </a:t>
            </a:r>
            <a:r>
              <a:rPr lang="en-US" dirty="0"/>
              <a:t>tol</a:t>
            </a:r>
            <a:r>
              <a:rPr lang="en-US" dirty="0"/>
              <a:t>), the loop stops.</a:t>
            </a:r>
            <a:endParaRPr lang="en-US" sz="2000" dirty="0"/>
          </a:p>
          <a:p>
            <a:pPr marL="457200" lvl="1" indent="0">
              <a:buNone/>
            </a:pPr>
            <a:r>
              <a:rPr lang="en-US" dirty="0"/>
              <a:t>Otherwise, update the guesses (x0 = x1; x1 = x2;) and continue.</a:t>
            </a:r>
            <a:endParaRPr lang="en-US" sz="2000" dirty="0"/>
          </a:p>
          <a:p>
            <a:pPr marL="0" lvl="0" indent="0">
              <a:buNone/>
            </a:pPr>
            <a:r>
              <a:rPr lang="en-US" b="1" dirty="0"/>
              <a:t>Display the root</a:t>
            </a:r>
            <a:endParaRPr lang="en-US" sz="2400" dirty="0"/>
          </a:p>
          <a:p>
            <a:pPr marL="0" lvl="0" indent="0">
              <a:buNone/>
            </a:pPr>
            <a:r>
              <a:rPr lang="en-US" dirty="0"/>
              <a:t>fprintf</a:t>
            </a:r>
            <a:r>
              <a:rPr lang="en-US" dirty="0"/>
              <a:t>('Root found at x = %.4f\n', root);</a:t>
            </a:r>
            <a:endParaRPr lang="en-US" sz="2400" dirty="0"/>
          </a:p>
          <a:p>
            <a:pPr marL="0" indent="0">
              <a:buNone/>
            </a:pPr>
            <a:r>
              <a:rPr lang="en-US" dirty="0"/>
              <a:t>Prints the final root to 4 decimal places.</a:t>
            </a:r>
            <a:endParaRPr lang="en-US" sz="2400" dirty="0"/>
          </a:p>
          <a:p>
            <a:pPr marL="0" lvl="0" indent="0">
              <a:buNone/>
            </a:pPr>
            <a:r>
              <a:rPr lang="en-US" b="1" dirty="0"/>
              <a:t>Plot the function and root</a:t>
            </a:r>
            <a:endParaRPr lang="en-US" sz="2400" dirty="0"/>
          </a:p>
          <a:p>
            <a:pPr marL="457200" lvl="1" indent="0">
              <a:buNone/>
            </a:pPr>
            <a:r>
              <a:rPr lang="en-US" dirty="0"/>
              <a:t>The curve of f(x)f(x)f(x) is drawn.</a:t>
            </a:r>
            <a:endParaRPr lang="en-US" sz="2000" dirty="0"/>
          </a:p>
          <a:p>
            <a:pPr marL="457200" lvl="1" indent="0">
              <a:buNone/>
            </a:pPr>
            <a:r>
              <a:rPr lang="en-US" dirty="0"/>
              <a:t>A horizontal line at y=0y=0y=0 marks the x-axis.</a:t>
            </a:r>
            <a:endParaRPr lang="en-US" sz="2000" dirty="0"/>
          </a:p>
          <a:p>
            <a:pPr marL="457200" lvl="1" indent="0">
              <a:buNone/>
            </a:pPr>
            <a:r>
              <a:rPr lang="en-US" dirty="0"/>
              <a:t>The root is shown as a red point.</a:t>
            </a:r>
            <a:endParaRPr lang="en-US" sz="2000" dirty="0"/>
          </a:p>
          <a:p>
            <a:pPr marL="0" indent="0">
              <a:buNone/>
            </a:pPr>
            <a:endParaRPr lang="en-US" dirty="0"/>
          </a:p>
        </p:txBody>
      </p:sp>
    </p:spTree>
    <p:extLst>
      <p:ext uri="{BB962C8B-B14F-4D97-AF65-F5344CB8AC3E}">
        <p14:creationId xmlns:p14="http://schemas.microsoft.com/office/powerpoint/2010/main" val="61765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0269" y="543209"/>
            <a:ext cx="9953531" cy="1234701"/>
          </a:xfrm>
        </p:spPr>
        <p:txBody>
          <a:bodyPr>
            <a:normAutofit fontScale="90000"/>
          </a:bodyPr>
          <a:lstStyle/>
          <a:p>
            <a:r>
              <a:rPr lang="en-US" sz="2400" dirty="0">
                <a:latin typeface="Algerian" panose="04020705040A02060702" pitchFamily="82" charset="0"/>
              </a:rPr>
              <a:t>USING TRAPEZOIDAL RULE </a:t>
            </a:r>
            <a:r>
              <a:rPr lang="en-US" sz="2400" dirty="0" smtClean="0">
                <a:latin typeface="Algerian" panose="04020705040A02060702" pitchFamily="82" charset="0"/>
              </a:rPr>
              <a:t/>
            </a:r>
            <a:br>
              <a:rPr lang="en-US" sz="2400" dirty="0" smtClean="0">
                <a:latin typeface="Algerian" panose="04020705040A02060702" pitchFamily="82" charset="0"/>
              </a:rPr>
            </a:br>
            <a:r>
              <a:rPr lang="en-US" sz="2400" b="1" dirty="0"/>
              <a:t>Example </a:t>
            </a:r>
            <a:r>
              <a:rPr lang="en-US" sz="2400" dirty="0"/>
              <a:t/>
            </a:r>
            <a:br>
              <a:rPr lang="en-US" sz="2400" dirty="0"/>
            </a:br>
            <a:r>
              <a:rPr lang="en-US" sz="2400" dirty="0"/>
              <a:t>A drone’s velocity was recorded every 2 seconds for a total of 8 seconds and the velocities include 5, 8, 12, 10 and 6m/s. Use trapezoidal rule to estimate the total distance travelled by the drone</a:t>
            </a:r>
            <a:br>
              <a:rPr lang="en-US" sz="2400" dirty="0"/>
            </a:br>
            <a:endParaRPr lang="en-US" sz="2400" dirty="0">
              <a:latin typeface="Algerian" panose="04020705040A02060702" pitchFamily="82" charset="0"/>
            </a:endParaRPr>
          </a:p>
        </p:txBody>
      </p:sp>
      <p:sp>
        <p:nvSpPr>
          <p:cNvPr id="3" name="Content Placeholder 2"/>
          <p:cNvSpPr>
            <a:spLocks noGrp="1"/>
          </p:cNvSpPr>
          <p:nvPr>
            <p:ph idx="1"/>
          </p:nvPr>
        </p:nvSpPr>
        <p:spPr>
          <a:xfrm>
            <a:off x="1400269" y="1777910"/>
            <a:ext cx="10124792" cy="4245144"/>
          </a:xfrm>
        </p:spPr>
        <p:txBody>
          <a:bodyPr>
            <a:normAutofit fontScale="55000" lnSpcReduction="20000"/>
          </a:bodyPr>
          <a:lstStyle/>
          <a:p>
            <a:pPr marL="0" indent="0">
              <a:lnSpc>
                <a:spcPct val="107000"/>
              </a:lnSpc>
              <a:spcAft>
                <a:spcPts val="0"/>
              </a:spcAft>
              <a:buNone/>
            </a:pPr>
            <a:endParaRPr lang="en-US"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Aft>
                <a:spcPts val="0"/>
              </a:spcAft>
              <a:buNone/>
            </a:pP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Drone Distance Estimation using Trapezoidal Rule</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Given data: Time and velocity measurements</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time = [0, 2, 4, 6, 8]; </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velocity = [5, 8, 12, 10, 6];  </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METHOD 1: Trapezoidal Rule Calculation</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Using the formula: Distance = (</a:t>
            </a: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Δt</a:t>
            </a: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/2) * [v0 + 2v1 + 2v2 + ... + 2vn-1 + </a:t>
            </a: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vn</a:t>
            </a: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dt</a:t>
            </a: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 = time(2) - time(1); </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n = length(velocity) - 1;  </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Apply trapezoidal rule</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distance_trapz</a:t>
            </a: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dt</a:t>
            </a:r>
            <a:r>
              <a:rPr lang="en-US" sz="2900" dirty="0" smtClean="0">
                <a:effectLst/>
                <a:latin typeface="Consolas" panose="020B0609020204030204" pitchFamily="49" charset="0"/>
                <a:ea typeface="Times New Roman" panose="02020603050405020304" pitchFamily="18" charset="0"/>
                <a:cs typeface="Times New Roman" panose="02020603050405020304" pitchFamily="18" charset="0"/>
              </a:rPr>
              <a:t>/2) * (velocity(1) + velocity(end) + 2*sum(velocity(2:end-1)));</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29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9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code explains the trapezoidal rule in a real world example of estimating the distance moved by a drone. There was given data which included time (seconds) and velocity (m/s) and this had to be put in a formula above</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51118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89300"/>
            <a:ext cx="9081083" cy="2049100"/>
          </a:xfrm>
        </p:spPr>
        <p:txBody>
          <a:bodyPr>
            <a:normAutofit/>
          </a:bodyPr>
          <a:lstStyle/>
          <a:p>
            <a:r>
              <a:rPr lang="en-US" sz="2800" dirty="0" smtClean="0">
                <a:latin typeface="Algerian" panose="04020705040A02060702" pitchFamily="82" charset="0"/>
              </a:rPr>
              <a:t>Continuation of the code</a:t>
            </a:r>
            <a:endParaRPr lang="en-US" sz="2800" dirty="0">
              <a:latin typeface="Algerian" panose="04020705040A02060702" pitchFamily="82" charset="0"/>
            </a:endParaRPr>
          </a:p>
        </p:txBody>
      </p:sp>
      <p:sp>
        <p:nvSpPr>
          <p:cNvPr id="3" name="Content Placeholder 2"/>
          <p:cNvSpPr>
            <a:spLocks noGrp="1"/>
          </p:cNvSpPr>
          <p:nvPr>
            <p:ph idx="1"/>
          </p:nvPr>
        </p:nvSpPr>
        <p:spPr>
          <a:xfrm>
            <a:off x="1620112" y="2091350"/>
            <a:ext cx="10158446" cy="4252111"/>
          </a:xfrm>
        </p:spPr>
        <p:txBody>
          <a:bodyPr>
            <a:normAutofit fontScale="47500" lnSpcReduction="20000"/>
          </a:bodyPr>
          <a:lstStyle/>
          <a:p>
            <a:pPr marL="0" indent="0">
              <a:lnSpc>
                <a:spcPct val="107000"/>
              </a:lnSpc>
              <a:spcAft>
                <a:spcPts val="0"/>
              </a:spcAft>
              <a:buNone/>
            </a:pPr>
            <a:r>
              <a:rPr lang="en-US" sz="35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METHOD 2: Using MATLAB's built-in </a:t>
            </a:r>
            <a:r>
              <a:rPr lang="en-US" sz="35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trapz</a:t>
            </a:r>
            <a:r>
              <a:rPr lang="en-US" sz="35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function</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distance_builtin</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trapz</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(time, velocity);</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code is the second trapezoidal method which is mat lab inbuilt.</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METHOD 3: Numerical integration with verification</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distance_alt</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0;</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1:length(time)-1</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segment_distance</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(velocity(</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i</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velocity(i+1)) *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dt</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2;</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distance_alt</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distance_alt</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 + </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segment_distance</a:t>
            </a:r>
            <a:r>
              <a:rPr lang="en-US" sz="3500" dirty="0" smtClea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US" sz="3500" dirty="0" smtClean="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0"/>
              </a:spcAft>
              <a:buNone/>
            </a:pPr>
            <a:r>
              <a:rPr lang="en-US" sz="35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500" dirty="0" smtClean="0">
              <a:effectLst/>
              <a:latin typeface="Calibri" panose="020F0502020204030204" pitchFamily="34" charset="0"/>
              <a:ea typeface="Calibri" panose="020F0502020204030204" pitchFamily="34" charset="0"/>
              <a:cs typeface="Times New Roman" panose="02020603050405020304" pitchFamily="18" charset="0"/>
            </a:endParaRPr>
          </a:p>
          <a:p>
            <a:pPr marL="800100" indent="-571500">
              <a:lnSpc>
                <a:spcPct val="107000"/>
              </a:lnSpc>
            </a:pPr>
            <a:r>
              <a:rPr lang="en-US" sz="40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code explains the third trapezoidal method that </a:t>
            </a:r>
            <a:r>
              <a:rPr lang="en-US" sz="4000" dirty="0" smtClean="0">
                <a:solidFill>
                  <a:srgbClr val="0F1115"/>
                </a:solidFill>
                <a:effectLst/>
                <a:latin typeface="Times New Roman" panose="02020603050405020304" pitchFamily="18" charset="0"/>
                <a:ea typeface="Calibri" panose="020F0502020204030204" pitchFamily="34" charset="0"/>
                <a:cs typeface="Times New Roman" panose="02020603050405020304" pitchFamily="18" charset="0"/>
              </a:rPr>
              <a:t>calculates the total distance by summing the area of each trapezoid between consecutive time points. For each 2-second interval, it computes the average velocity × time and accumulates these segment distances.</a:t>
            </a: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buNone/>
            </a:pPr>
            <a:endParaRPr lang="en-US" sz="3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85787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141</TotalTime>
  <Words>2282</Words>
  <Application>Microsoft Office PowerPoint</Application>
  <PresentationFormat>Widescreen</PresentationFormat>
  <Paragraphs>491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Calibri</vt:lpstr>
      <vt:lpstr>Cambria Math</vt:lpstr>
      <vt:lpstr>Consolas</vt:lpstr>
      <vt:lpstr>Corbel</vt:lpstr>
      <vt:lpstr>Courier New</vt:lpstr>
      <vt:lpstr>Times New Roman</vt:lpstr>
      <vt:lpstr>Parallax</vt:lpstr>
      <vt:lpstr>PowerPoint Presentation</vt:lpstr>
      <vt:lpstr>QUESTION ONE  In your groups , utillize the knowledge of algorithm development , control structures and modules 1 to4 on the following problems; a). All numerical approximation methods, for finding the solutions to functions but not limited to; newtons raphsons method , secant method ,etc</vt:lpstr>
      <vt:lpstr>Continuation of the lagrange method</vt:lpstr>
      <vt:lpstr>USING THE FIXED POINT ITERATION METHOD  MATLAB CODE</vt:lpstr>
      <vt:lpstr>What each line OF CODE does </vt:lpstr>
      <vt:lpstr> USING THE SECANT METHOD CODE  Given a non-linear equation 2x-5x+2=0. Use Secant Method to find the root of this equation correct upto 4 decimal places (Ԑ=10-4). </vt:lpstr>
      <vt:lpstr>EXPLANATION OF THE CODE </vt:lpstr>
      <vt:lpstr>USING TRAPEZOIDAL RULE  Example  A drone’s velocity was recorded every 2 seconds for a total of 8 seconds and the velocities include 5, 8, 12, 10 and 6m/s. Use trapezoidal rule to estimate the total distance travelled by the drone </vt:lpstr>
      <vt:lpstr>Continuation of the code</vt:lpstr>
      <vt:lpstr>Continuation of the code</vt:lpstr>
      <vt:lpstr>Continuation of the code</vt:lpstr>
      <vt:lpstr>NEWTON RAPHSON METHOD </vt:lpstr>
      <vt:lpstr>Continuation of the code</vt:lpstr>
      <vt:lpstr>QUESTION TWO All methods for the solving differential equations numerically there include but not limited to; euler methods etc </vt:lpstr>
      <vt:lpstr>Continued explanation</vt:lpstr>
      <vt:lpstr>Continued explanation</vt:lpstr>
      <vt:lpstr>USING EULER METHOD </vt:lpstr>
      <vt:lpstr>USING EULER METHOD </vt:lpstr>
      <vt:lpstr>Practical real word problem: Acceleration due to gravity </vt:lpstr>
      <vt:lpstr>A practical real world problem</vt:lpstr>
      <vt:lpstr>A continuation of the practical real world problem</vt:lpstr>
      <vt:lpstr>A continuation of the practical real world problem</vt:lpstr>
      <vt:lpstr>A continuation of the practical real world problem</vt:lpstr>
      <vt:lpstr>A continuation of the practical real world problem</vt:lpstr>
      <vt:lpstr>USING THE RUNGE-KUTTA 2ND ORDER METHOD</vt:lpstr>
      <vt:lpstr>USING THE RUNGE-KUTTA 2ND ORDER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52</cp:revision>
  <dcterms:created xsi:type="dcterms:W3CDTF">2025-09-30T12:19:46Z</dcterms:created>
  <dcterms:modified xsi:type="dcterms:W3CDTF">2025-09-30T14:41:19Z</dcterms:modified>
</cp:coreProperties>
</file>