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60" r:id="rId3"/>
    <p:sldId id="282" r:id="rId4"/>
    <p:sldId id="257" r:id="rId5"/>
    <p:sldId id="310" r:id="rId6"/>
    <p:sldId id="321" r:id="rId7"/>
    <p:sldId id="322" r:id="rId8"/>
    <p:sldId id="312" r:id="rId9"/>
    <p:sldId id="313" r:id="rId10"/>
    <p:sldId id="261" r:id="rId11"/>
    <p:sldId id="315" r:id="rId12"/>
    <p:sldId id="318" r:id="rId13"/>
    <p:sldId id="323" r:id="rId14"/>
    <p:sldId id="324" r:id="rId15"/>
    <p:sldId id="325" r:id="rId16"/>
    <p:sldId id="326" r:id="rId17"/>
    <p:sldId id="327" r:id="rId18"/>
  </p:sldIdLst>
  <p:sldSz cx="9144000" cy="5143500" type="screen16x9"/>
  <p:notesSz cx="6858000" cy="9144000"/>
  <p:embeddedFontLst>
    <p:embeddedFont>
      <p:font typeface="Bebas Neue" panose="020B0604020202020204" charset="0"/>
      <p:regular r:id="rId20"/>
    </p:embeddedFont>
    <p:embeddedFont>
      <p:font typeface="Barlow" panose="020B0604020202020204" charset="0"/>
      <p:regular r:id="rId21"/>
      <p:bold r:id="rId22"/>
      <p:italic r:id="rId23"/>
      <p:boldItalic r:id="rId24"/>
    </p:embeddedFont>
    <p:embeddedFont>
      <p:font typeface="Paytone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69A923-2016-4992-8FC2-48CCC733479D}">
  <a:tblStyle styleId="{6A69A923-2016-4992-8FC2-48CCC733479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37C81F-EF3F-4850-9027-47327FAF00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228380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93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a45ff711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a45ff711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8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ea45ff711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ea45ff711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628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05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211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ea45ff711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ea45ff711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000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a45ff71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a45ff71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73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14475" y="-13975"/>
            <a:ext cx="5764975" cy="5196775"/>
          </a:xfrm>
          <a:custGeom>
            <a:avLst/>
            <a:gdLst/>
            <a:ahLst/>
            <a:cxnLst/>
            <a:rect l="l" t="t" r="r" b="b"/>
            <a:pathLst>
              <a:path w="230599" h="207871" extrusionOk="0">
                <a:moveTo>
                  <a:pt x="230599" y="207398"/>
                </a:moveTo>
                <a:lnTo>
                  <a:pt x="196980" y="0"/>
                </a:lnTo>
                <a:lnTo>
                  <a:pt x="0" y="0"/>
                </a:lnTo>
                <a:lnTo>
                  <a:pt x="0" y="207871"/>
                </a:lnTo>
                <a:close/>
              </a:path>
            </a:pathLst>
          </a:custGeom>
          <a:solidFill>
            <a:schemeClr val="dk2"/>
          </a:solidFill>
          <a:ln>
            <a:noFill/>
          </a:ln>
        </p:spPr>
      </p:sp>
      <p:sp>
        <p:nvSpPr>
          <p:cNvPr id="10" name="Google Shape;10;p2"/>
          <p:cNvSpPr txBox="1">
            <a:spLocks noGrp="1"/>
          </p:cNvSpPr>
          <p:nvPr>
            <p:ph type="ctrTitle"/>
          </p:nvPr>
        </p:nvSpPr>
        <p:spPr>
          <a:xfrm>
            <a:off x="711150" y="1210828"/>
            <a:ext cx="4212000" cy="2024400"/>
          </a:xfrm>
          <a:prstGeom prst="rect">
            <a:avLst/>
          </a:prstGeom>
        </p:spPr>
        <p:txBody>
          <a:bodyPr spcFirstLastPara="1" wrap="square" lIns="36000" tIns="36000" rIns="36000" bIns="36000" anchor="ctr" anchorCtr="0">
            <a:noAutofit/>
          </a:bodyPr>
          <a:lstStyle>
            <a:lvl1pPr lvl="0" algn="l">
              <a:spcBef>
                <a:spcPts val="0"/>
              </a:spcBef>
              <a:spcAft>
                <a:spcPts val="0"/>
              </a:spcAft>
              <a:buClr>
                <a:srgbClr val="191919"/>
              </a:buClr>
              <a:buSzPts val="5200"/>
              <a:buNone/>
              <a:defRPr sz="5000">
                <a:solidFill>
                  <a:schemeClr val="accent3"/>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1150" y="3464672"/>
            <a:ext cx="4528800" cy="468000"/>
          </a:xfrm>
          <a:prstGeom prst="rect">
            <a:avLst/>
          </a:prstGeom>
          <a:solidFill>
            <a:schemeClr val="accent5"/>
          </a:solidFill>
        </p:spPr>
        <p:txBody>
          <a:bodyPr spcFirstLastPara="1" wrap="square" lIns="36000" tIns="36000" rIns="36000" bIns="36000" anchor="ctr" anchorCtr="0">
            <a:noAutofit/>
          </a:bodyPr>
          <a:lstStyle>
            <a:lvl1pPr lvl="0" algn="ctr">
              <a:lnSpc>
                <a:spcPct val="100000"/>
              </a:lnSpc>
              <a:spcBef>
                <a:spcPts val="0"/>
              </a:spcBef>
              <a:spcAft>
                <a:spcPts val="0"/>
              </a:spcAft>
              <a:buSzPts val="1600"/>
              <a:buNone/>
              <a:defRPr sz="18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5051495">
            <a:off x="1339945" y="3041645"/>
            <a:ext cx="551948" cy="3627100"/>
          </a:xfrm>
          <a:custGeom>
            <a:avLst/>
            <a:gdLst/>
            <a:ahLst/>
            <a:cxnLst/>
            <a:rect l="l" t="t" r="r" b="b"/>
            <a:pathLst>
              <a:path w="29831" h="196033" extrusionOk="0">
                <a:moveTo>
                  <a:pt x="473" y="196033"/>
                </a:moveTo>
                <a:lnTo>
                  <a:pt x="29831" y="141580"/>
                </a:lnTo>
                <a:lnTo>
                  <a:pt x="0" y="0"/>
                </a:lnTo>
              </a:path>
            </a:pathLst>
          </a:custGeom>
          <a:noFill/>
          <a:ln w="19050" cap="flat" cmpd="sng">
            <a:solidFill>
              <a:schemeClr val="accent1"/>
            </a:solidFill>
            <a:prstDash val="solid"/>
            <a:round/>
            <a:headEnd type="none" w="med" len="med"/>
            <a:tailEnd type="none" w="med" len="med"/>
          </a:ln>
        </p:spPr>
      </p:sp>
      <p:sp>
        <p:nvSpPr>
          <p:cNvPr id="13" name="Google Shape;13;p2"/>
          <p:cNvSpPr/>
          <p:nvPr/>
        </p:nvSpPr>
        <p:spPr>
          <a:xfrm>
            <a:off x="4045725" y="-78325"/>
            <a:ext cx="2876575" cy="651075"/>
          </a:xfrm>
          <a:custGeom>
            <a:avLst/>
            <a:gdLst/>
            <a:ahLst/>
            <a:cxnLst/>
            <a:rect l="l" t="t" r="r" b="b"/>
            <a:pathLst>
              <a:path w="115063" h="26043" extrusionOk="0">
                <a:moveTo>
                  <a:pt x="0" y="0"/>
                </a:moveTo>
                <a:lnTo>
                  <a:pt x="26990" y="26043"/>
                </a:lnTo>
                <a:lnTo>
                  <a:pt x="115063" y="0"/>
                </a:lnTo>
              </a:path>
            </a:pathLst>
          </a:custGeom>
          <a:noFill/>
          <a:ln w="19050" cap="flat" cmpd="sng">
            <a:solidFill>
              <a:schemeClr val="accent1"/>
            </a:solidFill>
            <a:prstDash val="solid"/>
            <a:round/>
            <a:headEnd type="none" w="med" len="med"/>
            <a:tailEnd type="none" w="med" len="med"/>
          </a:ln>
        </p:spPr>
      </p:sp>
      <p:sp>
        <p:nvSpPr>
          <p:cNvPr id="14" name="Google Shape;14;p2"/>
          <p:cNvSpPr/>
          <p:nvPr/>
        </p:nvSpPr>
        <p:spPr>
          <a:xfrm rot="10800000" flipH="1">
            <a:off x="6038075" y="4136625"/>
            <a:ext cx="3118810" cy="1041725"/>
          </a:xfrm>
          <a:custGeom>
            <a:avLst/>
            <a:gdLst/>
            <a:ahLst/>
            <a:cxnLst/>
            <a:rect l="l" t="t" r="r" b="b"/>
            <a:pathLst>
              <a:path w="145841" h="41669" extrusionOk="0">
                <a:moveTo>
                  <a:pt x="0" y="947"/>
                </a:moveTo>
                <a:lnTo>
                  <a:pt x="66765" y="41669"/>
                </a:lnTo>
                <a:lnTo>
                  <a:pt x="145841" y="0"/>
                </a:lnTo>
              </a:path>
            </a:pathLst>
          </a:custGeom>
          <a:noFill/>
          <a:ln w="19050" cap="flat" cmpd="sng">
            <a:solidFill>
              <a:schemeClr val="accent1"/>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442875" y="2502672"/>
            <a:ext cx="4980300" cy="720000"/>
          </a:xfrm>
          <a:prstGeom prst="rect">
            <a:avLst/>
          </a:prstGeom>
        </p:spPr>
        <p:txBody>
          <a:bodyPr spcFirstLastPara="1" wrap="square" lIns="36000" tIns="36000" rIns="36000" bIns="36000"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5393025" y="1191772"/>
            <a:ext cx="1080000" cy="1080000"/>
          </a:xfrm>
          <a:prstGeom prst="rect">
            <a:avLst/>
          </a:prstGeom>
          <a:ln w="19050" cap="flat" cmpd="sng">
            <a:solidFill>
              <a:schemeClr val="accent3"/>
            </a:solidFill>
            <a:prstDash val="solid"/>
            <a:round/>
            <a:headEnd type="none" w="sm" len="sm"/>
            <a:tailEnd type="none" w="sm" len="sm"/>
          </a:ln>
        </p:spPr>
        <p:txBody>
          <a:bodyPr spcFirstLastPara="1" wrap="square" lIns="36000" tIns="36000" rIns="36000" bIns="36000"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3951975" y="3231728"/>
            <a:ext cx="3962100" cy="720000"/>
          </a:xfrm>
          <a:prstGeom prst="rect">
            <a:avLst/>
          </a:prstGeom>
          <a:noFill/>
        </p:spPr>
        <p:txBody>
          <a:bodyPr spcFirstLastPara="1" wrap="square" lIns="36000" tIns="36000" rIns="36000" bIns="36000" anchor="ctr" anchorCtr="0">
            <a:noAutofit/>
          </a:bodyPr>
          <a:lstStyle>
            <a:lvl1pPr lvl="0" algn="ctr" rtl="0">
              <a:lnSpc>
                <a:spcPct val="100000"/>
              </a:lnSpc>
              <a:spcBef>
                <a:spcPts val="0"/>
              </a:spcBef>
              <a:spcAft>
                <a:spcPts val="0"/>
              </a:spcAft>
              <a:buSzPts val="1600"/>
              <a:buNone/>
              <a:defRPr sz="1800">
                <a:solidFill>
                  <a:schemeClr val="accent3"/>
                </a:solidFill>
                <a:highlight>
                  <a:schemeClr val="accent5"/>
                </a:highligh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7381150" y="3800"/>
            <a:ext cx="1787500" cy="852300"/>
          </a:xfrm>
          <a:custGeom>
            <a:avLst/>
            <a:gdLst/>
            <a:ahLst/>
            <a:cxnLst/>
            <a:rect l="l" t="t" r="r" b="b"/>
            <a:pathLst>
              <a:path w="71500" h="34092" extrusionOk="0">
                <a:moveTo>
                  <a:pt x="0" y="0"/>
                </a:moveTo>
                <a:lnTo>
                  <a:pt x="28884" y="34092"/>
                </a:lnTo>
                <a:lnTo>
                  <a:pt x="71500" y="15152"/>
                </a:lnTo>
              </a:path>
            </a:pathLst>
          </a:custGeom>
          <a:noFill/>
          <a:ln w="19050" cap="flat" cmpd="sng">
            <a:solidFill>
              <a:schemeClr val="accent1"/>
            </a:solidFill>
            <a:prstDash val="solid"/>
            <a:round/>
            <a:headEnd type="none" w="med" len="med"/>
            <a:tailEnd type="none" w="med" len="med"/>
          </a:ln>
        </p:spPr>
      </p:sp>
      <p:sp>
        <p:nvSpPr>
          <p:cNvPr id="21" name="Google Shape;21;p4"/>
          <p:cNvSpPr/>
          <p:nvPr/>
        </p:nvSpPr>
        <p:spPr>
          <a:xfrm>
            <a:off x="-17425" y="228700"/>
            <a:ext cx="745775" cy="4900825"/>
          </a:xfrm>
          <a:custGeom>
            <a:avLst/>
            <a:gdLst/>
            <a:ahLst/>
            <a:cxnLst/>
            <a:rect l="l" t="t" r="r" b="b"/>
            <a:pathLst>
              <a:path w="29831" h="196033" extrusionOk="0">
                <a:moveTo>
                  <a:pt x="473" y="196033"/>
                </a:moveTo>
                <a:lnTo>
                  <a:pt x="29831" y="141580"/>
                </a:lnTo>
                <a:lnTo>
                  <a:pt x="0" y="0"/>
                </a:lnTo>
              </a:path>
            </a:pathLst>
          </a:custGeom>
          <a:noFill/>
          <a:ln w="19050" cap="flat" cmpd="sng">
            <a:solidFill>
              <a:schemeClr val="accent1"/>
            </a:solidFill>
            <a:prstDash val="solid"/>
            <a:round/>
            <a:headEnd type="none" w="med" len="med"/>
            <a:tailEnd type="none" w="med" len="med"/>
          </a:ln>
        </p:spPr>
      </p:sp>
      <p:sp>
        <p:nvSpPr>
          <p:cNvPr id="22" name="Google Shape;22;p4"/>
          <p:cNvSpPr/>
          <p:nvPr/>
        </p:nvSpPr>
        <p:spPr>
          <a:xfrm flipH="1">
            <a:off x="7853400" y="3356827"/>
            <a:ext cx="1316400" cy="1799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title"/>
          </p:nvPr>
        </p:nvSpPr>
        <p:spPr>
          <a:xfrm>
            <a:off x="720000" y="539500"/>
            <a:ext cx="7704000" cy="457200"/>
          </a:xfrm>
          <a:prstGeom prst="rect">
            <a:avLst/>
          </a:prstGeom>
          <a:noFill/>
        </p:spPr>
        <p:txBody>
          <a:bodyPr spcFirstLastPara="1" wrap="square" lIns="36000" tIns="36000" rIns="36000" bIns="36000"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 name="Google Shape;24;p4"/>
          <p:cNvSpPr txBox="1">
            <a:spLocks noGrp="1"/>
          </p:cNvSpPr>
          <p:nvPr>
            <p:ph type="body" idx="1"/>
          </p:nvPr>
        </p:nvSpPr>
        <p:spPr>
          <a:xfrm>
            <a:off x="720000" y="1116537"/>
            <a:ext cx="7704000" cy="3480000"/>
          </a:xfrm>
          <a:prstGeom prst="rect">
            <a:avLst/>
          </a:prstGeom>
        </p:spPr>
        <p:txBody>
          <a:bodyPr spcFirstLastPara="1" wrap="square" lIns="36000" tIns="36000" rIns="36000" bIns="36000" anchor="ctr" anchorCtr="0">
            <a:noAutofit/>
          </a:bodyPr>
          <a:lstStyle>
            <a:lvl1pPr marL="457200" lvl="0" indent="-330200" rtl="0">
              <a:spcBef>
                <a:spcPts val="0"/>
              </a:spcBef>
              <a:spcAft>
                <a:spcPts val="0"/>
              </a:spcAft>
              <a:buClr>
                <a:srgbClr val="434343"/>
              </a:buClr>
              <a:buSzPts val="1600"/>
              <a:buAutoNum type="arabicPeriod"/>
              <a:defRPr sz="1200">
                <a:solidFill>
                  <a:srgbClr val="434343"/>
                </a:solidFill>
              </a:defRPr>
            </a:lvl1pPr>
            <a:lvl2pPr marL="914400" lvl="1" indent="-330200" rtl="0">
              <a:lnSpc>
                <a:spcPct val="100000"/>
              </a:lnSpc>
              <a:spcBef>
                <a:spcPts val="0"/>
              </a:spcBef>
              <a:spcAft>
                <a:spcPts val="0"/>
              </a:spcAft>
              <a:buClr>
                <a:srgbClr val="434343"/>
              </a:buClr>
              <a:buSzPts val="1600"/>
              <a:buFont typeface="Roboto Condensed"/>
              <a:buAutoNum type="alphaLcPeriod"/>
              <a:defRPr sz="1600">
                <a:solidFill>
                  <a:srgbClr val="434343"/>
                </a:solidFill>
              </a:defRPr>
            </a:lvl2pPr>
            <a:lvl3pPr marL="1371600" lvl="2" indent="-330200" rtl="0">
              <a:lnSpc>
                <a:spcPct val="100000"/>
              </a:lnSpc>
              <a:spcBef>
                <a:spcPts val="0"/>
              </a:spcBef>
              <a:spcAft>
                <a:spcPts val="0"/>
              </a:spcAft>
              <a:buClr>
                <a:srgbClr val="434343"/>
              </a:buClr>
              <a:buSzPts val="1600"/>
              <a:buFont typeface="Roboto Condensed"/>
              <a:buAutoNum type="romanLcPeriod"/>
              <a:defRPr sz="1600">
                <a:solidFill>
                  <a:srgbClr val="434343"/>
                </a:solidFill>
              </a:defRPr>
            </a:lvl3pPr>
            <a:lvl4pPr marL="1828800" lvl="3" indent="-330200" rtl="0">
              <a:lnSpc>
                <a:spcPct val="100000"/>
              </a:lnSpc>
              <a:spcBef>
                <a:spcPts val="0"/>
              </a:spcBef>
              <a:spcAft>
                <a:spcPts val="0"/>
              </a:spcAft>
              <a:buClr>
                <a:srgbClr val="434343"/>
              </a:buClr>
              <a:buSzPts val="1600"/>
              <a:buFont typeface="Roboto Condensed"/>
              <a:buAutoNum type="arabicPeriod"/>
              <a:defRPr sz="1600">
                <a:solidFill>
                  <a:srgbClr val="434343"/>
                </a:solidFill>
              </a:defRPr>
            </a:lvl4pPr>
            <a:lvl5pPr marL="2286000" lvl="4" indent="-330200" rtl="0">
              <a:lnSpc>
                <a:spcPct val="100000"/>
              </a:lnSpc>
              <a:spcBef>
                <a:spcPts val="0"/>
              </a:spcBef>
              <a:spcAft>
                <a:spcPts val="0"/>
              </a:spcAft>
              <a:buClr>
                <a:srgbClr val="434343"/>
              </a:buClr>
              <a:buSzPts val="1600"/>
              <a:buFont typeface="Roboto Condensed"/>
              <a:buAutoNum type="alphaLcPeriod"/>
              <a:defRPr sz="1600">
                <a:solidFill>
                  <a:srgbClr val="434343"/>
                </a:solidFill>
              </a:defRPr>
            </a:lvl5pPr>
            <a:lvl6pPr marL="2743200" lvl="5" indent="-330200" rtl="0">
              <a:lnSpc>
                <a:spcPct val="100000"/>
              </a:lnSpc>
              <a:spcBef>
                <a:spcPts val="0"/>
              </a:spcBef>
              <a:spcAft>
                <a:spcPts val="0"/>
              </a:spcAft>
              <a:buClr>
                <a:srgbClr val="434343"/>
              </a:buClr>
              <a:buSzPts val="1600"/>
              <a:buFont typeface="Roboto Condensed"/>
              <a:buAutoNum type="romanLcPeriod"/>
              <a:defRPr sz="1600">
                <a:solidFill>
                  <a:srgbClr val="434343"/>
                </a:solidFill>
              </a:defRPr>
            </a:lvl6pPr>
            <a:lvl7pPr marL="3200400" lvl="6" indent="-330200" rtl="0">
              <a:lnSpc>
                <a:spcPct val="100000"/>
              </a:lnSpc>
              <a:spcBef>
                <a:spcPts val="0"/>
              </a:spcBef>
              <a:spcAft>
                <a:spcPts val="0"/>
              </a:spcAft>
              <a:buClr>
                <a:srgbClr val="434343"/>
              </a:buClr>
              <a:buSzPts val="1600"/>
              <a:buFont typeface="Roboto Condensed"/>
              <a:buAutoNum type="arabicPeriod"/>
              <a:defRPr sz="1600">
                <a:solidFill>
                  <a:srgbClr val="434343"/>
                </a:solidFill>
              </a:defRPr>
            </a:lvl7pPr>
            <a:lvl8pPr marL="3657600" lvl="7" indent="-330200" rtl="0">
              <a:lnSpc>
                <a:spcPct val="100000"/>
              </a:lnSpc>
              <a:spcBef>
                <a:spcPts val="0"/>
              </a:spcBef>
              <a:spcAft>
                <a:spcPts val="0"/>
              </a:spcAft>
              <a:buClr>
                <a:srgbClr val="434343"/>
              </a:buClr>
              <a:buSzPts val="1600"/>
              <a:buFont typeface="Roboto Condensed"/>
              <a:buAutoNum type="alphaLcPeriod"/>
              <a:defRPr sz="1600">
                <a:solidFill>
                  <a:srgbClr val="434343"/>
                </a:solidFill>
              </a:defRPr>
            </a:lvl8pPr>
            <a:lvl9pPr marL="4114800" lvl="8" indent="-330200" rtl="0">
              <a:lnSpc>
                <a:spcPct val="100000"/>
              </a:lnSpc>
              <a:spcBef>
                <a:spcPts val="0"/>
              </a:spcBef>
              <a:spcAft>
                <a:spcPts val="0"/>
              </a:spcAft>
              <a:buClr>
                <a:srgbClr val="434343"/>
              </a:buClr>
              <a:buSzPts val="1600"/>
              <a:buFont typeface="Roboto Condensed"/>
              <a:buAutoNum type="romanLcPeriod"/>
              <a:defRPr sz="1600">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2303400" y="2230975"/>
            <a:ext cx="4537200" cy="540000"/>
          </a:xfrm>
          <a:prstGeom prst="rect">
            <a:avLst/>
          </a:prstGeom>
        </p:spPr>
        <p:txBody>
          <a:bodyPr spcFirstLastPara="1" wrap="square" lIns="36000" tIns="36000" rIns="36000" bIns="36000" anchor="ctr" anchorCtr="0">
            <a:noAutofit/>
          </a:bodyPr>
          <a:lstStyle>
            <a:lvl1pPr lvl="0" algn="ctr" rtl="0">
              <a:spcBef>
                <a:spcPts val="0"/>
              </a:spcBef>
              <a:spcAft>
                <a:spcPts val="0"/>
              </a:spcAft>
              <a:buSzPts val="2800"/>
              <a:buNone/>
              <a:defRPr sz="4500">
                <a:solidFill>
                  <a:schemeClr val="accent3"/>
                </a:solidFill>
                <a:highlight>
                  <a:schemeClr val="dk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9"/>
          <p:cNvSpPr txBox="1">
            <a:spLocks noGrp="1"/>
          </p:cNvSpPr>
          <p:nvPr>
            <p:ph type="subTitle" idx="1"/>
          </p:nvPr>
        </p:nvSpPr>
        <p:spPr>
          <a:xfrm>
            <a:off x="2424600" y="3032551"/>
            <a:ext cx="4294800" cy="1260000"/>
          </a:xfrm>
          <a:prstGeom prst="rect">
            <a:avLst/>
          </a:prstGeom>
        </p:spPr>
        <p:txBody>
          <a:bodyPr spcFirstLastPara="1" wrap="square" lIns="36000" tIns="36000" rIns="36000" bIns="36000"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5" name="Google Shape;55;p9"/>
          <p:cNvSpPr/>
          <p:nvPr/>
        </p:nvSpPr>
        <p:spPr>
          <a:xfrm rot="-5051495">
            <a:off x="1339945" y="3117845"/>
            <a:ext cx="551948" cy="3627100"/>
          </a:xfrm>
          <a:custGeom>
            <a:avLst/>
            <a:gdLst/>
            <a:ahLst/>
            <a:cxnLst/>
            <a:rect l="l" t="t" r="r" b="b"/>
            <a:pathLst>
              <a:path w="29831" h="196033" extrusionOk="0">
                <a:moveTo>
                  <a:pt x="473" y="196033"/>
                </a:moveTo>
                <a:lnTo>
                  <a:pt x="29831" y="141580"/>
                </a:lnTo>
                <a:lnTo>
                  <a:pt x="0" y="0"/>
                </a:lnTo>
              </a:path>
            </a:pathLst>
          </a:custGeom>
          <a:noFill/>
          <a:ln w="19050" cap="flat" cmpd="sng">
            <a:solidFill>
              <a:schemeClr val="accent1"/>
            </a:solidFill>
            <a:prstDash val="solid"/>
            <a:round/>
            <a:headEnd type="none" w="med" len="med"/>
            <a:tailEnd type="none" w="med" len="med"/>
          </a:ln>
        </p:spPr>
      </p:sp>
      <p:sp>
        <p:nvSpPr>
          <p:cNvPr id="56" name="Google Shape;56;p9"/>
          <p:cNvSpPr/>
          <p:nvPr/>
        </p:nvSpPr>
        <p:spPr>
          <a:xfrm flipH="1">
            <a:off x="7853412" y="2579006"/>
            <a:ext cx="1316400" cy="25773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8461213" y="2850950"/>
            <a:ext cx="733950" cy="2296525"/>
          </a:xfrm>
          <a:custGeom>
            <a:avLst/>
            <a:gdLst/>
            <a:ahLst/>
            <a:cxnLst/>
            <a:rect l="l" t="t" r="r" b="b"/>
            <a:pathLst>
              <a:path w="29358" h="91861" extrusionOk="0">
                <a:moveTo>
                  <a:pt x="29358" y="91861"/>
                </a:moveTo>
                <a:lnTo>
                  <a:pt x="0" y="19414"/>
                </a:lnTo>
                <a:lnTo>
                  <a:pt x="29358" y="0"/>
                </a:lnTo>
              </a:path>
            </a:pathLst>
          </a:custGeom>
          <a:noFill/>
          <a:ln w="19050" cap="flat" cmpd="sng">
            <a:solidFill>
              <a:schemeClr val="accent1"/>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title" hasCustomPrompt="1"/>
          </p:nvPr>
        </p:nvSpPr>
        <p:spPr>
          <a:xfrm>
            <a:off x="998550" y="1680681"/>
            <a:ext cx="7146900" cy="1248900"/>
          </a:xfrm>
          <a:prstGeom prst="rect">
            <a:avLst/>
          </a:prstGeom>
        </p:spPr>
        <p:txBody>
          <a:bodyPr spcFirstLastPara="1" wrap="square" lIns="36000" tIns="36000" rIns="36000" bIns="36000" anchor="ctr"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5" name="Google Shape;65;p11"/>
          <p:cNvSpPr txBox="1">
            <a:spLocks noGrp="1"/>
          </p:cNvSpPr>
          <p:nvPr>
            <p:ph type="subTitle" idx="1"/>
          </p:nvPr>
        </p:nvSpPr>
        <p:spPr>
          <a:xfrm>
            <a:off x="1178700" y="2965719"/>
            <a:ext cx="6786600" cy="497100"/>
          </a:xfrm>
          <a:prstGeom prst="rect">
            <a:avLst/>
          </a:prstGeom>
          <a:solidFill>
            <a:schemeClr val="accent5"/>
          </a:solidFill>
        </p:spPr>
        <p:txBody>
          <a:bodyPr spcFirstLastPara="1" wrap="square" lIns="36000" tIns="36000" rIns="36000" bIns="36000" anchor="ctr" anchorCtr="0">
            <a:noAutofit/>
          </a:bodyPr>
          <a:lstStyle>
            <a:lvl1pPr lvl="0" algn="ctr" rtl="0">
              <a:lnSpc>
                <a:spcPct val="100000"/>
              </a:lnSpc>
              <a:spcBef>
                <a:spcPts val="0"/>
              </a:spcBef>
              <a:spcAft>
                <a:spcPts val="0"/>
              </a:spcAft>
              <a:buSzPts val="1600"/>
              <a:buNone/>
              <a:defRPr sz="1800">
                <a:solidFill>
                  <a:schemeClr val="accent3"/>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6" name="Google Shape;66;p11"/>
          <p:cNvSpPr/>
          <p:nvPr/>
        </p:nvSpPr>
        <p:spPr>
          <a:xfrm flipH="1">
            <a:off x="7853412" y="2579006"/>
            <a:ext cx="1316400" cy="25773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5600" y="-37650"/>
            <a:ext cx="757625" cy="2284700"/>
          </a:xfrm>
          <a:custGeom>
            <a:avLst/>
            <a:gdLst/>
            <a:ahLst/>
            <a:cxnLst/>
            <a:rect l="l" t="t" r="r" b="b"/>
            <a:pathLst>
              <a:path w="30305" h="91388" extrusionOk="0">
                <a:moveTo>
                  <a:pt x="474" y="0"/>
                </a:moveTo>
                <a:lnTo>
                  <a:pt x="30305" y="68659"/>
                </a:lnTo>
                <a:lnTo>
                  <a:pt x="0" y="91388"/>
                </a:lnTo>
                <a:close/>
              </a:path>
            </a:pathLst>
          </a:custGeom>
          <a:solidFill>
            <a:schemeClr val="accent5"/>
          </a:solidFill>
          <a:ln>
            <a:noFill/>
          </a:ln>
        </p:spPr>
      </p:sp>
      <p:sp>
        <p:nvSpPr>
          <p:cNvPr id="68" name="Google Shape;68;p11"/>
          <p:cNvSpPr/>
          <p:nvPr/>
        </p:nvSpPr>
        <p:spPr>
          <a:xfrm rot="-5400000">
            <a:off x="7628750" y="-781300"/>
            <a:ext cx="733950" cy="2296525"/>
          </a:xfrm>
          <a:custGeom>
            <a:avLst/>
            <a:gdLst/>
            <a:ahLst/>
            <a:cxnLst/>
            <a:rect l="l" t="t" r="r" b="b"/>
            <a:pathLst>
              <a:path w="29358" h="91861" extrusionOk="0">
                <a:moveTo>
                  <a:pt x="29358" y="91861"/>
                </a:moveTo>
                <a:lnTo>
                  <a:pt x="0" y="19414"/>
                </a:lnTo>
                <a:lnTo>
                  <a:pt x="29358" y="0"/>
                </a:lnTo>
              </a:path>
            </a:pathLst>
          </a:custGeom>
          <a:noFill/>
          <a:ln w="19050" cap="flat" cmpd="sng">
            <a:solidFill>
              <a:schemeClr val="accent1"/>
            </a:solidFill>
            <a:prstDash val="solid"/>
            <a:round/>
            <a:headEnd type="none" w="med" len="med"/>
            <a:tailEnd type="none" w="med" len="med"/>
          </a:ln>
        </p:spPr>
      </p:sp>
      <p:sp>
        <p:nvSpPr>
          <p:cNvPr id="69" name="Google Shape;69;p11"/>
          <p:cNvSpPr/>
          <p:nvPr/>
        </p:nvSpPr>
        <p:spPr>
          <a:xfrm rot="-5400000">
            <a:off x="2077525" y="2320200"/>
            <a:ext cx="745775" cy="4900825"/>
          </a:xfrm>
          <a:custGeom>
            <a:avLst/>
            <a:gdLst/>
            <a:ahLst/>
            <a:cxnLst/>
            <a:rect l="l" t="t" r="r" b="b"/>
            <a:pathLst>
              <a:path w="29831" h="196033" extrusionOk="0">
                <a:moveTo>
                  <a:pt x="473" y="196033"/>
                </a:moveTo>
                <a:lnTo>
                  <a:pt x="29831" y="141580"/>
                </a:lnTo>
                <a:lnTo>
                  <a:pt x="0" y="0"/>
                </a:lnTo>
              </a:path>
            </a:pathLst>
          </a:custGeom>
          <a:noFill/>
          <a:ln w="19050" cap="flat" cmpd="sng">
            <a:solidFill>
              <a:schemeClr val="accent1"/>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4"/>
        <p:cNvGrpSpPr/>
        <p:nvPr/>
      </p:nvGrpSpPr>
      <p:grpSpPr>
        <a:xfrm>
          <a:off x="0" y="0"/>
          <a:ext cx="0" cy="0"/>
          <a:chOff x="0" y="0"/>
          <a:chExt cx="0" cy="0"/>
        </a:xfrm>
      </p:grpSpPr>
      <p:sp>
        <p:nvSpPr>
          <p:cNvPr id="235" name="Google Shape;235;p30"/>
          <p:cNvSpPr/>
          <p:nvPr/>
        </p:nvSpPr>
        <p:spPr>
          <a:xfrm rot="-5051495">
            <a:off x="1339945" y="3041645"/>
            <a:ext cx="551948" cy="3627100"/>
          </a:xfrm>
          <a:custGeom>
            <a:avLst/>
            <a:gdLst/>
            <a:ahLst/>
            <a:cxnLst/>
            <a:rect l="l" t="t" r="r" b="b"/>
            <a:pathLst>
              <a:path w="29831" h="196033" extrusionOk="0">
                <a:moveTo>
                  <a:pt x="473" y="196033"/>
                </a:moveTo>
                <a:lnTo>
                  <a:pt x="29831" y="141580"/>
                </a:lnTo>
                <a:lnTo>
                  <a:pt x="0" y="0"/>
                </a:lnTo>
              </a:path>
            </a:pathLst>
          </a:custGeom>
          <a:noFill/>
          <a:ln w="19050" cap="flat" cmpd="sng">
            <a:solidFill>
              <a:schemeClr val="accent1"/>
            </a:solidFill>
            <a:prstDash val="solid"/>
            <a:round/>
            <a:headEnd type="none" w="med" len="med"/>
            <a:tailEnd type="none" w="med" len="med"/>
          </a:ln>
        </p:spPr>
      </p:sp>
      <p:sp>
        <p:nvSpPr>
          <p:cNvPr id="236" name="Google Shape;236;p30"/>
          <p:cNvSpPr/>
          <p:nvPr/>
        </p:nvSpPr>
        <p:spPr>
          <a:xfrm flipH="1">
            <a:off x="7853412" y="2579006"/>
            <a:ext cx="1316400" cy="25773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8425700" y="2850950"/>
            <a:ext cx="733950" cy="2296525"/>
          </a:xfrm>
          <a:custGeom>
            <a:avLst/>
            <a:gdLst/>
            <a:ahLst/>
            <a:cxnLst/>
            <a:rect l="l" t="t" r="r" b="b"/>
            <a:pathLst>
              <a:path w="29358" h="91861" extrusionOk="0">
                <a:moveTo>
                  <a:pt x="29358" y="91861"/>
                </a:moveTo>
                <a:lnTo>
                  <a:pt x="0" y="19414"/>
                </a:lnTo>
                <a:lnTo>
                  <a:pt x="29358" y="0"/>
                </a:lnTo>
              </a:path>
            </a:pathLst>
          </a:custGeom>
          <a:noFill/>
          <a:ln w="19050" cap="flat" cmpd="sng">
            <a:solidFill>
              <a:schemeClr val="accent1"/>
            </a:solidFill>
            <a:prstDash val="solid"/>
            <a:round/>
            <a:headEnd type="none" w="med" len="med"/>
            <a:tailEnd type="none" w="med" len="med"/>
          </a:ln>
        </p:spPr>
      </p:sp>
      <p:sp>
        <p:nvSpPr>
          <p:cNvPr id="238" name="Google Shape;238;p30"/>
          <p:cNvSpPr/>
          <p:nvPr/>
        </p:nvSpPr>
        <p:spPr>
          <a:xfrm rot="10800000" flipH="1">
            <a:off x="0" y="-50"/>
            <a:ext cx="1308900" cy="1308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rot="10800000">
            <a:off x="7841553" y="-50"/>
            <a:ext cx="1308900" cy="1308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0"/>
        <p:cNvGrpSpPr/>
        <p:nvPr/>
      </p:nvGrpSpPr>
      <p:grpSpPr>
        <a:xfrm>
          <a:off x="0" y="0"/>
          <a:ext cx="0" cy="0"/>
          <a:chOff x="0" y="0"/>
          <a:chExt cx="0" cy="0"/>
        </a:xfrm>
      </p:grpSpPr>
      <p:sp>
        <p:nvSpPr>
          <p:cNvPr id="241" name="Google Shape;241;p31"/>
          <p:cNvSpPr/>
          <p:nvPr/>
        </p:nvSpPr>
        <p:spPr>
          <a:xfrm>
            <a:off x="-23162" y="2579006"/>
            <a:ext cx="1316400" cy="25773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flipH="1">
            <a:off x="-13000" y="2850950"/>
            <a:ext cx="733950" cy="2296525"/>
          </a:xfrm>
          <a:custGeom>
            <a:avLst/>
            <a:gdLst/>
            <a:ahLst/>
            <a:cxnLst/>
            <a:rect l="l" t="t" r="r" b="b"/>
            <a:pathLst>
              <a:path w="29358" h="91861" extrusionOk="0">
                <a:moveTo>
                  <a:pt x="29358" y="91861"/>
                </a:moveTo>
                <a:lnTo>
                  <a:pt x="0" y="19414"/>
                </a:lnTo>
                <a:lnTo>
                  <a:pt x="29358" y="0"/>
                </a:lnTo>
              </a:path>
            </a:pathLst>
          </a:custGeom>
          <a:noFill/>
          <a:ln w="19050" cap="flat" cmpd="sng">
            <a:solidFill>
              <a:schemeClr val="accent1"/>
            </a:solidFill>
            <a:prstDash val="solid"/>
            <a:round/>
            <a:headEnd type="none" w="med" len="med"/>
            <a:tailEnd type="none" w="med" len="med"/>
          </a:ln>
        </p:spPr>
      </p:sp>
      <p:sp>
        <p:nvSpPr>
          <p:cNvPr id="243" name="Google Shape;243;p31"/>
          <p:cNvSpPr/>
          <p:nvPr/>
        </p:nvSpPr>
        <p:spPr>
          <a:xfrm rot="10800000">
            <a:off x="7837750" y="-50"/>
            <a:ext cx="1308900" cy="1308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rot="10800000" flipH="1">
            <a:off x="-3803" y="-50"/>
            <a:ext cx="1308900" cy="1308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flipH="1">
            <a:off x="8418300" y="228700"/>
            <a:ext cx="745775" cy="4900825"/>
          </a:xfrm>
          <a:custGeom>
            <a:avLst/>
            <a:gdLst/>
            <a:ahLst/>
            <a:cxnLst/>
            <a:rect l="l" t="t" r="r" b="b"/>
            <a:pathLst>
              <a:path w="29831" h="196033" extrusionOk="0">
                <a:moveTo>
                  <a:pt x="473" y="196033"/>
                </a:moveTo>
                <a:lnTo>
                  <a:pt x="29831" y="141580"/>
                </a:lnTo>
                <a:lnTo>
                  <a:pt x="0" y="0"/>
                </a:lnTo>
              </a:path>
            </a:pathLst>
          </a:custGeom>
          <a:noFill/>
          <a:ln w="19050" cap="flat" cmpd="sng">
            <a:solidFill>
              <a:schemeClr val="accent1"/>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40000"/>
            <a:ext cx="7704000" cy="457200"/>
          </a:xfrm>
          <a:prstGeom prst="rect">
            <a:avLst/>
          </a:prstGeom>
          <a:noFill/>
          <a:ln>
            <a:noFill/>
          </a:ln>
        </p:spPr>
        <p:txBody>
          <a:bodyPr spcFirstLastPara="1" wrap="square" lIns="36000" tIns="36000" rIns="36000" bIns="36000" anchor="ctr" anchorCtr="0">
            <a:noAutofit/>
          </a:bodyPr>
          <a:lstStyle>
            <a:lvl1pPr lvl="0" algn="ctr" rtl="0">
              <a:spcBef>
                <a:spcPts val="0"/>
              </a:spcBef>
              <a:spcAft>
                <a:spcPts val="0"/>
              </a:spcAft>
              <a:buClr>
                <a:schemeClr val="accent3"/>
              </a:buClr>
              <a:buSzPts val="2800"/>
              <a:buFont typeface="Paytone One"/>
              <a:buNone/>
              <a:defRPr sz="2800">
                <a:solidFill>
                  <a:schemeClr val="accent3"/>
                </a:solidFill>
                <a:highlight>
                  <a:schemeClr val="dk2"/>
                </a:highlight>
                <a:latin typeface="Paytone One"/>
                <a:ea typeface="Paytone One"/>
                <a:cs typeface="Paytone One"/>
                <a:sym typeface="Paytone One"/>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36000" tIns="36000" rIns="36000" bIns="36000" anchor="ctr" anchorCtr="0">
            <a:noAutofit/>
          </a:bodyPr>
          <a:lstStyle>
            <a:lvl1pPr marL="457200" lvl="0"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themealdb.com/api.ph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www.themealdb.com/api/json/v1/1/list.php?i=list" TargetMode="External"/><Relationship Id="rId3" Type="http://schemas.openxmlformats.org/officeDocument/2006/relationships/hyperlink" Target="https://www.themealdb.com/api.php" TargetMode="External"/><Relationship Id="rId7" Type="http://schemas.openxmlformats.org/officeDocument/2006/relationships/hyperlink" Target="http://www.themealdb.com/api/json/v1/1/list.php?a=lis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www.themealdb.com/api/json/v1/1/list.php?c=list" TargetMode="External"/><Relationship Id="rId11" Type="http://schemas.openxmlformats.org/officeDocument/2006/relationships/hyperlink" Target="http://www.themealdb.com/api/json/v1/1/filter.php?a=Canadian" TargetMode="External"/><Relationship Id="rId5" Type="http://schemas.openxmlformats.org/officeDocument/2006/relationships/hyperlink" Target="http://www.themealdb.com/api/json/v1/1/random.php" TargetMode="External"/><Relationship Id="rId10" Type="http://schemas.openxmlformats.org/officeDocument/2006/relationships/hyperlink" Target="http://www.themealdb.com/api/json/v1/1/filter.php?c=Seafood" TargetMode="External"/><Relationship Id="rId4" Type="http://schemas.openxmlformats.org/officeDocument/2006/relationships/hyperlink" Target="http://www.themealdb.com/api/json/v1/1/lookup.php?i=52772" TargetMode="External"/><Relationship Id="rId9" Type="http://schemas.openxmlformats.org/officeDocument/2006/relationships/hyperlink" Target="http://www.themealdb.com/api/json/v1/1/filter.php?i=chicke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sp>
        <p:nvSpPr>
          <p:cNvPr id="256" name="Google Shape;256;p35"/>
          <p:cNvSpPr txBox="1">
            <a:spLocks noGrp="1"/>
          </p:cNvSpPr>
          <p:nvPr>
            <p:ph type="ctrTitle"/>
          </p:nvPr>
        </p:nvSpPr>
        <p:spPr>
          <a:xfrm>
            <a:off x="711150" y="1210828"/>
            <a:ext cx="4212000" cy="20244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s" dirty="0" smtClean="0"/>
              <a:t>Healthy</a:t>
            </a:r>
            <a:br>
              <a:rPr lang="es" dirty="0" smtClean="0"/>
            </a:br>
            <a:r>
              <a:rPr lang="es" dirty="0" smtClean="0"/>
              <a:t>Meals</a:t>
            </a:r>
            <a:endParaRPr dirty="0"/>
          </a:p>
        </p:txBody>
      </p:sp>
      <p:sp>
        <p:nvSpPr>
          <p:cNvPr id="257" name="Google Shape;257;p35"/>
          <p:cNvSpPr txBox="1">
            <a:spLocks noGrp="1"/>
          </p:cNvSpPr>
          <p:nvPr>
            <p:ph type="subTitle" idx="1"/>
          </p:nvPr>
        </p:nvSpPr>
        <p:spPr>
          <a:xfrm>
            <a:off x="711150" y="3464672"/>
            <a:ext cx="4528800" cy="468000"/>
          </a:xfrm>
          <a:prstGeom prst="rect">
            <a:avLst/>
          </a:prstGeom>
        </p:spPr>
        <p:txBody>
          <a:bodyPr spcFirstLastPara="1" wrap="square" lIns="36000" tIns="36000" rIns="36000" bIns="36000" anchor="ctr" anchorCtr="0">
            <a:noAutofit/>
          </a:bodyPr>
          <a:lstStyle/>
          <a:p>
            <a:pPr marL="0" lvl="0" indent="0" algn="ctr" rtl="0">
              <a:spcBef>
                <a:spcPts val="0"/>
              </a:spcBef>
              <a:spcAft>
                <a:spcPts val="0"/>
              </a:spcAft>
              <a:buNone/>
            </a:pPr>
            <a:r>
              <a:rPr lang="es" dirty="0" smtClean="0"/>
              <a:t>Iker Marcelo Pérez</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40"/>
          <p:cNvPicPr preferRelativeResize="0"/>
          <p:nvPr/>
        </p:nvPicPr>
        <p:blipFill>
          <a:blip r:embed="rId3">
            <a:alphaModFix/>
          </a:blip>
          <a:stretch>
            <a:fillRect/>
          </a:stretch>
        </p:blipFill>
        <p:spPr>
          <a:xfrm>
            <a:off x="0" y="-50"/>
            <a:ext cx="3428991" cy="5143500"/>
          </a:xfrm>
          <a:prstGeom prst="rect">
            <a:avLst/>
          </a:prstGeom>
          <a:noFill/>
          <a:ln>
            <a:noFill/>
          </a:ln>
        </p:spPr>
      </p:pic>
      <p:sp>
        <p:nvSpPr>
          <p:cNvPr id="310" name="Google Shape;310;p40"/>
          <p:cNvSpPr/>
          <p:nvPr/>
        </p:nvSpPr>
        <p:spPr>
          <a:xfrm>
            <a:off x="-17425" y="228700"/>
            <a:ext cx="745775" cy="4900825"/>
          </a:xfrm>
          <a:custGeom>
            <a:avLst/>
            <a:gdLst/>
            <a:ahLst/>
            <a:cxnLst/>
            <a:rect l="l" t="t" r="r" b="b"/>
            <a:pathLst>
              <a:path w="29831" h="196033" extrusionOk="0">
                <a:moveTo>
                  <a:pt x="473" y="196033"/>
                </a:moveTo>
                <a:lnTo>
                  <a:pt x="29831" y="141580"/>
                </a:lnTo>
                <a:lnTo>
                  <a:pt x="0" y="0"/>
                </a:lnTo>
              </a:path>
            </a:pathLst>
          </a:custGeom>
          <a:noFill/>
          <a:ln w="19050" cap="flat" cmpd="sng">
            <a:solidFill>
              <a:schemeClr val="accent1"/>
            </a:solidFill>
            <a:prstDash val="solid"/>
            <a:round/>
            <a:headEnd type="none" w="med" len="med"/>
            <a:tailEnd type="none" w="med" len="med"/>
          </a:ln>
        </p:spPr>
      </p:sp>
      <p:sp>
        <p:nvSpPr>
          <p:cNvPr id="311" name="Google Shape;311;p40"/>
          <p:cNvSpPr/>
          <p:nvPr/>
        </p:nvSpPr>
        <p:spPr>
          <a:xfrm rot="4500040">
            <a:off x="8137583" y="2448232"/>
            <a:ext cx="1787447" cy="852275"/>
          </a:xfrm>
          <a:custGeom>
            <a:avLst/>
            <a:gdLst/>
            <a:ahLst/>
            <a:cxnLst/>
            <a:rect l="l" t="t" r="r" b="b"/>
            <a:pathLst>
              <a:path w="71500" h="34092" extrusionOk="0">
                <a:moveTo>
                  <a:pt x="0" y="0"/>
                </a:moveTo>
                <a:lnTo>
                  <a:pt x="28884" y="34092"/>
                </a:lnTo>
                <a:lnTo>
                  <a:pt x="71500" y="15152"/>
                </a:lnTo>
              </a:path>
            </a:pathLst>
          </a:custGeom>
          <a:noFill/>
          <a:ln w="19050" cap="flat" cmpd="sng">
            <a:solidFill>
              <a:schemeClr val="accent1"/>
            </a:solidFill>
            <a:prstDash val="solid"/>
            <a:round/>
            <a:headEnd type="none" w="med" len="med"/>
            <a:tailEnd type="none" w="med" len="med"/>
          </a:ln>
        </p:spPr>
      </p:sp>
      <p:sp>
        <p:nvSpPr>
          <p:cNvPr id="312" name="Google Shape;312;p40"/>
          <p:cNvSpPr txBox="1">
            <a:spLocks noGrp="1"/>
          </p:cNvSpPr>
          <p:nvPr>
            <p:ph type="title"/>
          </p:nvPr>
        </p:nvSpPr>
        <p:spPr>
          <a:xfrm>
            <a:off x="3442875" y="2502672"/>
            <a:ext cx="4980300" cy="720000"/>
          </a:xfrm>
          <a:prstGeom prst="rect">
            <a:avLst/>
          </a:prstGeom>
        </p:spPr>
        <p:txBody>
          <a:bodyPr spcFirstLastPara="1" wrap="square" lIns="36000" tIns="36000" rIns="36000" bIns="36000" anchor="ctr" anchorCtr="0">
            <a:noAutofit/>
          </a:bodyPr>
          <a:lstStyle/>
          <a:p>
            <a:pPr marL="0" lvl="0" indent="0" algn="ctr" rtl="0">
              <a:spcBef>
                <a:spcPts val="0"/>
              </a:spcBef>
              <a:spcAft>
                <a:spcPts val="0"/>
              </a:spcAft>
              <a:buNone/>
            </a:pPr>
            <a:r>
              <a:rPr lang="es" dirty="0" smtClean="0"/>
              <a:t>DEMO</a:t>
            </a:r>
            <a:endParaRPr dirty="0"/>
          </a:p>
        </p:txBody>
      </p:sp>
      <p:sp>
        <p:nvSpPr>
          <p:cNvPr id="315" name="Google Shape;315;p40"/>
          <p:cNvSpPr/>
          <p:nvPr/>
        </p:nvSpPr>
        <p:spPr>
          <a:xfrm rot="10800000">
            <a:off x="7888904" y="-50"/>
            <a:ext cx="1308900" cy="1308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Ventana de </a:t>
            </a:r>
            <a:r>
              <a:rPr lang="es-ES" dirty="0" smtClean="0"/>
              <a:t>Login y Registro</a:t>
            </a:r>
            <a:endParaRPr lang="es-ES" dirty="0"/>
          </a:p>
        </p:txBody>
      </p:sp>
      <p:pic>
        <p:nvPicPr>
          <p:cNvPr id="3" name="Imagen 2"/>
          <p:cNvPicPr>
            <a:picLocks noChangeAspect="1"/>
          </p:cNvPicPr>
          <p:nvPr/>
        </p:nvPicPr>
        <p:blipFill>
          <a:blip r:embed="rId2"/>
          <a:stretch>
            <a:fillRect/>
          </a:stretch>
        </p:blipFill>
        <p:spPr>
          <a:xfrm>
            <a:off x="1183288" y="1510145"/>
            <a:ext cx="6810784" cy="3082589"/>
          </a:xfrm>
          <a:prstGeom prst="rect">
            <a:avLst/>
          </a:prstGeom>
        </p:spPr>
      </p:pic>
    </p:spTree>
    <p:extLst>
      <p:ext uri="{BB962C8B-B14F-4D97-AF65-F5344CB8AC3E}">
        <p14:creationId xmlns:p14="http://schemas.microsoft.com/office/powerpoint/2010/main" val="272541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Ventana </a:t>
            </a:r>
            <a:r>
              <a:rPr lang="es-ES" dirty="0" smtClean="0"/>
              <a:t>Principal</a:t>
            </a:r>
            <a:endParaRPr lang="es-ES" dirty="0"/>
          </a:p>
        </p:txBody>
      </p:sp>
      <p:pic>
        <p:nvPicPr>
          <p:cNvPr id="3" name="Imagen 2"/>
          <p:cNvPicPr>
            <a:picLocks noChangeAspect="1"/>
          </p:cNvPicPr>
          <p:nvPr/>
        </p:nvPicPr>
        <p:blipFill>
          <a:blip r:embed="rId2"/>
          <a:stretch>
            <a:fillRect/>
          </a:stretch>
        </p:blipFill>
        <p:spPr>
          <a:xfrm>
            <a:off x="1146514" y="1522181"/>
            <a:ext cx="6850972" cy="3084544"/>
          </a:xfrm>
          <a:prstGeom prst="rect">
            <a:avLst/>
          </a:prstGeom>
        </p:spPr>
      </p:pic>
    </p:spTree>
    <p:extLst>
      <p:ext uri="{BB962C8B-B14F-4D97-AF65-F5344CB8AC3E}">
        <p14:creationId xmlns:p14="http://schemas.microsoft.com/office/powerpoint/2010/main" val="2047079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31717" y="864239"/>
            <a:ext cx="7324309" cy="3292125"/>
          </a:xfrm>
          <a:prstGeom prst="rect">
            <a:avLst/>
          </a:prstGeom>
        </p:spPr>
      </p:pic>
    </p:spTree>
    <p:extLst>
      <p:ext uri="{BB962C8B-B14F-4D97-AF65-F5344CB8AC3E}">
        <p14:creationId xmlns:p14="http://schemas.microsoft.com/office/powerpoint/2010/main" val="8843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51560" y="892986"/>
            <a:ext cx="6995160" cy="3203495"/>
          </a:xfrm>
          <a:prstGeom prst="rect">
            <a:avLst/>
          </a:prstGeom>
        </p:spPr>
      </p:pic>
    </p:spTree>
    <p:extLst>
      <p:ext uri="{BB962C8B-B14F-4D97-AF65-F5344CB8AC3E}">
        <p14:creationId xmlns:p14="http://schemas.microsoft.com/office/powerpoint/2010/main" val="140230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60517" y="944939"/>
            <a:ext cx="6660514" cy="3011107"/>
          </a:xfrm>
          <a:prstGeom prst="rect">
            <a:avLst/>
          </a:prstGeom>
        </p:spPr>
      </p:pic>
    </p:spTree>
    <p:extLst>
      <p:ext uri="{BB962C8B-B14F-4D97-AF65-F5344CB8AC3E}">
        <p14:creationId xmlns:p14="http://schemas.microsoft.com/office/powerpoint/2010/main" val="130985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Ventana detalles receta</a:t>
            </a:r>
            <a:endParaRPr lang="es-ES" dirty="0"/>
          </a:p>
        </p:txBody>
      </p:sp>
      <p:pic>
        <p:nvPicPr>
          <p:cNvPr id="4" name="Imagen 3"/>
          <p:cNvPicPr>
            <a:picLocks noChangeAspect="1"/>
          </p:cNvPicPr>
          <p:nvPr/>
        </p:nvPicPr>
        <p:blipFill>
          <a:blip r:embed="rId2"/>
          <a:stretch>
            <a:fillRect/>
          </a:stretch>
        </p:blipFill>
        <p:spPr>
          <a:xfrm>
            <a:off x="1617519" y="1353837"/>
            <a:ext cx="6446520" cy="2927794"/>
          </a:xfrm>
          <a:prstGeom prst="rect">
            <a:avLst/>
          </a:prstGeom>
        </p:spPr>
      </p:pic>
    </p:spTree>
    <p:extLst>
      <p:ext uri="{BB962C8B-B14F-4D97-AF65-F5344CB8AC3E}">
        <p14:creationId xmlns:p14="http://schemas.microsoft.com/office/powerpoint/2010/main" val="224342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17320" y="1051276"/>
            <a:ext cx="6698614" cy="3003910"/>
          </a:xfrm>
          <a:prstGeom prst="rect">
            <a:avLst/>
          </a:prstGeom>
        </p:spPr>
      </p:pic>
    </p:spTree>
    <p:extLst>
      <p:ext uri="{BB962C8B-B14F-4D97-AF65-F5344CB8AC3E}">
        <p14:creationId xmlns:p14="http://schemas.microsoft.com/office/powerpoint/2010/main" val="172783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9"/>
          <p:cNvPicPr preferRelativeResize="0"/>
          <p:nvPr/>
        </p:nvPicPr>
        <p:blipFill rotWithShape="1">
          <a:blip r:embed="rId3">
            <a:alphaModFix/>
          </a:blip>
          <a:srcRect t="10691" b="40356"/>
          <a:stretch/>
        </p:blipFill>
        <p:spPr>
          <a:xfrm>
            <a:off x="0" y="0"/>
            <a:ext cx="9144000" cy="2517900"/>
          </a:xfrm>
          <a:prstGeom prst="snip2DiagRect">
            <a:avLst>
              <a:gd name="adj1" fmla="val 0"/>
              <a:gd name="adj2" fmla="val 16667"/>
            </a:avLst>
          </a:prstGeom>
          <a:noFill/>
          <a:ln>
            <a:noFill/>
          </a:ln>
        </p:spPr>
      </p:pic>
      <p:sp>
        <p:nvSpPr>
          <p:cNvPr id="300" name="Google Shape;300;p39"/>
          <p:cNvSpPr/>
          <p:nvPr/>
        </p:nvSpPr>
        <p:spPr>
          <a:xfrm>
            <a:off x="-20400" y="2176025"/>
            <a:ext cx="9164196" cy="1171925"/>
          </a:xfrm>
          <a:custGeom>
            <a:avLst/>
            <a:gdLst/>
            <a:ahLst/>
            <a:cxnLst/>
            <a:rect l="l" t="t" r="r" b="b"/>
            <a:pathLst>
              <a:path w="375967" h="46877" extrusionOk="0">
                <a:moveTo>
                  <a:pt x="0" y="46877"/>
                </a:moveTo>
                <a:lnTo>
                  <a:pt x="0" y="19887"/>
                </a:lnTo>
                <a:lnTo>
                  <a:pt x="279845" y="0"/>
                </a:lnTo>
                <a:lnTo>
                  <a:pt x="375967" y="15152"/>
                </a:lnTo>
                <a:close/>
              </a:path>
            </a:pathLst>
          </a:custGeom>
          <a:solidFill>
            <a:schemeClr val="lt1"/>
          </a:solidFill>
          <a:ln>
            <a:noFill/>
          </a:ln>
        </p:spPr>
      </p:sp>
      <p:sp>
        <p:nvSpPr>
          <p:cNvPr id="301" name="Google Shape;301;p39"/>
          <p:cNvSpPr txBox="1">
            <a:spLocks noGrp="1"/>
          </p:cNvSpPr>
          <p:nvPr>
            <p:ph type="title"/>
          </p:nvPr>
        </p:nvSpPr>
        <p:spPr>
          <a:xfrm>
            <a:off x="1669473" y="2230975"/>
            <a:ext cx="5666509" cy="540000"/>
          </a:xfrm>
          <a:prstGeom prst="rect">
            <a:avLst/>
          </a:prstGeom>
        </p:spPr>
        <p:txBody>
          <a:bodyPr spcFirstLastPara="1" wrap="square" lIns="36000" tIns="36000" rIns="36000" bIns="36000" anchor="ctr" anchorCtr="0">
            <a:noAutofit/>
          </a:bodyPr>
          <a:lstStyle/>
          <a:p>
            <a:pPr marL="0" lvl="0" indent="0" algn="ctr" rtl="0">
              <a:spcBef>
                <a:spcPts val="0"/>
              </a:spcBef>
              <a:spcAft>
                <a:spcPts val="0"/>
              </a:spcAft>
              <a:buNone/>
            </a:pPr>
            <a:r>
              <a:rPr lang="es" dirty="0" smtClean="0"/>
              <a:t>Objetivo principal</a:t>
            </a:r>
            <a:endParaRPr dirty="0"/>
          </a:p>
        </p:txBody>
      </p:sp>
      <p:sp>
        <p:nvSpPr>
          <p:cNvPr id="302" name="Google Shape;302;p39"/>
          <p:cNvSpPr txBox="1">
            <a:spLocks noGrp="1"/>
          </p:cNvSpPr>
          <p:nvPr>
            <p:ph type="subTitle" idx="1"/>
          </p:nvPr>
        </p:nvSpPr>
        <p:spPr>
          <a:xfrm>
            <a:off x="2424600" y="3032551"/>
            <a:ext cx="4294800" cy="1260000"/>
          </a:xfrm>
          <a:prstGeom prst="rect">
            <a:avLst/>
          </a:prstGeom>
        </p:spPr>
        <p:txBody>
          <a:bodyPr spcFirstLastPara="1" wrap="square" lIns="36000" tIns="36000" rIns="36000" bIns="36000" anchor="ctr" anchorCtr="0">
            <a:noAutofit/>
          </a:bodyPr>
          <a:lstStyle/>
          <a:p>
            <a:pPr marL="0" lvl="0" indent="0"/>
            <a:r>
              <a:rPr lang="es-ES" dirty="0"/>
              <a:t>P</a:t>
            </a:r>
            <a:r>
              <a:rPr lang="es-ES" dirty="0" smtClean="0"/>
              <a:t>lataforma </a:t>
            </a:r>
            <a:r>
              <a:rPr lang="es-ES" dirty="0"/>
              <a:t>en la que los usuarios puedan </a:t>
            </a:r>
            <a:r>
              <a:rPr lang="es-ES" dirty="0" smtClean="0"/>
              <a:t>crear </a:t>
            </a:r>
            <a:r>
              <a:rPr lang="es-ES" dirty="0"/>
              <a:t>su propio perfil de </a:t>
            </a:r>
            <a:r>
              <a:rPr lang="es-ES" dirty="0"/>
              <a:t>usuario </a:t>
            </a:r>
            <a:r>
              <a:rPr lang="es-ES" dirty="0" smtClean="0"/>
              <a:t>y buscar recetas en función de diferentes características.</a:t>
            </a:r>
            <a:endParaRPr dirty="0"/>
          </a:p>
        </p:txBody>
      </p:sp>
      <p:sp>
        <p:nvSpPr>
          <p:cNvPr id="303" name="Google Shape;303;p39"/>
          <p:cNvSpPr/>
          <p:nvPr/>
        </p:nvSpPr>
        <p:spPr>
          <a:xfrm rot="10800000" flipH="1">
            <a:off x="0" y="-50"/>
            <a:ext cx="1308900" cy="13089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5" name="Google Shape;301;p39"/>
          <p:cNvSpPr txBox="1">
            <a:spLocks noGrp="1"/>
          </p:cNvSpPr>
          <p:nvPr>
            <p:ph type="title"/>
          </p:nvPr>
        </p:nvSpPr>
        <p:spPr>
          <a:xfrm>
            <a:off x="644237" y="2230975"/>
            <a:ext cx="7827818" cy="540000"/>
          </a:xfrm>
          <a:prstGeom prst="rect">
            <a:avLst/>
          </a:prstGeom>
        </p:spPr>
        <p:txBody>
          <a:bodyPr spcFirstLastPara="1" wrap="square" lIns="36000" tIns="36000" rIns="36000" bIns="36000" anchor="ctr" anchorCtr="0">
            <a:noAutofit/>
          </a:bodyPr>
          <a:lstStyle/>
          <a:p>
            <a:pPr marL="0" lvl="0" indent="0" algn="ctr" rtl="0">
              <a:spcBef>
                <a:spcPts val="0"/>
              </a:spcBef>
              <a:spcAft>
                <a:spcPts val="0"/>
              </a:spcAft>
              <a:buNone/>
            </a:pPr>
            <a:r>
              <a:rPr lang="es" sz="4400" dirty="0" smtClean="0"/>
              <a:t>Listado de funcionalidades, API y modelo de datos</a:t>
            </a:r>
            <a:endParaRPr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xfrm>
            <a:off x="720000" y="539500"/>
            <a:ext cx="7704000" cy="457200"/>
          </a:xfrm>
          <a:prstGeom prst="rect">
            <a:avLst/>
          </a:prstGeom>
        </p:spPr>
        <p:txBody>
          <a:bodyPr spcFirstLastPara="1" wrap="square" lIns="36000" tIns="36000" rIns="36000" bIns="36000" anchor="ctr" anchorCtr="0">
            <a:noAutofit/>
          </a:bodyPr>
          <a:lstStyle/>
          <a:p>
            <a:pPr marL="0" lvl="0" indent="0" algn="ctr" rtl="0">
              <a:spcBef>
                <a:spcPts val="0"/>
              </a:spcBef>
              <a:spcAft>
                <a:spcPts val="0"/>
              </a:spcAft>
              <a:buNone/>
            </a:pPr>
            <a:r>
              <a:rPr lang="es" dirty="0" smtClean="0"/>
              <a:t>Funcionalidades Principales</a:t>
            </a:r>
            <a:endParaRPr dirty="0"/>
          </a:p>
        </p:txBody>
      </p:sp>
      <p:sp>
        <p:nvSpPr>
          <p:cNvPr id="263" name="Google Shape;263;p36"/>
          <p:cNvSpPr txBox="1">
            <a:spLocks noGrp="1"/>
          </p:cNvSpPr>
          <p:nvPr>
            <p:ph type="body" idx="1"/>
          </p:nvPr>
        </p:nvSpPr>
        <p:spPr>
          <a:xfrm>
            <a:off x="720000" y="1911926"/>
            <a:ext cx="7704000" cy="1527755"/>
          </a:xfrm>
          <a:prstGeom prst="rect">
            <a:avLst/>
          </a:prstGeom>
        </p:spPr>
        <p:txBody>
          <a:bodyPr spcFirstLastPara="1" wrap="square" lIns="36000" tIns="36000" rIns="36000" bIns="36000" anchor="ctr" anchorCtr="0">
            <a:noAutofit/>
          </a:bodyPr>
          <a:lstStyle/>
          <a:p>
            <a:pPr lvl="0" indent="-304800">
              <a:buClr>
                <a:schemeClr val="dk1"/>
              </a:buClr>
              <a:buSzPts val="1200"/>
              <a:buFont typeface="Arial" panose="020B0604020202020204" pitchFamily="34" charset="0"/>
              <a:buChar char="•"/>
            </a:pPr>
            <a:r>
              <a:rPr lang="es-ES" dirty="0" smtClean="0"/>
              <a:t>Un usuario puede registrarse en la aplicación con un </a:t>
            </a:r>
            <a:r>
              <a:rPr lang="es-ES" dirty="0" err="1" smtClean="0"/>
              <a:t>username</a:t>
            </a:r>
            <a:r>
              <a:rPr lang="es-ES" dirty="0" smtClean="0"/>
              <a:t> que no esté en uso.</a:t>
            </a:r>
          </a:p>
          <a:p>
            <a:pPr lvl="0" indent="-304800">
              <a:buClr>
                <a:schemeClr val="dk1"/>
              </a:buClr>
              <a:buSzPts val="1200"/>
              <a:buFont typeface="Arial" panose="020B0604020202020204" pitchFamily="34" charset="0"/>
              <a:buChar char="•"/>
            </a:pPr>
            <a:r>
              <a:rPr lang="es-ES" dirty="0" smtClean="0">
                <a:solidFill>
                  <a:schemeClr val="dk1"/>
                </a:solidFill>
              </a:rPr>
              <a:t>El usuario inicia sesión en la aplicación.</a:t>
            </a:r>
            <a:endParaRPr dirty="0" smtClean="0">
              <a:solidFill>
                <a:schemeClr val="dk1"/>
              </a:solidFill>
            </a:endParaRPr>
          </a:p>
          <a:p>
            <a:pPr lvl="0" indent="-304800">
              <a:buClr>
                <a:schemeClr val="dk1"/>
              </a:buClr>
              <a:buSzPts val="1200"/>
              <a:buFont typeface="Arial" panose="020B0604020202020204" pitchFamily="34" charset="0"/>
              <a:buChar char="•"/>
            </a:pPr>
            <a:r>
              <a:rPr lang="es-ES" dirty="0" smtClean="0"/>
              <a:t>El usuario recibe un mensaje de bienvenida personalizado.</a:t>
            </a:r>
          </a:p>
          <a:p>
            <a:pPr lvl="0" indent="-304800">
              <a:buClr>
                <a:schemeClr val="dk1"/>
              </a:buClr>
              <a:buSzPts val="1200"/>
              <a:buFont typeface="Arial" panose="020B0604020202020204" pitchFamily="34" charset="0"/>
              <a:buChar char="•"/>
            </a:pPr>
            <a:r>
              <a:rPr lang="es-ES" dirty="0" smtClean="0"/>
              <a:t>La web le recomienda al usuario una receta. Esta receta se obtiene de la API: </a:t>
            </a:r>
            <a:r>
              <a:rPr lang="es-ES" dirty="0" err="1" smtClean="0">
                <a:hlinkClick r:id="rId3"/>
              </a:rPr>
              <a:t>TheMealDB</a:t>
            </a:r>
            <a:r>
              <a:rPr lang="es-ES" dirty="0" smtClean="0"/>
              <a:t>, y cambia cada 24 horas.</a:t>
            </a:r>
          </a:p>
          <a:p>
            <a:pPr lvl="0" indent="-304800">
              <a:buClr>
                <a:schemeClr val="dk1"/>
              </a:buClr>
              <a:buSzPts val="1200"/>
              <a:buFont typeface="Arial" panose="020B0604020202020204" pitchFamily="34" charset="0"/>
              <a:buChar char="•"/>
            </a:pPr>
            <a:r>
              <a:rPr lang="es-ES" dirty="0" smtClean="0"/>
              <a:t>El usuario puede ver las listas de diferentes categorías, áreas e ingredientes disponibles en la API.</a:t>
            </a:r>
          </a:p>
          <a:p>
            <a:pPr indent="-304800">
              <a:buClr>
                <a:schemeClr val="dk1"/>
              </a:buClr>
              <a:buSzPts val="1200"/>
              <a:buFont typeface="Arial" panose="020B0604020202020204" pitchFamily="34" charset="0"/>
              <a:buChar char="•"/>
            </a:pPr>
            <a:r>
              <a:rPr lang="es-ES" dirty="0"/>
              <a:t>Al hacer </a:t>
            </a:r>
            <a:r>
              <a:rPr lang="es-ES" dirty="0" err="1"/>
              <a:t>click</a:t>
            </a:r>
            <a:r>
              <a:rPr lang="es-ES" dirty="0"/>
              <a:t> en cualquier elemento de </a:t>
            </a:r>
            <a:r>
              <a:rPr lang="es-ES" dirty="0" smtClean="0"/>
              <a:t>las listas mencionadas anteriormente, el usuario verá los nombres de las recetas que coincidan con su búsqueda.</a:t>
            </a:r>
          </a:p>
          <a:p>
            <a:pPr indent="-304800">
              <a:buClr>
                <a:schemeClr val="dk1"/>
              </a:buClr>
              <a:buSzPts val="1200"/>
              <a:buFont typeface="Arial" panose="020B0604020202020204" pitchFamily="34" charset="0"/>
              <a:buChar char="•"/>
            </a:pPr>
            <a:r>
              <a:rPr lang="es-ES" dirty="0" smtClean="0"/>
              <a:t>Si el usuario pincha sobre cualquier nombre de receta, será redirigido a un nuevo </a:t>
            </a:r>
            <a:r>
              <a:rPr lang="es-ES" dirty="0" err="1" smtClean="0"/>
              <a:t>html</a:t>
            </a:r>
            <a:r>
              <a:rPr lang="es-ES" dirty="0" smtClean="0"/>
              <a:t> donde verá todos los detalles sobre la receta.</a:t>
            </a:r>
          </a:p>
          <a:p>
            <a:pPr indent="-304800">
              <a:buClr>
                <a:schemeClr val="dk1"/>
              </a:buClr>
              <a:buSzPts val="1200"/>
              <a:buFont typeface="Arial" panose="020B0604020202020204" pitchFamily="34" charset="0"/>
              <a:buChar char="•"/>
            </a:pPr>
            <a:r>
              <a:rPr lang="es-ES" dirty="0" smtClean="0"/>
              <a:t>El usuario puede cerrar sesión y su </a:t>
            </a:r>
            <a:r>
              <a:rPr lang="es-ES" dirty="0" err="1" smtClean="0"/>
              <a:t>token</a:t>
            </a:r>
            <a:r>
              <a:rPr lang="es-ES" dirty="0" smtClean="0"/>
              <a:t> es revocado.</a:t>
            </a:r>
            <a:endParaRPr lang="es-ES" dirty="0"/>
          </a:p>
          <a:p>
            <a:pPr lvl="0" indent="-304800">
              <a:buClr>
                <a:schemeClr val="dk1"/>
              </a:buClr>
              <a:buSzPts val="1200"/>
              <a:buFont typeface="Arial" panose="020B0604020202020204" pitchFamily="34" charset="0"/>
              <a:buChar char="•"/>
            </a:pPr>
            <a:endParaRPr lang="es-E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xfrm>
            <a:off x="720000" y="539500"/>
            <a:ext cx="7704000" cy="457200"/>
          </a:xfrm>
          <a:prstGeom prst="rect">
            <a:avLst/>
          </a:prstGeom>
        </p:spPr>
        <p:txBody>
          <a:bodyPr spcFirstLastPara="1" wrap="square" lIns="36000" tIns="36000" rIns="36000" bIns="36000" anchor="ctr" anchorCtr="0">
            <a:noAutofit/>
          </a:bodyPr>
          <a:lstStyle/>
          <a:p>
            <a:pPr marL="0" lvl="0" indent="0" algn="ctr" rtl="0">
              <a:spcBef>
                <a:spcPts val="0"/>
              </a:spcBef>
              <a:spcAft>
                <a:spcPts val="0"/>
              </a:spcAft>
              <a:buNone/>
            </a:pPr>
            <a:r>
              <a:rPr lang="es" dirty="0" smtClean="0"/>
              <a:t>API</a:t>
            </a:r>
            <a:endParaRPr dirty="0"/>
          </a:p>
        </p:txBody>
      </p:sp>
      <p:sp>
        <p:nvSpPr>
          <p:cNvPr id="5" name="Marcador de texto 2"/>
          <p:cNvSpPr txBox="1">
            <a:spLocks/>
          </p:cNvSpPr>
          <p:nvPr/>
        </p:nvSpPr>
        <p:spPr>
          <a:xfrm>
            <a:off x="720000" y="1323108"/>
            <a:ext cx="7704000" cy="3345874"/>
          </a:xfrm>
          <a:prstGeom prst="rect">
            <a:avLst/>
          </a:prstGeom>
          <a:noFill/>
          <a:ln>
            <a:noFill/>
          </a:ln>
        </p:spPr>
        <p:txBody>
          <a:bodyPr spcFirstLastPara="1" wrap="square" lIns="36000" tIns="36000" rIns="36000" bIns="3600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Barlow"/>
              <a:buAutoNum type="arabicPeriod"/>
              <a:defRPr sz="1200" b="0" i="0" u="none" strike="noStrike" cap="none">
                <a:solidFill>
                  <a:srgbClr val="434343"/>
                </a:solidFill>
                <a:latin typeface="Barlow"/>
                <a:ea typeface="Barlow"/>
                <a:cs typeface="Barlow"/>
                <a:sym typeface="Barlow"/>
              </a:defRPr>
            </a:lvl1pPr>
            <a:lvl2pPr marL="914400" marR="0" lvl="1" indent="-330200" algn="l" rtl="0">
              <a:lnSpc>
                <a:spcPct val="100000"/>
              </a:lnSpc>
              <a:spcBef>
                <a:spcPts val="0"/>
              </a:spcBef>
              <a:spcAft>
                <a:spcPts val="0"/>
              </a:spcAft>
              <a:buClr>
                <a:srgbClr val="434343"/>
              </a:buClr>
              <a:buSzPts val="1600"/>
              <a:buFont typeface="Roboto Condensed"/>
              <a:buAutoNum type="alphaLcPeriod"/>
              <a:defRPr sz="1600" b="0" i="0" u="none" strike="noStrike" cap="none">
                <a:solidFill>
                  <a:srgbClr val="434343"/>
                </a:solidFill>
                <a:latin typeface="Barlow"/>
                <a:ea typeface="Barlow"/>
                <a:cs typeface="Barlow"/>
                <a:sym typeface="Barlow"/>
              </a:defRPr>
            </a:lvl2pPr>
            <a:lvl3pPr marL="1371600" marR="0" lvl="2" indent="-330200" algn="l" rtl="0">
              <a:lnSpc>
                <a:spcPct val="100000"/>
              </a:lnSpc>
              <a:spcBef>
                <a:spcPts val="0"/>
              </a:spcBef>
              <a:spcAft>
                <a:spcPts val="0"/>
              </a:spcAft>
              <a:buClr>
                <a:srgbClr val="434343"/>
              </a:buClr>
              <a:buSzPts val="1600"/>
              <a:buFont typeface="Roboto Condensed"/>
              <a:buAutoNum type="romanLcPeriod"/>
              <a:defRPr sz="1600" b="0" i="0" u="none" strike="noStrike" cap="none">
                <a:solidFill>
                  <a:srgbClr val="434343"/>
                </a:solidFill>
                <a:latin typeface="Barlow"/>
                <a:ea typeface="Barlow"/>
                <a:cs typeface="Barlow"/>
                <a:sym typeface="Barlow"/>
              </a:defRPr>
            </a:lvl3pPr>
            <a:lvl4pPr marL="1828800" marR="0" lvl="3" indent="-330200" algn="l" rtl="0">
              <a:lnSpc>
                <a:spcPct val="100000"/>
              </a:lnSpc>
              <a:spcBef>
                <a:spcPts val="0"/>
              </a:spcBef>
              <a:spcAft>
                <a:spcPts val="0"/>
              </a:spcAft>
              <a:buClr>
                <a:srgbClr val="434343"/>
              </a:buClr>
              <a:buSzPts val="1600"/>
              <a:buFont typeface="Roboto Condensed"/>
              <a:buAutoNum type="arabicPeriod"/>
              <a:defRPr sz="1600" b="0" i="0" u="none" strike="noStrike" cap="none">
                <a:solidFill>
                  <a:srgbClr val="434343"/>
                </a:solidFill>
                <a:latin typeface="Barlow"/>
                <a:ea typeface="Barlow"/>
                <a:cs typeface="Barlow"/>
                <a:sym typeface="Barlow"/>
              </a:defRPr>
            </a:lvl4pPr>
            <a:lvl5pPr marL="2286000" marR="0" lvl="4" indent="-330200" algn="l" rtl="0">
              <a:lnSpc>
                <a:spcPct val="100000"/>
              </a:lnSpc>
              <a:spcBef>
                <a:spcPts val="0"/>
              </a:spcBef>
              <a:spcAft>
                <a:spcPts val="0"/>
              </a:spcAft>
              <a:buClr>
                <a:srgbClr val="434343"/>
              </a:buClr>
              <a:buSzPts val="1600"/>
              <a:buFont typeface="Roboto Condensed"/>
              <a:buAutoNum type="alphaLcPeriod"/>
              <a:defRPr sz="1600" b="0" i="0" u="none" strike="noStrike" cap="none">
                <a:solidFill>
                  <a:srgbClr val="434343"/>
                </a:solidFill>
                <a:latin typeface="Barlow"/>
                <a:ea typeface="Barlow"/>
                <a:cs typeface="Barlow"/>
                <a:sym typeface="Barlow"/>
              </a:defRPr>
            </a:lvl5pPr>
            <a:lvl6pPr marL="2743200" marR="0" lvl="5" indent="-330200" algn="l" rtl="0">
              <a:lnSpc>
                <a:spcPct val="100000"/>
              </a:lnSpc>
              <a:spcBef>
                <a:spcPts val="0"/>
              </a:spcBef>
              <a:spcAft>
                <a:spcPts val="0"/>
              </a:spcAft>
              <a:buClr>
                <a:srgbClr val="434343"/>
              </a:buClr>
              <a:buSzPts val="1600"/>
              <a:buFont typeface="Roboto Condensed"/>
              <a:buAutoNum type="romanLcPeriod"/>
              <a:defRPr sz="1600" b="0" i="0" u="none" strike="noStrike" cap="none">
                <a:solidFill>
                  <a:srgbClr val="434343"/>
                </a:solidFill>
                <a:latin typeface="Barlow"/>
                <a:ea typeface="Barlow"/>
                <a:cs typeface="Barlow"/>
                <a:sym typeface="Barlow"/>
              </a:defRPr>
            </a:lvl6pPr>
            <a:lvl7pPr marL="3200400" marR="0" lvl="6" indent="-330200" algn="l" rtl="0">
              <a:lnSpc>
                <a:spcPct val="100000"/>
              </a:lnSpc>
              <a:spcBef>
                <a:spcPts val="0"/>
              </a:spcBef>
              <a:spcAft>
                <a:spcPts val="0"/>
              </a:spcAft>
              <a:buClr>
                <a:srgbClr val="434343"/>
              </a:buClr>
              <a:buSzPts val="1600"/>
              <a:buFont typeface="Roboto Condensed"/>
              <a:buAutoNum type="arabicPeriod"/>
              <a:defRPr sz="1600" b="0" i="0" u="none" strike="noStrike" cap="none">
                <a:solidFill>
                  <a:srgbClr val="434343"/>
                </a:solidFill>
                <a:latin typeface="Barlow"/>
                <a:ea typeface="Barlow"/>
                <a:cs typeface="Barlow"/>
                <a:sym typeface="Barlow"/>
              </a:defRPr>
            </a:lvl7pPr>
            <a:lvl8pPr marL="3657600" marR="0" lvl="7" indent="-330200" algn="l" rtl="0">
              <a:lnSpc>
                <a:spcPct val="100000"/>
              </a:lnSpc>
              <a:spcBef>
                <a:spcPts val="0"/>
              </a:spcBef>
              <a:spcAft>
                <a:spcPts val="0"/>
              </a:spcAft>
              <a:buClr>
                <a:srgbClr val="434343"/>
              </a:buClr>
              <a:buSzPts val="1600"/>
              <a:buFont typeface="Roboto Condensed"/>
              <a:buAutoNum type="alphaLcPeriod"/>
              <a:defRPr sz="1600" b="0" i="0" u="none" strike="noStrike" cap="none">
                <a:solidFill>
                  <a:srgbClr val="434343"/>
                </a:solidFill>
                <a:latin typeface="Barlow"/>
                <a:ea typeface="Barlow"/>
                <a:cs typeface="Barlow"/>
                <a:sym typeface="Barlow"/>
              </a:defRPr>
            </a:lvl8pPr>
            <a:lvl9pPr marL="4114800" marR="0" lvl="8" indent="-330200" algn="l" rtl="0">
              <a:lnSpc>
                <a:spcPct val="100000"/>
              </a:lnSpc>
              <a:spcBef>
                <a:spcPts val="0"/>
              </a:spcBef>
              <a:spcAft>
                <a:spcPts val="0"/>
              </a:spcAft>
              <a:buClr>
                <a:srgbClr val="434343"/>
              </a:buClr>
              <a:buSzPts val="1600"/>
              <a:buFont typeface="Roboto Condensed"/>
              <a:buAutoNum type="romanLcPeriod"/>
              <a:defRPr sz="1600" b="0" i="0" u="none" strike="noStrike" cap="none">
                <a:solidFill>
                  <a:srgbClr val="434343"/>
                </a:solidFill>
                <a:latin typeface="Barlow"/>
                <a:ea typeface="Barlow"/>
                <a:cs typeface="Barlow"/>
                <a:sym typeface="Barlow"/>
              </a:defRPr>
            </a:lvl9pPr>
          </a:lstStyle>
          <a:p>
            <a:pPr marL="127000" indent="0">
              <a:buNone/>
            </a:pPr>
            <a:r>
              <a:rPr lang="es-ES" dirty="0" smtClean="0"/>
              <a:t>He usado la API </a:t>
            </a:r>
            <a:r>
              <a:rPr lang="es-ES" dirty="0" err="1" smtClean="0"/>
              <a:t>The</a:t>
            </a:r>
            <a:r>
              <a:rPr lang="es-ES" dirty="0" err="1" smtClean="0"/>
              <a:t>MealDB</a:t>
            </a:r>
            <a:r>
              <a:rPr lang="es-ES" dirty="0"/>
              <a:t> (</a:t>
            </a:r>
            <a:r>
              <a:rPr lang="es-ES" dirty="0">
                <a:hlinkClick r:id="rId3"/>
              </a:rPr>
              <a:t>https://www.themealdb.com/api.php</a:t>
            </a:r>
            <a:r>
              <a:rPr lang="es-ES" dirty="0" smtClean="0"/>
              <a:t>) para las tareas relacionadas con las recetas en mi proyecto.</a:t>
            </a:r>
          </a:p>
          <a:p>
            <a:pPr marL="127000" indent="0">
              <a:buNone/>
            </a:pPr>
            <a:endParaRPr lang="es-ES" dirty="0"/>
          </a:p>
          <a:p>
            <a:pPr marL="127000" indent="0">
              <a:buNone/>
            </a:pPr>
            <a:r>
              <a:rPr lang="es-ES" dirty="0"/>
              <a:t> </a:t>
            </a:r>
            <a:r>
              <a:rPr lang="es-ES" dirty="0" err="1" smtClean="0"/>
              <a:t>TheMealDB</a:t>
            </a:r>
            <a:r>
              <a:rPr lang="es-ES" dirty="0" smtClean="0"/>
              <a:t>, permite </a:t>
            </a:r>
            <a:r>
              <a:rPr lang="es-ES" dirty="0"/>
              <a:t>acceder a una amplia variedad de información </a:t>
            </a:r>
            <a:r>
              <a:rPr lang="es-ES" dirty="0"/>
              <a:t>detallada sobre recetas, ingredientes, categorías y más</a:t>
            </a:r>
            <a:r>
              <a:rPr lang="es-ES" dirty="0" smtClean="0"/>
              <a:t>. Para llevar a cabo mi proyecto, he utilizado las siguientes funcionalidades que ofrece la API:</a:t>
            </a:r>
          </a:p>
          <a:p>
            <a:pPr marL="127000" indent="0">
              <a:buNone/>
            </a:pPr>
            <a:endParaRPr lang="es-ES" dirty="0"/>
          </a:p>
          <a:p>
            <a:pPr marL="298450" indent="-171450">
              <a:buFont typeface="Arial" panose="020B0604020202020204" pitchFamily="34" charset="0"/>
              <a:buChar char="•"/>
            </a:pPr>
            <a:r>
              <a:rPr lang="en-US" i="1" dirty="0"/>
              <a:t>Lookup full meal details by </a:t>
            </a:r>
            <a:r>
              <a:rPr lang="en-US" i="1" dirty="0" smtClean="0"/>
              <a:t>id</a:t>
            </a:r>
            <a:r>
              <a:rPr lang="en-US" dirty="0" smtClean="0"/>
              <a:t>: </a:t>
            </a:r>
            <a:r>
              <a:rPr lang="en-US" dirty="0" smtClean="0">
                <a:hlinkClick r:id="rId4"/>
              </a:rPr>
              <a:t>www.themealdb.com/api/json/v1/1/lookup.php?i=52772</a:t>
            </a:r>
            <a:endParaRPr lang="en-US" dirty="0" smtClean="0"/>
          </a:p>
          <a:p>
            <a:pPr marL="298450" indent="-171450">
              <a:buFont typeface="Arial" panose="020B0604020202020204" pitchFamily="34" charset="0"/>
              <a:buChar char="•"/>
            </a:pPr>
            <a:r>
              <a:rPr lang="en-US" i="1" dirty="0"/>
              <a:t>Lookup a single random </a:t>
            </a:r>
            <a:r>
              <a:rPr lang="en-US" i="1" dirty="0" smtClean="0"/>
              <a:t>meal</a:t>
            </a:r>
            <a:r>
              <a:rPr lang="en-US" dirty="0" smtClean="0"/>
              <a:t>: </a:t>
            </a:r>
            <a:r>
              <a:rPr lang="en-US" dirty="0" smtClean="0">
                <a:hlinkClick r:id="rId5"/>
              </a:rPr>
              <a:t>www.themealdb.com/api/json/v1/1/random.php</a:t>
            </a:r>
            <a:endParaRPr lang="en-US" dirty="0" smtClean="0"/>
          </a:p>
          <a:p>
            <a:pPr marL="298450" indent="-171450">
              <a:buFont typeface="Arial" panose="020B0604020202020204" pitchFamily="34" charset="0"/>
              <a:buChar char="•"/>
            </a:pPr>
            <a:r>
              <a:rPr lang="en-US" i="1" dirty="0"/>
              <a:t>List all Categories, Area, </a:t>
            </a:r>
            <a:r>
              <a:rPr lang="en-US" i="1" dirty="0" smtClean="0"/>
              <a:t>Ingredients:</a:t>
            </a:r>
            <a:r>
              <a:rPr lang="en-US" dirty="0"/>
              <a:t/>
            </a:r>
            <a:br>
              <a:rPr lang="en-US" dirty="0"/>
            </a:br>
            <a:r>
              <a:rPr lang="en-US" dirty="0" smtClean="0"/>
              <a:t>	</a:t>
            </a:r>
            <a:r>
              <a:rPr lang="en-US" dirty="0" smtClean="0">
                <a:hlinkClick r:id="rId6"/>
              </a:rPr>
              <a:t>www.themealdb.com/api/json/v1/1/list.php?c=list</a:t>
            </a:r>
            <a:endParaRPr lang="en-US" dirty="0" smtClean="0"/>
          </a:p>
          <a:p>
            <a:pPr marL="127000" indent="0">
              <a:buNone/>
            </a:pPr>
            <a:r>
              <a:rPr lang="en-US" dirty="0"/>
              <a:t/>
            </a:r>
            <a:br>
              <a:rPr lang="en-US" dirty="0"/>
            </a:br>
            <a:r>
              <a:rPr lang="en-US" dirty="0" smtClean="0"/>
              <a:t>	</a:t>
            </a:r>
            <a:r>
              <a:rPr lang="en-US" dirty="0" smtClean="0">
                <a:hlinkClick r:id="rId7"/>
              </a:rPr>
              <a:t>www.themealdb.com/api/json/v1/1/list.php?a=list</a:t>
            </a:r>
            <a:endParaRPr lang="en-US" dirty="0" smtClean="0"/>
          </a:p>
          <a:p>
            <a:pPr marL="127000" indent="0">
              <a:buNone/>
            </a:pPr>
            <a:r>
              <a:rPr lang="en-US" dirty="0"/>
              <a:t/>
            </a:r>
            <a:br>
              <a:rPr lang="en-US" dirty="0"/>
            </a:br>
            <a:r>
              <a:rPr lang="en-US" dirty="0" smtClean="0"/>
              <a:t>	</a:t>
            </a:r>
            <a:r>
              <a:rPr lang="en-US" dirty="0" smtClean="0">
                <a:hlinkClick r:id="rId8"/>
              </a:rPr>
              <a:t>www.themealdb.com/api/json/v1/1/list.php?i=list</a:t>
            </a:r>
            <a:endParaRPr lang="en-US" dirty="0" smtClean="0"/>
          </a:p>
          <a:p>
            <a:pPr marL="298450" indent="-171450">
              <a:buFont typeface="Arial" panose="020B0604020202020204" pitchFamily="34" charset="0"/>
              <a:buChar char="•"/>
            </a:pPr>
            <a:endParaRPr lang="en-US" dirty="0"/>
          </a:p>
          <a:p>
            <a:pPr marL="298450" indent="-171450">
              <a:buFont typeface="Arial" panose="020B0604020202020204" pitchFamily="34" charset="0"/>
              <a:buChar char="•"/>
            </a:pPr>
            <a:r>
              <a:rPr lang="en-US" i="1" dirty="0"/>
              <a:t>Filter by main </a:t>
            </a:r>
            <a:r>
              <a:rPr lang="en-US" i="1" dirty="0" smtClean="0"/>
              <a:t>ingredient</a:t>
            </a:r>
            <a:r>
              <a:rPr lang="en-US" dirty="0" smtClean="0"/>
              <a:t>: </a:t>
            </a:r>
            <a:r>
              <a:rPr lang="en-US" dirty="0" smtClean="0">
                <a:hlinkClick r:id="rId9"/>
              </a:rPr>
              <a:t>www.themealdb.com/api/json/v1/1/filter.php?i=chicken</a:t>
            </a:r>
            <a:endParaRPr lang="en-US" dirty="0" smtClean="0"/>
          </a:p>
          <a:p>
            <a:pPr marL="298450" indent="-171450">
              <a:buFont typeface="Arial" panose="020B0604020202020204" pitchFamily="34" charset="0"/>
              <a:buChar char="•"/>
            </a:pPr>
            <a:r>
              <a:rPr lang="es-ES" i="1" dirty="0" err="1"/>
              <a:t>Filter</a:t>
            </a:r>
            <a:r>
              <a:rPr lang="es-ES" i="1" dirty="0"/>
              <a:t> </a:t>
            </a:r>
            <a:r>
              <a:rPr lang="es-ES" i="1" dirty="0" err="1"/>
              <a:t>by</a:t>
            </a:r>
            <a:r>
              <a:rPr lang="es-ES" i="1" dirty="0"/>
              <a:t> </a:t>
            </a:r>
            <a:r>
              <a:rPr lang="es-ES" i="1" dirty="0" err="1" smtClean="0"/>
              <a:t>Category</a:t>
            </a:r>
            <a:r>
              <a:rPr lang="es-ES" dirty="0" smtClean="0"/>
              <a:t>: </a:t>
            </a:r>
            <a:r>
              <a:rPr lang="es-ES" dirty="0" smtClean="0">
                <a:hlinkClick r:id="rId10"/>
              </a:rPr>
              <a:t>www.themealdb.com/api/json/v1/1/filter.php?c=Seafood</a:t>
            </a:r>
            <a:endParaRPr lang="es-ES" dirty="0" smtClean="0"/>
          </a:p>
          <a:p>
            <a:pPr marL="298450" indent="-171450">
              <a:buFont typeface="Arial" panose="020B0604020202020204" pitchFamily="34" charset="0"/>
              <a:buChar char="•"/>
            </a:pPr>
            <a:r>
              <a:rPr lang="es-ES" i="1" dirty="0" err="1"/>
              <a:t>Filter</a:t>
            </a:r>
            <a:r>
              <a:rPr lang="es-ES" i="1" dirty="0"/>
              <a:t> </a:t>
            </a:r>
            <a:r>
              <a:rPr lang="es-ES" i="1" dirty="0" err="1"/>
              <a:t>by</a:t>
            </a:r>
            <a:r>
              <a:rPr lang="es-ES" i="1" dirty="0"/>
              <a:t> </a:t>
            </a:r>
            <a:r>
              <a:rPr lang="es-ES" i="1" dirty="0" err="1" smtClean="0"/>
              <a:t>Area</a:t>
            </a:r>
            <a:r>
              <a:rPr lang="es-ES" dirty="0" smtClean="0"/>
              <a:t>: </a:t>
            </a:r>
            <a:r>
              <a:rPr lang="es-ES" dirty="0" smtClean="0">
                <a:hlinkClick r:id="rId11"/>
              </a:rPr>
              <a:t>www.themealdb.com/api/json/v1/1/filter.php?a=Canadian</a:t>
            </a:r>
            <a:endParaRPr lang="es-ES" dirty="0" smtClean="0"/>
          </a:p>
          <a:p>
            <a:pPr marL="127000" indent="0">
              <a:buNone/>
            </a:pPr>
            <a:endParaRPr lang="en-US" dirty="0" smtClean="0"/>
          </a:p>
          <a:p>
            <a:pPr marL="127000" indent="0">
              <a:buNone/>
            </a:pPr>
            <a:endParaRPr lang="es-ES" dirty="0"/>
          </a:p>
        </p:txBody>
      </p:sp>
    </p:spTree>
    <p:extLst>
      <p:ext uri="{BB962C8B-B14F-4D97-AF65-F5344CB8AC3E}">
        <p14:creationId xmlns:p14="http://schemas.microsoft.com/office/powerpoint/2010/main" val="407271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0000" y="269337"/>
            <a:ext cx="7704000" cy="457200"/>
          </a:xfrm>
        </p:spPr>
        <p:txBody>
          <a:bodyPr/>
          <a:lstStyle/>
          <a:p>
            <a:r>
              <a:rPr lang="es-ES" dirty="0" smtClean="0"/>
              <a:t>Modelo de datos</a:t>
            </a:r>
            <a:endParaRPr lang="es-ES" dirty="0"/>
          </a:p>
        </p:txBody>
      </p:sp>
      <p:sp>
        <p:nvSpPr>
          <p:cNvPr id="3" name="Marcador de texto 2"/>
          <p:cNvSpPr>
            <a:spLocks noGrp="1"/>
          </p:cNvSpPr>
          <p:nvPr>
            <p:ph type="body" idx="1"/>
          </p:nvPr>
        </p:nvSpPr>
        <p:spPr>
          <a:xfrm>
            <a:off x="366709" y="838200"/>
            <a:ext cx="7704000" cy="315482"/>
          </a:xfrm>
        </p:spPr>
        <p:txBody>
          <a:bodyPr/>
          <a:lstStyle/>
          <a:p>
            <a:pPr marL="127000" indent="0">
              <a:buNone/>
            </a:pPr>
            <a:r>
              <a:rPr lang="es-ES" dirty="0" smtClean="0"/>
              <a:t>Para la gestión de los usuarios he utilizado </a:t>
            </a:r>
            <a:r>
              <a:rPr lang="es-ES" dirty="0" err="1" smtClean="0"/>
              <a:t>MySQL</a:t>
            </a:r>
            <a:r>
              <a:rPr lang="es-ES" dirty="0" smtClean="0"/>
              <a:t> </a:t>
            </a:r>
            <a:r>
              <a:rPr lang="es-ES" dirty="0" err="1" smtClean="0"/>
              <a:t>workbench</a:t>
            </a:r>
            <a:r>
              <a:rPr lang="es-ES" dirty="0" smtClean="0"/>
              <a:t>. La BBDD tiene la siguiente estructura:</a:t>
            </a:r>
            <a:endParaRPr lang="es-ES" dirty="0"/>
          </a:p>
        </p:txBody>
      </p:sp>
      <p:pic>
        <p:nvPicPr>
          <p:cNvPr id="5" name="Imagen 4"/>
          <p:cNvPicPr>
            <a:picLocks noChangeAspect="1"/>
          </p:cNvPicPr>
          <p:nvPr/>
        </p:nvPicPr>
        <p:blipFill>
          <a:blip r:embed="rId2"/>
          <a:stretch>
            <a:fillRect/>
          </a:stretch>
        </p:blipFill>
        <p:spPr>
          <a:xfrm>
            <a:off x="629946" y="1163393"/>
            <a:ext cx="6096528" cy="960203"/>
          </a:xfrm>
          <a:prstGeom prst="rect">
            <a:avLst/>
          </a:prstGeom>
        </p:spPr>
      </p:pic>
      <p:sp>
        <p:nvSpPr>
          <p:cNvPr id="6" name="Marcador de texto 2"/>
          <p:cNvSpPr txBox="1">
            <a:spLocks/>
          </p:cNvSpPr>
          <p:nvPr/>
        </p:nvSpPr>
        <p:spPr>
          <a:xfrm>
            <a:off x="366709" y="2133307"/>
            <a:ext cx="7704000" cy="1271447"/>
          </a:xfrm>
          <a:prstGeom prst="rect">
            <a:avLst/>
          </a:prstGeom>
          <a:noFill/>
          <a:ln>
            <a:noFill/>
          </a:ln>
        </p:spPr>
        <p:txBody>
          <a:bodyPr spcFirstLastPara="1" wrap="square" lIns="36000" tIns="36000" rIns="36000" bIns="3600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Barlow"/>
              <a:buAutoNum type="arabicPeriod"/>
              <a:defRPr sz="1200" b="0" i="0" u="none" strike="noStrike" cap="none">
                <a:solidFill>
                  <a:srgbClr val="434343"/>
                </a:solidFill>
                <a:latin typeface="Barlow"/>
                <a:ea typeface="Barlow"/>
                <a:cs typeface="Barlow"/>
                <a:sym typeface="Barlow"/>
              </a:defRPr>
            </a:lvl1pPr>
            <a:lvl2pPr marL="914400" marR="0" lvl="1" indent="-330200" algn="l" rtl="0">
              <a:lnSpc>
                <a:spcPct val="100000"/>
              </a:lnSpc>
              <a:spcBef>
                <a:spcPts val="0"/>
              </a:spcBef>
              <a:spcAft>
                <a:spcPts val="0"/>
              </a:spcAft>
              <a:buClr>
                <a:srgbClr val="434343"/>
              </a:buClr>
              <a:buSzPts val="1600"/>
              <a:buFont typeface="Roboto Condensed"/>
              <a:buAutoNum type="alphaLcPeriod"/>
              <a:defRPr sz="1600" b="0" i="0" u="none" strike="noStrike" cap="none">
                <a:solidFill>
                  <a:srgbClr val="434343"/>
                </a:solidFill>
                <a:latin typeface="Barlow"/>
                <a:ea typeface="Barlow"/>
                <a:cs typeface="Barlow"/>
                <a:sym typeface="Barlow"/>
              </a:defRPr>
            </a:lvl2pPr>
            <a:lvl3pPr marL="1371600" marR="0" lvl="2" indent="-330200" algn="l" rtl="0">
              <a:lnSpc>
                <a:spcPct val="100000"/>
              </a:lnSpc>
              <a:spcBef>
                <a:spcPts val="0"/>
              </a:spcBef>
              <a:spcAft>
                <a:spcPts val="0"/>
              </a:spcAft>
              <a:buClr>
                <a:srgbClr val="434343"/>
              </a:buClr>
              <a:buSzPts val="1600"/>
              <a:buFont typeface="Roboto Condensed"/>
              <a:buAutoNum type="romanLcPeriod"/>
              <a:defRPr sz="1600" b="0" i="0" u="none" strike="noStrike" cap="none">
                <a:solidFill>
                  <a:srgbClr val="434343"/>
                </a:solidFill>
                <a:latin typeface="Barlow"/>
                <a:ea typeface="Barlow"/>
                <a:cs typeface="Barlow"/>
                <a:sym typeface="Barlow"/>
              </a:defRPr>
            </a:lvl3pPr>
            <a:lvl4pPr marL="1828800" marR="0" lvl="3" indent="-330200" algn="l" rtl="0">
              <a:lnSpc>
                <a:spcPct val="100000"/>
              </a:lnSpc>
              <a:spcBef>
                <a:spcPts val="0"/>
              </a:spcBef>
              <a:spcAft>
                <a:spcPts val="0"/>
              </a:spcAft>
              <a:buClr>
                <a:srgbClr val="434343"/>
              </a:buClr>
              <a:buSzPts val="1600"/>
              <a:buFont typeface="Roboto Condensed"/>
              <a:buAutoNum type="arabicPeriod"/>
              <a:defRPr sz="1600" b="0" i="0" u="none" strike="noStrike" cap="none">
                <a:solidFill>
                  <a:srgbClr val="434343"/>
                </a:solidFill>
                <a:latin typeface="Barlow"/>
                <a:ea typeface="Barlow"/>
                <a:cs typeface="Barlow"/>
                <a:sym typeface="Barlow"/>
              </a:defRPr>
            </a:lvl4pPr>
            <a:lvl5pPr marL="2286000" marR="0" lvl="4" indent="-330200" algn="l" rtl="0">
              <a:lnSpc>
                <a:spcPct val="100000"/>
              </a:lnSpc>
              <a:spcBef>
                <a:spcPts val="0"/>
              </a:spcBef>
              <a:spcAft>
                <a:spcPts val="0"/>
              </a:spcAft>
              <a:buClr>
                <a:srgbClr val="434343"/>
              </a:buClr>
              <a:buSzPts val="1600"/>
              <a:buFont typeface="Roboto Condensed"/>
              <a:buAutoNum type="alphaLcPeriod"/>
              <a:defRPr sz="1600" b="0" i="0" u="none" strike="noStrike" cap="none">
                <a:solidFill>
                  <a:srgbClr val="434343"/>
                </a:solidFill>
                <a:latin typeface="Barlow"/>
                <a:ea typeface="Barlow"/>
                <a:cs typeface="Barlow"/>
                <a:sym typeface="Barlow"/>
              </a:defRPr>
            </a:lvl5pPr>
            <a:lvl6pPr marL="2743200" marR="0" lvl="5" indent="-330200" algn="l" rtl="0">
              <a:lnSpc>
                <a:spcPct val="100000"/>
              </a:lnSpc>
              <a:spcBef>
                <a:spcPts val="0"/>
              </a:spcBef>
              <a:spcAft>
                <a:spcPts val="0"/>
              </a:spcAft>
              <a:buClr>
                <a:srgbClr val="434343"/>
              </a:buClr>
              <a:buSzPts val="1600"/>
              <a:buFont typeface="Roboto Condensed"/>
              <a:buAutoNum type="romanLcPeriod"/>
              <a:defRPr sz="1600" b="0" i="0" u="none" strike="noStrike" cap="none">
                <a:solidFill>
                  <a:srgbClr val="434343"/>
                </a:solidFill>
                <a:latin typeface="Barlow"/>
                <a:ea typeface="Barlow"/>
                <a:cs typeface="Barlow"/>
                <a:sym typeface="Barlow"/>
              </a:defRPr>
            </a:lvl6pPr>
            <a:lvl7pPr marL="3200400" marR="0" lvl="6" indent="-330200" algn="l" rtl="0">
              <a:lnSpc>
                <a:spcPct val="100000"/>
              </a:lnSpc>
              <a:spcBef>
                <a:spcPts val="0"/>
              </a:spcBef>
              <a:spcAft>
                <a:spcPts val="0"/>
              </a:spcAft>
              <a:buClr>
                <a:srgbClr val="434343"/>
              </a:buClr>
              <a:buSzPts val="1600"/>
              <a:buFont typeface="Roboto Condensed"/>
              <a:buAutoNum type="arabicPeriod"/>
              <a:defRPr sz="1600" b="0" i="0" u="none" strike="noStrike" cap="none">
                <a:solidFill>
                  <a:srgbClr val="434343"/>
                </a:solidFill>
                <a:latin typeface="Barlow"/>
                <a:ea typeface="Barlow"/>
                <a:cs typeface="Barlow"/>
                <a:sym typeface="Barlow"/>
              </a:defRPr>
            </a:lvl7pPr>
            <a:lvl8pPr marL="3657600" marR="0" lvl="7" indent="-330200" algn="l" rtl="0">
              <a:lnSpc>
                <a:spcPct val="100000"/>
              </a:lnSpc>
              <a:spcBef>
                <a:spcPts val="0"/>
              </a:spcBef>
              <a:spcAft>
                <a:spcPts val="0"/>
              </a:spcAft>
              <a:buClr>
                <a:srgbClr val="434343"/>
              </a:buClr>
              <a:buSzPts val="1600"/>
              <a:buFont typeface="Roboto Condensed"/>
              <a:buAutoNum type="alphaLcPeriod"/>
              <a:defRPr sz="1600" b="0" i="0" u="none" strike="noStrike" cap="none">
                <a:solidFill>
                  <a:srgbClr val="434343"/>
                </a:solidFill>
                <a:latin typeface="Barlow"/>
                <a:ea typeface="Barlow"/>
                <a:cs typeface="Barlow"/>
                <a:sym typeface="Barlow"/>
              </a:defRPr>
            </a:lvl8pPr>
            <a:lvl9pPr marL="4114800" marR="0" lvl="8" indent="-330200" algn="l" rtl="0">
              <a:lnSpc>
                <a:spcPct val="100000"/>
              </a:lnSpc>
              <a:spcBef>
                <a:spcPts val="0"/>
              </a:spcBef>
              <a:spcAft>
                <a:spcPts val="0"/>
              </a:spcAft>
              <a:buClr>
                <a:srgbClr val="434343"/>
              </a:buClr>
              <a:buSzPts val="1600"/>
              <a:buFont typeface="Roboto Condensed"/>
              <a:buAutoNum type="romanLcPeriod"/>
              <a:defRPr sz="1600" b="0" i="0" u="none" strike="noStrike" cap="none">
                <a:solidFill>
                  <a:srgbClr val="434343"/>
                </a:solidFill>
                <a:latin typeface="Barlow"/>
                <a:ea typeface="Barlow"/>
                <a:cs typeface="Barlow"/>
                <a:sym typeface="Barlow"/>
              </a:defRPr>
            </a:lvl9pPr>
          </a:lstStyle>
          <a:p>
            <a:pPr marL="127000" indent="0">
              <a:buFont typeface="Barlow"/>
              <a:buNone/>
            </a:pPr>
            <a:r>
              <a:rPr lang="es-ES" dirty="0" smtClean="0"/>
              <a:t>Cuando un usuario inicia sesión, se le asigna un </a:t>
            </a:r>
            <a:r>
              <a:rPr lang="es-ES" dirty="0" err="1" smtClean="0"/>
              <a:t>token</a:t>
            </a:r>
            <a:r>
              <a:rPr lang="es-ES" dirty="0" smtClean="0"/>
              <a:t>, cuando el usuario cierra sesión, se revoca el </a:t>
            </a:r>
            <a:r>
              <a:rPr lang="es-ES" dirty="0" err="1" smtClean="0"/>
              <a:t>token</a:t>
            </a:r>
            <a:r>
              <a:rPr lang="es-ES" dirty="0" smtClean="0"/>
              <a:t>.</a:t>
            </a:r>
          </a:p>
          <a:p>
            <a:pPr marL="127000" indent="0">
              <a:buFont typeface="Barlow"/>
              <a:buNone/>
            </a:pPr>
            <a:endParaRPr lang="es-ES" dirty="0" smtClean="0"/>
          </a:p>
          <a:p>
            <a:pPr marL="127000" indent="0">
              <a:buNone/>
            </a:pPr>
            <a:r>
              <a:rPr lang="es-ES" dirty="0" smtClean="0"/>
              <a:t>Para gestionar la recomendación diaria de recetas, la aplicación realiza una solicitud </a:t>
            </a:r>
            <a:r>
              <a:rPr lang="es-ES" dirty="0"/>
              <a:t>a la API</a:t>
            </a:r>
            <a:r>
              <a:rPr lang="es-ES" dirty="0" smtClean="0"/>
              <a:t> para recibir una receta </a:t>
            </a:r>
            <a:r>
              <a:rPr lang="es-ES" dirty="0" err="1" smtClean="0"/>
              <a:t>random</a:t>
            </a:r>
            <a:r>
              <a:rPr lang="es-ES" dirty="0" smtClean="0"/>
              <a:t>. Esta receta se almacena en </a:t>
            </a:r>
            <a:r>
              <a:rPr lang="es-ES" dirty="0" err="1" smtClean="0"/>
              <a:t>MongoDB</a:t>
            </a:r>
            <a:r>
              <a:rPr lang="es-ES" dirty="0" smtClean="0"/>
              <a:t>. Cuando se vuelve a iniciar sesión, la aplicación consulta cuanto tiempo ha pasado desde que se almacenó la última receta en la BBDD. Si han pasado menos de 24 horas, se devuelve la última receta disponible en la BBDD, si han pasado más de 24 horas, se vuelve a realizar la solicitud a la API.</a:t>
            </a:r>
            <a:endParaRPr lang="es-ES" dirty="0"/>
          </a:p>
        </p:txBody>
      </p:sp>
      <p:pic>
        <p:nvPicPr>
          <p:cNvPr id="7" name="Imagen 6"/>
          <p:cNvPicPr>
            <a:picLocks noChangeAspect="1"/>
          </p:cNvPicPr>
          <p:nvPr/>
        </p:nvPicPr>
        <p:blipFill rotWithShape="1">
          <a:blip r:embed="rId3"/>
          <a:srcRect t="36107" r="34365"/>
          <a:stretch/>
        </p:blipFill>
        <p:spPr>
          <a:xfrm>
            <a:off x="1100138" y="3315801"/>
            <a:ext cx="5148914" cy="1713732"/>
          </a:xfrm>
          <a:prstGeom prst="rect">
            <a:avLst/>
          </a:prstGeom>
        </p:spPr>
      </p:pic>
    </p:spTree>
    <p:extLst>
      <p:ext uri="{BB962C8B-B14F-4D97-AF65-F5344CB8AC3E}">
        <p14:creationId xmlns:p14="http://schemas.microsoft.com/office/powerpoint/2010/main" val="425508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5" name="Google Shape;301;p39"/>
          <p:cNvSpPr txBox="1">
            <a:spLocks noGrp="1"/>
          </p:cNvSpPr>
          <p:nvPr>
            <p:ph type="title"/>
          </p:nvPr>
        </p:nvSpPr>
        <p:spPr>
          <a:xfrm>
            <a:off x="644237" y="2230975"/>
            <a:ext cx="7827818" cy="540000"/>
          </a:xfrm>
          <a:prstGeom prst="rect">
            <a:avLst/>
          </a:prstGeom>
        </p:spPr>
        <p:txBody>
          <a:bodyPr spcFirstLastPara="1" wrap="square" lIns="36000" tIns="36000" rIns="36000" bIns="36000" anchor="ctr" anchorCtr="0">
            <a:noAutofit/>
          </a:bodyPr>
          <a:lstStyle/>
          <a:p>
            <a:pPr marL="0" lvl="0" indent="0" algn="ctr" rtl="0">
              <a:spcBef>
                <a:spcPts val="0"/>
              </a:spcBef>
              <a:spcAft>
                <a:spcPts val="0"/>
              </a:spcAft>
              <a:buNone/>
            </a:pPr>
            <a:r>
              <a:rPr lang="es-ES" sz="4400" dirty="0" smtClean="0"/>
              <a:t>Arquitectura de la solución</a:t>
            </a:r>
            <a:endParaRPr sz="4400" dirty="0"/>
          </a:p>
        </p:txBody>
      </p:sp>
    </p:spTree>
    <p:extLst>
      <p:ext uri="{BB962C8B-B14F-4D97-AF65-F5344CB8AC3E}">
        <p14:creationId xmlns:p14="http://schemas.microsoft.com/office/powerpoint/2010/main" val="47251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0000" y="227773"/>
            <a:ext cx="7704000" cy="457200"/>
          </a:xfrm>
        </p:spPr>
        <p:txBody>
          <a:bodyPr/>
          <a:lstStyle/>
          <a:p>
            <a:r>
              <a:rPr lang="es-ES" sz="1400" dirty="0"/>
              <a:t>Arquitectura de la solución </a:t>
            </a:r>
            <a:r>
              <a:rPr lang="es-ES" sz="1400" dirty="0" smtClean="0"/>
              <a:t>y </a:t>
            </a:r>
            <a:r>
              <a:rPr lang="es-ES" sz="1400" dirty="0"/>
              <a:t>tecnologías </a:t>
            </a:r>
            <a:r>
              <a:rPr lang="es-ES" sz="1400" dirty="0" smtClean="0"/>
              <a:t>seleccionadas. Gateway, MPA, +cliente </a:t>
            </a:r>
            <a:r>
              <a:rPr lang="es-ES" sz="1400" dirty="0"/>
              <a:t>HTML5 que hace </a:t>
            </a:r>
            <a:r>
              <a:rPr lang="es-ES" sz="1400" dirty="0" smtClean="0"/>
              <a:t>extensivo </a:t>
            </a:r>
            <a:r>
              <a:rPr lang="es-ES" sz="1400" dirty="0"/>
              <a:t>uso de JavaScript. </a:t>
            </a:r>
            <a:endParaRPr lang="es-ES" sz="1400" dirty="0"/>
          </a:p>
        </p:txBody>
      </p:sp>
      <p:sp>
        <p:nvSpPr>
          <p:cNvPr id="3" name="Marcador de texto 2"/>
          <p:cNvSpPr>
            <a:spLocks noGrp="1"/>
          </p:cNvSpPr>
          <p:nvPr>
            <p:ph type="body" idx="1"/>
          </p:nvPr>
        </p:nvSpPr>
        <p:spPr>
          <a:xfrm>
            <a:off x="595745" y="1435191"/>
            <a:ext cx="7828255" cy="2007663"/>
          </a:xfrm>
        </p:spPr>
        <p:txBody>
          <a:bodyPr/>
          <a:lstStyle/>
          <a:p>
            <a:pPr marL="127000" indent="0">
              <a:buNone/>
            </a:pPr>
            <a:r>
              <a:rPr lang="es-ES" dirty="0" smtClean="0"/>
              <a:t>La aplicación cuenta con una arquitectura de </a:t>
            </a:r>
            <a:r>
              <a:rPr lang="es-ES" dirty="0" err="1" smtClean="0"/>
              <a:t>microservicios</a:t>
            </a:r>
            <a:r>
              <a:rPr lang="es-ES" dirty="0" smtClean="0"/>
              <a:t>, uno escrito en </a:t>
            </a:r>
            <a:r>
              <a:rPr lang="es-ES" dirty="0" err="1" smtClean="0"/>
              <a:t>Python</a:t>
            </a:r>
            <a:r>
              <a:rPr lang="es-ES" dirty="0" smtClean="0"/>
              <a:t> que </a:t>
            </a:r>
            <a:r>
              <a:rPr lang="es-ES" dirty="0"/>
              <a:t>u</a:t>
            </a:r>
            <a:r>
              <a:rPr lang="es-ES" dirty="0" smtClean="0"/>
              <a:t>tiliza </a:t>
            </a:r>
            <a:r>
              <a:rPr lang="es-ES" dirty="0"/>
              <a:t>el </a:t>
            </a:r>
            <a:r>
              <a:rPr lang="es-ES" dirty="0" err="1"/>
              <a:t>framework</a:t>
            </a:r>
            <a:r>
              <a:rPr lang="es-ES" dirty="0"/>
              <a:t> </a:t>
            </a:r>
            <a:r>
              <a:rPr lang="es-ES" dirty="0" err="1" smtClean="0"/>
              <a:t>FastAPI</a:t>
            </a:r>
            <a:r>
              <a:rPr lang="es-ES" dirty="0" smtClean="0"/>
              <a:t> </a:t>
            </a:r>
            <a:r>
              <a:rPr lang="es-ES" dirty="0" smtClean="0"/>
              <a:t>para las tareas relacionadas con las recetas y otro </a:t>
            </a:r>
            <a:r>
              <a:rPr lang="es-ES" dirty="0"/>
              <a:t>escrito en Node.js con el </a:t>
            </a:r>
            <a:r>
              <a:rPr lang="es-ES" dirty="0" err="1"/>
              <a:t>framework</a:t>
            </a:r>
            <a:r>
              <a:rPr lang="es-ES" dirty="0"/>
              <a:t> </a:t>
            </a:r>
            <a:r>
              <a:rPr lang="es-ES" dirty="0" smtClean="0"/>
              <a:t>Express</a:t>
            </a:r>
            <a:r>
              <a:rPr lang="es-ES" dirty="0" smtClean="0"/>
              <a:t> para la gestión de usuarios. La aplicación tiene un Gateway que se encarga de dirigir el trafico entre los 2 </a:t>
            </a:r>
            <a:r>
              <a:rPr lang="es-ES" dirty="0" err="1" smtClean="0"/>
              <a:t>microservicios</a:t>
            </a:r>
            <a:r>
              <a:rPr lang="es-ES" dirty="0" smtClean="0"/>
              <a:t>.</a:t>
            </a:r>
          </a:p>
          <a:p>
            <a:pPr marL="127000" indent="0">
              <a:buNone/>
            </a:pPr>
            <a:endParaRPr lang="es-ES" dirty="0"/>
          </a:p>
          <a:p>
            <a:pPr marL="127000" indent="0">
              <a:buNone/>
            </a:pPr>
            <a:r>
              <a:rPr lang="es-ES" dirty="0" smtClean="0"/>
              <a:t>La aplicación es MPA, cuenta con 3 </a:t>
            </a:r>
            <a:r>
              <a:rPr lang="es-ES" dirty="0" err="1" smtClean="0"/>
              <a:t>html</a:t>
            </a:r>
            <a:r>
              <a:rPr lang="es-ES" dirty="0" smtClean="0"/>
              <a:t>, uno para el inicio de sesión, otro para buscar recetas y un tercero para mostrar los detalles de la misma.</a:t>
            </a:r>
          </a:p>
          <a:p>
            <a:pPr marL="127000" indent="0">
              <a:buNone/>
            </a:pPr>
            <a:endParaRPr lang="es-ES" dirty="0"/>
          </a:p>
          <a:p>
            <a:pPr marL="127000" indent="0">
              <a:buNone/>
            </a:pPr>
            <a:r>
              <a:rPr lang="es-ES" dirty="0"/>
              <a:t>La aplicación web utiliza tecnologías del lado del cliente para proporcionar funcionalidad y dinamismo sin tener que recargar la página constantemente. El código HTML estructura el contenido, mientras que JavaScript maneja la lógica y la interacción con el usuario. Además, se aprovecha de las capacidades de CSS3 para el diseño y estilo de la aplicación.</a:t>
            </a:r>
            <a:endParaRPr lang="es-ES" dirty="0"/>
          </a:p>
        </p:txBody>
      </p:sp>
    </p:spTree>
    <p:extLst>
      <p:ext uri="{BB962C8B-B14F-4D97-AF65-F5344CB8AC3E}">
        <p14:creationId xmlns:p14="http://schemas.microsoft.com/office/powerpoint/2010/main" val="2454105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Lecciones aprendidas</a:t>
            </a:r>
            <a:endParaRPr lang="es-ES" dirty="0"/>
          </a:p>
        </p:txBody>
      </p:sp>
      <p:sp>
        <p:nvSpPr>
          <p:cNvPr id="3" name="Marcador de texto 2"/>
          <p:cNvSpPr>
            <a:spLocks noGrp="1"/>
          </p:cNvSpPr>
          <p:nvPr>
            <p:ph type="body" idx="1"/>
          </p:nvPr>
        </p:nvSpPr>
        <p:spPr>
          <a:xfrm>
            <a:off x="720000" y="1281545"/>
            <a:ext cx="7704000" cy="3110346"/>
          </a:xfrm>
        </p:spPr>
        <p:txBody>
          <a:bodyPr/>
          <a:lstStyle/>
          <a:p>
            <a:pPr marL="127000" indent="0">
              <a:buNone/>
            </a:pPr>
            <a:r>
              <a:rPr lang="es-ES" dirty="0" smtClean="0"/>
              <a:t>Todo lo realizado durante el proyecto ha sido un aprendizaje, ya que nunca antes había llevado a cabo un proyecto similar a este. Es la primera vez que trabajo con </a:t>
            </a:r>
            <a:r>
              <a:rPr lang="es-ES" dirty="0" smtClean="0"/>
              <a:t>una </a:t>
            </a:r>
            <a:r>
              <a:rPr lang="es-ES" dirty="0" smtClean="0"/>
              <a:t>arquitectura de proyecto similar a esta y la primera vez que utilizo </a:t>
            </a:r>
            <a:r>
              <a:rPr lang="es-ES" dirty="0" err="1" smtClean="0"/>
              <a:t>Node</a:t>
            </a:r>
            <a:r>
              <a:rPr lang="es-ES" dirty="0" smtClean="0"/>
              <a:t>, Java Script, hago solicitudes a una API etc. </a:t>
            </a:r>
          </a:p>
          <a:p>
            <a:pPr marL="127000" indent="0">
              <a:buNone/>
            </a:pPr>
            <a:endParaRPr lang="es-ES" dirty="0"/>
          </a:p>
          <a:p>
            <a:pPr marL="127000" indent="0">
              <a:buNone/>
            </a:pPr>
            <a:r>
              <a:rPr lang="es-ES" dirty="0" smtClean="0"/>
              <a:t>Ha sido un proyecto duro, en el que me he equivocado muchas veces, me he enfrentado a varios problemas y ha sido un auténtico reto aprender tanto en poco tiempo. A medida que he ido avanzando en el proyecto se me iban ocurriendo funcionalidades más ambiciosas que me hubiese gustado llevar a cabo en el proyecto, me hubiera gustado por ejemplo hacer uso de una segunda API, utilizar mongo para hacer una sección de comentarios en las recetas, etc. Sin embargo, he tenido que distribuir mi tiempo entre las diferentes asignaturas del curso y ha sido difícil compaginar todo con las prácticas en empresa. No obstante, creo que es un proyecto completo, en el que demuestro muchos conocimientos adquiridos en la asignatura y merecedor de buena nota.</a:t>
            </a:r>
          </a:p>
          <a:p>
            <a:pPr marL="127000" indent="0">
              <a:buNone/>
            </a:pPr>
            <a:endParaRPr lang="es-ES" dirty="0"/>
          </a:p>
          <a:p>
            <a:pPr marL="127000" indent="0">
              <a:buNone/>
            </a:pPr>
            <a:r>
              <a:rPr lang="es-ES" dirty="0" smtClean="0"/>
              <a:t>En definitiva, creo que he aprendido mucho durante la asignatura, tanto en la realización del proyecto como en conceptos teóricos.</a:t>
            </a:r>
            <a:endParaRPr lang="es-ES" dirty="0"/>
          </a:p>
        </p:txBody>
      </p:sp>
    </p:spTree>
    <p:extLst>
      <p:ext uri="{BB962C8B-B14F-4D97-AF65-F5344CB8AC3E}">
        <p14:creationId xmlns:p14="http://schemas.microsoft.com/office/powerpoint/2010/main" val="2780047056"/>
      </p:ext>
    </p:extLst>
  </p:cSld>
  <p:clrMapOvr>
    <a:masterClrMapping/>
  </p:clrMapOvr>
</p:sld>
</file>

<file path=ppt/theme/theme1.xml><?xml version="1.0" encoding="utf-8"?>
<a:theme xmlns:a="http://schemas.openxmlformats.org/drawingml/2006/main" name="Professional Nutrition Center by Slidesgo">
  <a:themeElements>
    <a:clrScheme name="Simple Light">
      <a:dk1>
        <a:srgbClr val="474747"/>
      </a:dk1>
      <a:lt1>
        <a:srgbClr val="F1F1F1"/>
      </a:lt1>
      <a:dk2>
        <a:srgbClr val="90AF54"/>
      </a:dk2>
      <a:lt2>
        <a:srgbClr val="FFE62D"/>
      </a:lt2>
      <a:accent1>
        <a:srgbClr val="E0E0E0"/>
      </a:accent1>
      <a:accent2>
        <a:srgbClr val="2BA5F7"/>
      </a:accent2>
      <a:accent3>
        <a:srgbClr val="FFFFFF"/>
      </a:accent3>
      <a:accent4>
        <a:srgbClr val="F95428"/>
      </a:accent4>
      <a:accent5>
        <a:srgbClr val="F7B239"/>
      </a:accent5>
      <a:accent6>
        <a:srgbClr val="B27214"/>
      </a:accent6>
      <a:hlink>
        <a:srgbClr val="90AF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4253</TotalTime>
  <Words>801</Words>
  <Application>Microsoft Office PowerPoint</Application>
  <PresentationFormat>Presentación en pantalla (16:9)</PresentationFormat>
  <Paragraphs>50</Paragraphs>
  <Slides>17</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Bebas Neue</vt:lpstr>
      <vt:lpstr>Barlow</vt:lpstr>
      <vt:lpstr>Paytone One</vt:lpstr>
      <vt:lpstr>Roboto Condensed</vt:lpstr>
      <vt:lpstr>Arial</vt:lpstr>
      <vt:lpstr>Professional Nutrition Center by Slidesgo</vt:lpstr>
      <vt:lpstr>Healthy Meals</vt:lpstr>
      <vt:lpstr>Objetivo principal</vt:lpstr>
      <vt:lpstr>Listado de funcionalidades, API y modelo de datos</vt:lpstr>
      <vt:lpstr>Funcionalidades Principales</vt:lpstr>
      <vt:lpstr>API</vt:lpstr>
      <vt:lpstr>Modelo de datos</vt:lpstr>
      <vt:lpstr>Arquitectura de la solución</vt:lpstr>
      <vt:lpstr>Arquitectura de la solución y tecnologías seleccionadas. Gateway, MPA, +cliente HTML5 que hace extensivo uso de JavaScript. </vt:lpstr>
      <vt:lpstr>Lecciones aprendidas</vt:lpstr>
      <vt:lpstr>DEMO</vt:lpstr>
      <vt:lpstr>Ventana de Login y Registro</vt:lpstr>
      <vt:lpstr>Ventana Principal</vt:lpstr>
      <vt:lpstr>Presentación de PowerPoint</vt:lpstr>
      <vt:lpstr>Presentación de PowerPoint</vt:lpstr>
      <vt:lpstr>Presentación de PowerPoint</vt:lpstr>
      <vt:lpstr>Ventana detalles receta</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Plataforma de Recetas Saludables</dc:title>
  <dc:creator>IKER MARCELO</dc:creator>
  <cp:lastModifiedBy>Cuenta Microsoft</cp:lastModifiedBy>
  <cp:revision>43</cp:revision>
  <dcterms:modified xsi:type="dcterms:W3CDTF">2024-01-14T16:08:19Z</dcterms:modified>
</cp:coreProperties>
</file>