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0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7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2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30/05/2024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HTML5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básicas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&lt;</a:t>
            </a:r>
            <a:r>
              <a:rPr lang="es-ES" b="1" dirty="0" err="1" smtClean="0"/>
              <a:t>ul</a:t>
            </a:r>
            <a:r>
              <a:rPr lang="es-ES" b="1" dirty="0"/>
              <a:t>&gt;: </a:t>
            </a:r>
            <a:r>
              <a:rPr lang="es-ES" dirty="0"/>
              <a:t>Define una lista no </a:t>
            </a:r>
            <a:r>
              <a:rPr lang="es-ES" dirty="0" smtClean="0"/>
              <a:t>ordenada. Elemento </a:t>
            </a:r>
            <a:r>
              <a:rPr lang="es-ES" dirty="0"/>
              <a:t>de bloque.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type</a:t>
            </a:r>
            <a:r>
              <a:rPr lang="es-ES" i="1" dirty="0"/>
              <a:t>: </a:t>
            </a:r>
            <a:r>
              <a:rPr lang="es-ES" dirty="0"/>
              <a:t>Define el tipo de marcador de lista. Valores posibles: disc, </a:t>
            </a:r>
            <a:r>
              <a:rPr lang="es-ES" dirty="0" err="1"/>
              <a:t>circle</a:t>
            </a:r>
            <a:r>
              <a:rPr lang="es-ES" dirty="0"/>
              <a:t>, </a:t>
            </a:r>
            <a:r>
              <a:rPr lang="es-ES" dirty="0" err="1"/>
              <a:t>square</a:t>
            </a:r>
            <a:r>
              <a:rPr lang="es-ES" dirty="0" smtClean="0"/>
              <a:t>. Se recomienda poner este estilo en CSS</a:t>
            </a:r>
            <a:endParaRPr lang="es-ES" dirty="0"/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ul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circle</a:t>
            </a:r>
            <a:r>
              <a:rPr lang="es-ES" dirty="0"/>
              <a:t>"&gt;&lt;li&gt;Elemento 1&lt;/li&gt;&lt;/</a:t>
            </a:r>
            <a:r>
              <a:rPr lang="es-ES" dirty="0" err="1"/>
              <a:t>ul</a:t>
            </a:r>
            <a:r>
              <a:rPr lang="es-ES" dirty="0" smtClean="0"/>
              <a:t>&gt;</a:t>
            </a:r>
            <a:endParaRPr lang="es-ES" dirty="0"/>
          </a:p>
          <a:p>
            <a:r>
              <a:rPr lang="es-ES" b="1" dirty="0"/>
              <a:t>&lt;</a:t>
            </a:r>
            <a:r>
              <a:rPr lang="es-ES" b="1" dirty="0" err="1"/>
              <a:t>ol</a:t>
            </a:r>
            <a:r>
              <a:rPr lang="es-ES" b="1" dirty="0"/>
              <a:t>&gt;: </a:t>
            </a:r>
            <a:r>
              <a:rPr lang="es-ES" dirty="0"/>
              <a:t>Define una lista </a:t>
            </a:r>
            <a:r>
              <a:rPr lang="es-ES" dirty="0" smtClean="0"/>
              <a:t>ordenada. Elemento </a:t>
            </a:r>
            <a:r>
              <a:rPr lang="es-ES" dirty="0"/>
              <a:t>de bloque.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type</a:t>
            </a:r>
            <a:r>
              <a:rPr lang="es-ES" i="1" dirty="0"/>
              <a:t>: </a:t>
            </a:r>
            <a:r>
              <a:rPr lang="es-ES" dirty="0"/>
              <a:t>Define el tipo de numeración. Valores posibles: 1, A, a, I, i</a:t>
            </a:r>
            <a:r>
              <a:rPr lang="es-ES" dirty="0" smtClean="0"/>
              <a:t>.</a:t>
            </a:r>
            <a:r>
              <a:rPr lang="es-ES" dirty="0"/>
              <a:t> Se recomienda poner este estilo en </a:t>
            </a:r>
            <a:r>
              <a:rPr lang="es-ES" dirty="0" smtClean="0"/>
              <a:t>CSS</a:t>
            </a:r>
            <a:endParaRPr lang="es-ES" dirty="0"/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ol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="A"&gt;&lt;li&gt;Elemento 1&lt;/li&gt;&lt;/</a:t>
            </a:r>
            <a:r>
              <a:rPr lang="es-ES" dirty="0" err="1"/>
              <a:t>ol</a:t>
            </a:r>
            <a:r>
              <a:rPr lang="es-ES" dirty="0"/>
              <a:t>&gt;</a:t>
            </a:r>
          </a:p>
          <a:p>
            <a:pPr lvl="1"/>
            <a:r>
              <a:rPr lang="es-ES" i="1" dirty="0" err="1" smtClean="0"/>
              <a:t>start</a:t>
            </a:r>
            <a:r>
              <a:rPr lang="es-ES" i="1" dirty="0"/>
              <a:t>: </a:t>
            </a:r>
            <a:r>
              <a:rPr lang="es-ES" dirty="0"/>
              <a:t>Especifica el número inicial de la lista.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ol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="5"&gt;&lt;li&gt;Elemento 5&lt;/li&gt;&lt;/</a:t>
            </a:r>
            <a:r>
              <a:rPr lang="es-ES" dirty="0" err="1"/>
              <a:t>ol</a:t>
            </a:r>
            <a:r>
              <a:rPr lang="es-ES" dirty="0"/>
              <a:t>&gt;</a:t>
            </a:r>
          </a:p>
          <a:p>
            <a:r>
              <a:rPr lang="es-ES" b="1" dirty="0" smtClean="0"/>
              <a:t>&lt;</a:t>
            </a:r>
            <a:r>
              <a:rPr lang="es-ES" b="1" dirty="0"/>
              <a:t>li&gt;: </a:t>
            </a:r>
            <a:r>
              <a:rPr lang="es-ES" dirty="0"/>
              <a:t>Define un ítem de </a:t>
            </a:r>
            <a:r>
              <a:rPr lang="es-ES" dirty="0" smtClean="0"/>
              <a:t>lista. Elemento </a:t>
            </a:r>
            <a:r>
              <a:rPr lang="es-ES" dirty="0"/>
              <a:t>de bloque.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value</a:t>
            </a:r>
            <a:r>
              <a:rPr lang="es-ES" i="1" dirty="0"/>
              <a:t>: </a:t>
            </a:r>
            <a:r>
              <a:rPr lang="es-ES" dirty="0"/>
              <a:t>Especifica el valor de un elemento de lista.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&lt;li </a:t>
            </a:r>
            <a:r>
              <a:rPr lang="es-ES" dirty="0" err="1"/>
              <a:t>value</a:t>
            </a:r>
            <a:r>
              <a:rPr lang="es-ES" dirty="0"/>
              <a:t>="10"&gt;Elemento 10&lt;/li&gt;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9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básicas (</a:t>
            </a:r>
            <a:r>
              <a:rPr lang="es-ES" dirty="0" smtClean="0"/>
              <a:t>III)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br</a:t>
            </a:r>
            <a:r>
              <a:rPr lang="es-ES" b="1" dirty="0"/>
              <a:t>&gt;: </a:t>
            </a:r>
            <a:r>
              <a:rPr lang="es-ES" dirty="0"/>
              <a:t>Inserta un salto de </a:t>
            </a:r>
            <a:r>
              <a:rPr lang="es-ES" dirty="0" smtClean="0"/>
              <a:t>línea. Elemento </a:t>
            </a:r>
            <a:r>
              <a:rPr lang="es-ES" dirty="0"/>
              <a:t>de línea.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tiene propiedades específicas.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Línea 1&lt;</a:t>
            </a:r>
            <a:r>
              <a:rPr lang="es-ES" dirty="0" err="1"/>
              <a:t>br</a:t>
            </a:r>
            <a:r>
              <a:rPr lang="es-ES" dirty="0"/>
              <a:t>&gt;Línea </a:t>
            </a:r>
            <a:r>
              <a:rPr lang="es-ES" dirty="0" smtClean="0"/>
              <a:t>2</a:t>
            </a:r>
            <a:endParaRPr lang="es-ES" dirty="0"/>
          </a:p>
          <a:p>
            <a:r>
              <a:rPr lang="es-ES" b="1" dirty="0"/>
              <a:t>&lt;</a:t>
            </a:r>
            <a:r>
              <a:rPr lang="es-ES" b="1" dirty="0" err="1"/>
              <a:t>hr</a:t>
            </a:r>
            <a:r>
              <a:rPr lang="es-ES" b="1" dirty="0"/>
              <a:t>&gt;: </a:t>
            </a:r>
            <a:r>
              <a:rPr lang="es-ES" dirty="0"/>
              <a:t>Inserta una línea </a:t>
            </a:r>
            <a:r>
              <a:rPr lang="es-ES" dirty="0" smtClean="0"/>
              <a:t>horizontal. Elemento </a:t>
            </a:r>
            <a:r>
              <a:rPr lang="es-ES" dirty="0"/>
              <a:t>de bloque.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align</a:t>
            </a:r>
            <a:r>
              <a:rPr lang="es-ES" i="1" dirty="0"/>
              <a:t>: </a:t>
            </a:r>
            <a:r>
              <a:rPr lang="es-ES" dirty="0"/>
              <a:t>Alinea la línea horizontal. Valores posibles: </a:t>
            </a:r>
            <a:r>
              <a:rPr lang="es-ES" dirty="0" err="1"/>
              <a:t>left</a:t>
            </a:r>
            <a:r>
              <a:rPr lang="es-ES" dirty="0"/>
              <a:t>, center, </a:t>
            </a:r>
            <a:r>
              <a:rPr lang="es-ES" dirty="0" err="1"/>
              <a:t>right</a:t>
            </a:r>
            <a:r>
              <a:rPr lang="es-ES" dirty="0"/>
              <a:t>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hr</a:t>
            </a:r>
            <a:r>
              <a:rPr lang="es-ES" dirty="0"/>
              <a:t> </a:t>
            </a:r>
            <a:r>
              <a:rPr lang="es-ES" dirty="0" err="1"/>
              <a:t>align</a:t>
            </a:r>
            <a:r>
              <a:rPr lang="es-ES" dirty="0"/>
              <a:t>="center"&gt;</a:t>
            </a:r>
          </a:p>
          <a:p>
            <a:pPr lvl="1"/>
            <a:r>
              <a:rPr lang="es-ES" i="1" dirty="0" err="1" smtClean="0"/>
              <a:t>width</a:t>
            </a:r>
            <a:r>
              <a:rPr lang="es-ES" i="1" dirty="0"/>
              <a:t>: </a:t>
            </a:r>
            <a:r>
              <a:rPr lang="es-ES" dirty="0"/>
              <a:t>Especifica el ancho de la línea horizontal.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hr</a:t>
            </a:r>
            <a:r>
              <a:rPr lang="es-ES" dirty="0"/>
              <a:t> </a:t>
            </a:r>
            <a:r>
              <a:rPr lang="es-ES" dirty="0" err="1"/>
              <a:t>width</a:t>
            </a:r>
            <a:r>
              <a:rPr lang="es-ES" dirty="0"/>
              <a:t>="50%"&gt;</a:t>
            </a:r>
          </a:p>
          <a:p>
            <a:pPr lvl="1"/>
            <a:r>
              <a:rPr lang="es-ES" i="1" dirty="0" err="1" smtClean="0"/>
              <a:t>size</a:t>
            </a:r>
            <a:r>
              <a:rPr lang="es-ES" i="1" dirty="0"/>
              <a:t>: </a:t>
            </a:r>
            <a:r>
              <a:rPr lang="es-ES" dirty="0"/>
              <a:t>Especifica el grosor de la línea horizontal.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hr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="3"&gt;</a:t>
            </a:r>
          </a:p>
          <a:p>
            <a:pPr lvl="1"/>
            <a:r>
              <a:rPr lang="es-ES" i="1" dirty="0" err="1" smtClean="0"/>
              <a:t>noshade</a:t>
            </a:r>
            <a:r>
              <a:rPr lang="es-ES" i="1" dirty="0"/>
              <a:t>: </a:t>
            </a:r>
            <a:r>
              <a:rPr lang="es-ES" dirty="0"/>
              <a:t>Elimina el sombreado de la línea.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hr</a:t>
            </a:r>
            <a:r>
              <a:rPr lang="es-ES" dirty="0"/>
              <a:t> </a:t>
            </a:r>
            <a:r>
              <a:rPr lang="es-ES" dirty="0" err="1"/>
              <a:t>noshade</a:t>
            </a:r>
            <a:r>
              <a:rPr lang="es-ES" dirty="0"/>
              <a:t>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básicas (</a:t>
            </a:r>
            <a:r>
              <a:rPr lang="es-ES" dirty="0" smtClean="0"/>
              <a:t>IV)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strong</a:t>
            </a:r>
            <a:r>
              <a:rPr lang="es-ES" b="1" dirty="0"/>
              <a:t>&gt;: </a:t>
            </a:r>
            <a:r>
              <a:rPr lang="es-ES" dirty="0"/>
              <a:t>Define texto con fuerte </a:t>
            </a:r>
            <a:r>
              <a:rPr lang="es-ES" dirty="0" smtClean="0"/>
              <a:t>énfasis. Es importante para el SEO para remarcar las palabas que mas debamos resaltar en un documento. Visualmente se vera como texto en negrita. Elemento </a:t>
            </a:r>
            <a:r>
              <a:rPr lang="es-ES" dirty="0"/>
              <a:t>de línea.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tiene propiedades específicas.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strong</a:t>
            </a:r>
            <a:r>
              <a:rPr lang="es-ES" dirty="0"/>
              <a:t>&gt;Texto en negrita&lt;/</a:t>
            </a:r>
            <a:r>
              <a:rPr lang="es-ES" dirty="0" err="1"/>
              <a:t>strong</a:t>
            </a:r>
            <a:r>
              <a:rPr lang="es-ES" dirty="0" smtClean="0"/>
              <a:t>&gt;</a:t>
            </a:r>
            <a:endParaRPr lang="es-ES" dirty="0"/>
          </a:p>
          <a:p>
            <a:r>
              <a:rPr lang="es-ES" b="1" dirty="0"/>
              <a:t>&lt;</a:t>
            </a:r>
            <a:r>
              <a:rPr lang="es-ES" b="1" dirty="0" err="1"/>
              <a:t>em</a:t>
            </a:r>
            <a:r>
              <a:rPr lang="es-ES" b="1" dirty="0"/>
              <a:t>&gt;: </a:t>
            </a:r>
            <a:r>
              <a:rPr lang="es-ES" dirty="0"/>
              <a:t>Define texto con </a:t>
            </a:r>
            <a:r>
              <a:rPr lang="es-ES" dirty="0" smtClean="0"/>
              <a:t>énfasis. Remarca con menor intensidad palabras de un documento para posicionar la web con SEO. Visualmente se vera como texto en cursiva. Elemento </a:t>
            </a:r>
            <a:r>
              <a:rPr lang="es-ES" dirty="0"/>
              <a:t>de línea.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tiene propiedades específicas.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em</a:t>
            </a:r>
            <a:r>
              <a:rPr lang="es-ES" dirty="0"/>
              <a:t>&gt;Texto en cursiva&lt;/</a:t>
            </a:r>
            <a:r>
              <a:rPr lang="es-ES" dirty="0" err="1"/>
              <a:t>em</a:t>
            </a:r>
            <a:r>
              <a:rPr lang="es-ES" dirty="0"/>
              <a:t>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Etiquetas de división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&lt;div&gt;: </a:t>
            </a:r>
            <a:r>
              <a:rPr lang="es-ES" dirty="0"/>
              <a:t>División de </a:t>
            </a:r>
            <a:r>
              <a:rPr lang="es-ES" dirty="0" smtClean="0"/>
              <a:t>bloque. La </a:t>
            </a:r>
            <a:r>
              <a:rPr lang="es-ES" dirty="0"/>
              <a:t>etiqueta &lt;div&gt; se utiliza para crear contenedores que agrupan otros elementos HTML, lo que permite aplicar estilos </a:t>
            </a:r>
            <a:r>
              <a:rPr lang="es-ES" dirty="0" smtClean="0"/>
              <a:t>a secciones </a:t>
            </a:r>
            <a:r>
              <a:rPr lang="es-ES" dirty="0"/>
              <a:t>específicas del contenido. </a:t>
            </a:r>
            <a:r>
              <a:rPr lang="es-ES" dirty="0" smtClean="0"/>
              <a:t>Se empleara en conjunto con las etiquetas semánticas para definir bloques, que no tengan un significado semántico. </a:t>
            </a:r>
            <a:r>
              <a:rPr lang="es-ES" dirty="0"/>
              <a:t>Elemento de bloque.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align</a:t>
            </a:r>
            <a:r>
              <a:rPr lang="es-ES" i="1" dirty="0"/>
              <a:t>: </a:t>
            </a:r>
            <a:r>
              <a:rPr lang="es-ES" dirty="0"/>
              <a:t>Alinea el contenido del &lt;div&gt;. Valores posibles: </a:t>
            </a:r>
            <a:r>
              <a:rPr lang="es-ES" dirty="0" err="1"/>
              <a:t>left</a:t>
            </a:r>
            <a:r>
              <a:rPr lang="es-ES" dirty="0"/>
              <a:t>, center, </a:t>
            </a:r>
            <a:r>
              <a:rPr lang="es-ES" dirty="0" err="1"/>
              <a:t>right</a:t>
            </a:r>
            <a:r>
              <a:rPr lang="es-ES" dirty="0"/>
              <a:t>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&lt;div </a:t>
            </a:r>
            <a:r>
              <a:rPr lang="es-ES" dirty="0" err="1"/>
              <a:t>align</a:t>
            </a:r>
            <a:r>
              <a:rPr lang="es-ES" dirty="0"/>
              <a:t>="center"&gt;Contenido centrado&lt;/div&gt;</a:t>
            </a:r>
          </a:p>
          <a:p>
            <a:pPr lvl="1"/>
            <a:r>
              <a:rPr lang="es-ES" i="1" dirty="0" err="1" smtClean="0"/>
              <a:t>title</a:t>
            </a:r>
            <a:r>
              <a:rPr lang="es-ES" i="1" dirty="0"/>
              <a:t>:</a:t>
            </a:r>
            <a:r>
              <a:rPr lang="es-ES" dirty="0"/>
              <a:t> Proporciona información adicional sobre el elemento cuando se pasa el cursor sobre él.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&lt;div </a:t>
            </a:r>
            <a:r>
              <a:rPr lang="es-ES" dirty="0" err="1"/>
              <a:t>title</a:t>
            </a:r>
            <a:r>
              <a:rPr lang="es-ES" dirty="0"/>
              <a:t>="Información adicional"&gt;Texto del div&lt;/div&gt;</a:t>
            </a:r>
          </a:p>
          <a:p>
            <a:pPr lvl="1"/>
            <a:r>
              <a:rPr lang="es-ES" i="1" dirty="0" err="1" smtClean="0"/>
              <a:t>class</a:t>
            </a:r>
            <a:r>
              <a:rPr lang="es-ES" i="1" dirty="0"/>
              <a:t>: </a:t>
            </a:r>
            <a:r>
              <a:rPr lang="es-ES" dirty="0"/>
              <a:t>Asigna una o más clases CSS al elemento.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&lt;div </a:t>
            </a:r>
            <a:r>
              <a:rPr lang="es-ES" dirty="0" err="1"/>
              <a:t>class</a:t>
            </a:r>
            <a:r>
              <a:rPr lang="es-ES" dirty="0"/>
              <a:t>="clase1 clase2"&gt;Texto del div&lt;/div&gt;</a:t>
            </a:r>
          </a:p>
          <a:p>
            <a:pPr lvl="1"/>
            <a:r>
              <a:rPr lang="es-ES" i="1" dirty="0" smtClean="0"/>
              <a:t>id</a:t>
            </a:r>
            <a:r>
              <a:rPr lang="es-ES" i="1" dirty="0"/>
              <a:t>: </a:t>
            </a:r>
            <a:r>
              <a:rPr lang="es-ES" dirty="0"/>
              <a:t>Asigna un identificador único al elemento</a:t>
            </a:r>
            <a:r>
              <a:rPr lang="es-ES" dirty="0" smtClean="0"/>
              <a:t>. </a:t>
            </a:r>
            <a:r>
              <a:rPr lang="es-ES" dirty="0" err="1" smtClean="0"/>
              <a:t>Tambien</a:t>
            </a:r>
            <a:r>
              <a:rPr lang="es-ES" dirty="0" smtClean="0"/>
              <a:t> se emplea para definir en CSS estilos para ese elemento</a:t>
            </a:r>
            <a:endParaRPr lang="es-ES" dirty="0"/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&lt;div id="</a:t>
            </a:r>
            <a:r>
              <a:rPr lang="es-ES" dirty="0" err="1"/>
              <a:t>identificadorUnico</a:t>
            </a:r>
            <a:r>
              <a:rPr lang="es-ES" dirty="0"/>
              <a:t>"&gt;Texto del div&lt;/div</a:t>
            </a:r>
            <a:r>
              <a:rPr lang="es-ES" dirty="0" smtClean="0"/>
              <a:t>&gt;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9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21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36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60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s-ES" dirty="0" smtClean="0"/>
              <a:t>Definición </a:t>
            </a:r>
            <a:r>
              <a:rPr lang="es-ES" dirty="0"/>
              <a:t>de un documento HTML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Etiquetas </a:t>
            </a:r>
            <a:r>
              <a:rPr lang="es-ES" dirty="0"/>
              <a:t>semánticas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Etiquetas </a:t>
            </a:r>
            <a:r>
              <a:rPr lang="es-ES" dirty="0"/>
              <a:t>básicas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Etiquetas </a:t>
            </a:r>
            <a:r>
              <a:rPr lang="es-ES" dirty="0"/>
              <a:t>div y </a:t>
            </a:r>
            <a:r>
              <a:rPr lang="es-ES" dirty="0" err="1"/>
              <a:t>span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Etiquetas </a:t>
            </a:r>
            <a:r>
              <a:rPr lang="es-ES" dirty="0"/>
              <a:t>de tabla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/>
              <a:t>Etiquetas </a:t>
            </a:r>
            <a:r>
              <a:rPr lang="es-ES" dirty="0"/>
              <a:t>de formulario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2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Definición de un Documento </a:t>
            </a:r>
            <a:r>
              <a:rPr lang="es-ES" sz="4000" dirty="0" smtClean="0"/>
              <a:t>HTML (I)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Principales Etiquetas</a:t>
            </a:r>
            <a:r>
              <a:rPr lang="es-ES" dirty="0" smtClean="0"/>
              <a:t>:</a:t>
            </a:r>
            <a:endParaRPr lang="es-ES" dirty="0"/>
          </a:p>
          <a:p>
            <a:pPr marL="45720" indent="0">
              <a:buNone/>
            </a:pPr>
            <a:r>
              <a:rPr lang="es-ES" b="1" dirty="0" smtClean="0"/>
              <a:t>&lt;</a:t>
            </a:r>
            <a:r>
              <a:rPr lang="es-ES" b="1" dirty="0" err="1"/>
              <a:t>html</a:t>
            </a:r>
            <a:r>
              <a:rPr lang="es-ES" b="1" dirty="0"/>
              <a:t>&gt;: </a:t>
            </a:r>
            <a:r>
              <a:rPr lang="es-ES" dirty="0"/>
              <a:t>Define el inicio de un documento HTML. Elemento de bloque.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 </a:t>
            </a:r>
            <a:r>
              <a:rPr lang="es-ES" dirty="0" err="1"/>
              <a:t>lang</a:t>
            </a:r>
            <a:r>
              <a:rPr lang="es-ES" dirty="0"/>
              <a:t> (define el idioma del documento</a:t>
            </a:r>
            <a:r>
              <a:rPr lang="es-ES" dirty="0" smtClean="0"/>
              <a:t>).</a:t>
            </a:r>
            <a:endParaRPr lang="es-ES" dirty="0"/>
          </a:p>
          <a:p>
            <a:pPr marL="45720" indent="0">
              <a:buNone/>
            </a:pPr>
            <a:r>
              <a:rPr lang="es-ES" b="1" dirty="0" smtClean="0"/>
              <a:t>&lt;</a:t>
            </a:r>
            <a:r>
              <a:rPr lang="es-ES" b="1" dirty="0"/>
              <a:t>head&gt;: </a:t>
            </a:r>
            <a:r>
              <a:rPr lang="es-ES" dirty="0"/>
              <a:t>Contiene metadatos/información sobre el documento. Elemento de </a:t>
            </a:r>
            <a:r>
              <a:rPr lang="es-ES" dirty="0" smtClean="0"/>
              <a:t>bloque no visible.</a:t>
            </a:r>
            <a:endParaRPr lang="es-ES" dirty="0"/>
          </a:p>
          <a:p>
            <a:pPr marL="45720" indent="0">
              <a:buNone/>
            </a:pPr>
            <a:r>
              <a:rPr lang="es-ES" b="1" dirty="0" smtClean="0"/>
              <a:t>&lt;</a:t>
            </a:r>
            <a:r>
              <a:rPr lang="es-ES" b="1" dirty="0" err="1"/>
              <a:t>title</a:t>
            </a:r>
            <a:r>
              <a:rPr lang="es-ES" b="1" dirty="0"/>
              <a:t>&gt;: </a:t>
            </a:r>
            <a:r>
              <a:rPr lang="es-ES" dirty="0"/>
              <a:t>Define el título del documento en la barra del </a:t>
            </a:r>
            <a:r>
              <a:rPr lang="es-ES" dirty="0" smtClean="0"/>
              <a:t>navegador o pestaña. </a:t>
            </a:r>
            <a:r>
              <a:rPr lang="es-ES" dirty="0"/>
              <a:t>Elemento de bloque.</a:t>
            </a:r>
          </a:p>
          <a:p>
            <a:pPr marL="45720" indent="0">
              <a:buNone/>
            </a:pPr>
            <a:r>
              <a:rPr lang="es-ES" b="1" dirty="0" smtClean="0"/>
              <a:t>&lt;</a:t>
            </a:r>
            <a:r>
              <a:rPr lang="es-ES" b="1" dirty="0"/>
              <a:t>meta&gt;: </a:t>
            </a:r>
            <a:r>
              <a:rPr lang="es-ES" dirty="0"/>
              <a:t>Define metadatos como descripción, palabras clave, </a:t>
            </a:r>
            <a:r>
              <a:rPr lang="es-ES" dirty="0" smtClean="0"/>
              <a:t>etc</a:t>
            </a:r>
            <a:r>
              <a:rPr lang="es-ES" dirty="0"/>
              <a:t>. Elemento de </a:t>
            </a:r>
            <a:r>
              <a:rPr lang="es-ES" dirty="0" smtClean="0"/>
              <a:t>línea no visible</a:t>
            </a:r>
            <a:endParaRPr lang="es-ES" dirty="0"/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content</a:t>
            </a:r>
            <a:r>
              <a:rPr lang="es-ES" dirty="0"/>
              <a:t>, </a:t>
            </a:r>
            <a:r>
              <a:rPr lang="es-ES" dirty="0" err="1"/>
              <a:t>charset</a:t>
            </a:r>
            <a:r>
              <a:rPr lang="es-ES" dirty="0"/>
              <a:t>, http-</a:t>
            </a:r>
            <a:r>
              <a:rPr lang="es-ES" dirty="0" err="1"/>
              <a:t>equiv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Definición de un Documento HTML (</a:t>
            </a:r>
            <a:r>
              <a:rPr lang="es-ES" sz="4000" dirty="0" smtClean="0"/>
              <a:t>II)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/>
              <a:t>&lt;link&gt;: </a:t>
            </a:r>
            <a:r>
              <a:rPr lang="es-ES" dirty="0"/>
              <a:t>Enlaza recursos externos como hojas de estilo CSS. Elemento de </a:t>
            </a:r>
            <a:r>
              <a:rPr lang="es-ES" dirty="0" smtClean="0"/>
              <a:t>línea</a:t>
            </a:r>
            <a:r>
              <a:rPr lang="es-ES" dirty="0"/>
              <a:t> </a:t>
            </a:r>
            <a:r>
              <a:rPr lang="es-ES" dirty="0" smtClean="0"/>
              <a:t>no visible</a:t>
            </a:r>
            <a:endParaRPr lang="es-ES" dirty="0"/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 </a:t>
            </a:r>
            <a:r>
              <a:rPr lang="es-ES" dirty="0" err="1"/>
              <a:t>rel</a:t>
            </a:r>
            <a:r>
              <a:rPr lang="es-ES" dirty="0"/>
              <a:t>, </a:t>
            </a:r>
            <a:r>
              <a:rPr lang="es-ES" dirty="0" err="1"/>
              <a:t>href</a:t>
            </a:r>
            <a:r>
              <a:rPr lang="es-ES" dirty="0"/>
              <a:t>, </a:t>
            </a:r>
            <a:r>
              <a:rPr lang="es-ES" dirty="0" err="1"/>
              <a:t>type</a:t>
            </a:r>
            <a:r>
              <a:rPr lang="es-ES" dirty="0" smtClean="0"/>
              <a:t>.</a:t>
            </a:r>
            <a:endParaRPr lang="es-ES" dirty="0"/>
          </a:p>
          <a:p>
            <a:pPr marL="45720" indent="0">
              <a:buNone/>
            </a:pPr>
            <a:r>
              <a:rPr lang="es-ES" b="1" dirty="0"/>
              <a:t>&lt;script&gt;: </a:t>
            </a:r>
            <a:r>
              <a:rPr lang="es-ES" dirty="0"/>
              <a:t>Define scripts </a:t>
            </a:r>
            <a:r>
              <a:rPr lang="es-ES" dirty="0" smtClean="0"/>
              <a:t>de código JavaScript</a:t>
            </a:r>
            <a:r>
              <a:rPr lang="es-ES" dirty="0"/>
              <a:t>. Elemento de </a:t>
            </a:r>
            <a:r>
              <a:rPr lang="es-ES" dirty="0" smtClean="0"/>
              <a:t>bloque</a:t>
            </a:r>
            <a:r>
              <a:rPr lang="es-ES" dirty="0"/>
              <a:t> </a:t>
            </a:r>
            <a:r>
              <a:rPr lang="es-ES" dirty="0" smtClean="0"/>
              <a:t>no visible</a:t>
            </a:r>
            <a:endParaRPr lang="es-ES" dirty="0"/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 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type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, </a:t>
            </a:r>
            <a:r>
              <a:rPr lang="es-ES" dirty="0" err="1"/>
              <a:t>defer</a:t>
            </a:r>
            <a:r>
              <a:rPr lang="es-ES" dirty="0" smtClean="0"/>
              <a:t>.</a:t>
            </a:r>
            <a:endParaRPr lang="es-ES" dirty="0"/>
          </a:p>
          <a:p>
            <a:pPr marL="45720" indent="0">
              <a:buNone/>
            </a:pPr>
            <a:r>
              <a:rPr lang="es-ES" b="1" dirty="0"/>
              <a:t>&lt;</a:t>
            </a:r>
            <a:r>
              <a:rPr lang="es-ES" b="1" dirty="0" err="1"/>
              <a:t>style</a:t>
            </a:r>
            <a:r>
              <a:rPr lang="es-ES" b="1" dirty="0"/>
              <a:t>&gt;: </a:t>
            </a:r>
            <a:r>
              <a:rPr lang="es-ES" dirty="0"/>
              <a:t>Contiene estilos CSS </a:t>
            </a:r>
            <a:r>
              <a:rPr lang="es-ES" dirty="0" smtClean="0"/>
              <a:t>internos.se recomienda usar hojas de estilo separadas. </a:t>
            </a:r>
            <a:r>
              <a:rPr lang="es-ES" dirty="0"/>
              <a:t>Elemento de </a:t>
            </a:r>
            <a:r>
              <a:rPr lang="es-ES" dirty="0" smtClean="0"/>
              <a:t>bloque</a:t>
            </a:r>
            <a:r>
              <a:rPr lang="es-ES" dirty="0"/>
              <a:t> </a:t>
            </a:r>
            <a:r>
              <a:rPr lang="es-ES" dirty="0" smtClean="0"/>
              <a:t>no visible</a:t>
            </a:r>
            <a:endParaRPr lang="es-ES" dirty="0"/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 </a:t>
            </a:r>
            <a:r>
              <a:rPr lang="es-ES" dirty="0" err="1"/>
              <a:t>type</a:t>
            </a:r>
            <a:r>
              <a:rPr lang="es-ES" dirty="0" smtClean="0"/>
              <a:t>.</a:t>
            </a:r>
            <a:endParaRPr lang="es-ES" dirty="0"/>
          </a:p>
          <a:p>
            <a:pPr marL="45720" indent="0">
              <a:buNone/>
            </a:pPr>
            <a:r>
              <a:rPr lang="es-ES" b="1" dirty="0"/>
              <a:t>&lt;</a:t>
            </a:r>
            <a:r>
              <a:rPr lang="es-ES" b="1" dirty="0" err="1"/>
              <a:t>body</a:t>
            </a:r>
            <a:r>
              <a:rPr lang="es-ES" b="1" dirty="0"/>
              <a:t>&gt;: </a:t>
            </a:r>
            <a:r>
              <a:rPr lang="es-ES" dirty="0"/>
              <a:t>Contiene el contenido visible del documento. Elemento de bloque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3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</a:t>
            </a:r>
            <a:r>
              <a:rPr lang="es-ES" dirty="0" smtClean="0"/>
              <a:t>semánticas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Principales Etiquetas</a:t>
            </a:r>
            <a:r>
              <a:rPr lang="es-ES" dirty="0" smtClean="0"/>
              <a:t>:</a:t>
            </a:r>
            <a:endParaRPr lang="es-ES" dirty="0"/>
          </a:p>
          <a:p>
            <a:pPr marL="45720" indent="0">
              <a:buNone/>
            </a:pPr>
            <a:r>
              <a:rPr lang="es-ES" b="1" dirty="0" smtClean="0"/>
              <a:t>&lt;</a:t>
            </a:r>
            <a:r>
              <a:rPr lang="es-ES" b="1" dirty="0" err="1"/>
              <a:t>header</a:t>
            </a:r>
            <a:r>
              <a:rPr lang="es-ES" b="1" dirty="0"/>
              <a:t>&gt;: </a:t>
            </a:r>
            <a:r>
              <a:rPr lang="es-ES" dirty="0"/>
              <a:t>Define un encabezado para un documento o </a:t>
            </a:r>
            <a:r>
              <a:rPr lang="es-ES" dirty="0" smtClean="0"/>
              <a:t>sección, la cabecera de la pagina web. Solo tendremos un bloque de estos en nuestro documento. </a:t>
            </a:r>
            <a:r>
              <a:rPr lang="es-ES" dirty="0"/>
              <a:t>Elemento de bloque.</a:t>
            </a:r>
          </a:p>
          <a:p>
            <a:pPr marL="45720" indent="0">
              <a:buNone/>
            </a:pPr>
            <a:r>
              <a:rPr lang="es-ES" b="1" dirty="0" smtClean="0"/>
              <a:t>&lt;</a:t>
            </a:r>
            <a:r>
              <a:rPr lang="es-ES" b="1" dirty="0" err="1"/>
              <a:t>nav</a:t>
            </a:r>
            <a:r>
              <a:rPr lang="es-ES" b="1" dirty="0"/>
              <a:t>&gt;: </a:t>
            </a:r>
            <a:r>
              <a:rPr lang="es-ES" dirty="0"/>
              <a:t>Define un conjunto de enlaces de </a:t>
            </a:r>
            <a:r>
              <a:rPr lang="es-ES" dirty="0" smtClean="0"/>
              <a:t>navegación, dentro suele tener una definición de una lista no ordenada. </a:t>
            </a:r>
            <a:r>
              <a:rPr lang="es-ES" dirty="0"/>
              <a:t>Elemento de bloque</a:t>
            </a:r>
            <a:r>
              <a:rPr lang="es-ES" dirty="0" smtClean="0"/>
              <a:t>.</a:t>
            </a:r>
          </a:p>
          <a:p>
            <a:pPr marL="45720" indent="0">
              <a:buNone/>
            </a:pPr>
            <a:r>
              <a:rPr lang="es-ES" dirty="0"/>
              <a:t>&lt;</a:t>
            </a:r>
            <a:r>
              <a:rPr lang="es-ES" dirty="0" err="1"/>
              <a:t>main</a:t>
            </a:r>
            <a:r>
              <a:rPr lang="es-ES" dirty="0"/>
              <a:t>&gt;: Define el contenido principal del documento. Elemento de bloque.</a:t>
            </a:r>
          </a:p>
          <a:p>
            <a:pPr marL="45720" indent="0">
              <a:buNone/>
            </a:pPr>
            <a:r>
              <a:rPr lang="es-ES" dirty="0"/>
              <a:t>&lt;</a:t>
            </a:r>
            <a:r>
              <a:rPr lang="es-ES" dirty="0" err="1"/>
              <a:t>footer</a:t>
            </a:r>
            <a:r>
              <a:rPr lang="es-ES" dirty="0"/>
              <a:t>&gt;: Define un pie de página para un documento o sección. Elemento de bloque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4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semánticas </a:t>
            </a:r>
            <a:r>
              <a:rPr lang="es-ES" dirty="0" smtClean="0"/>
              <a:t>(II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section</a:t>
            </a:r>
            <a:r>
              <a:rPr lang="es-ES" b="1" dirty="0"/>
              <a:t>&gt;: </a:t>
            </a:r>
            <a:r>
              <a:rPr lang="es-ES" dirty="0"/>
              <a:t>Define una sección en un documento. Puede tener cualquier contenido dentro, pero se recomienda que este sea </a:t>
            </a:r>
            <a:r>
              <a:rPr lang="es-ES" dirty="0" smtClean="0"/>
              <a:t>homogéneo. </a:t>
            </a:r>
            <a:r>
              <a:rPr lang="es-ES" dirty="0"/>
              <a:t>Elemento de bloque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&lt;</a:t>
            </a:r>
            <a:r>
              <a:rPr lang="es-ES" b="1" dirty="0" err="1"/>
              <a:t>article</a:t>
            </a:r>
            <a:r>
              <a:rPr lang="es-ES" b="1" dirty="0"/>
              <a:t>&gt;: </a:t>
            </a:r>
            <a:r>
              <a:rPr lang="es-ES" dirty="0"/>
              <a:t>Define contenido independiente y auto-contenido</a:t>
            </a:r>
            <a:r>
              <a:rPr lang="es-ES" dirty="0" smtClean="0"/>
              <a:t>. Lo que se diseña dentro de este bloque debe tener coherencia </a:t>
            </a:r>
            <a:r>
              <a:rPr lang="es-ES" dirty="0" err="1" smtClean="0"/>
              <a:t>logica</a:t>
            </a:r>
            <a:r>
              <a:rPr lang="es-ES" dirty="0"/>
              <a:t>.</a:t>
            </a:r>
            <a:r>
              <a:rPr lang="es-ES" dirty="0" smtClean="0"/>
              <a:t> </a:t>
            </a:r>
            <a:r>
              <a:rPr lang="es-ES" dirty="0"/>
              <a:t>Elemento de </a:t>
            </a:r>
            <a:r>
              <a:rPr lang="es-ES" dirty="0" smtClean="0"/>
              <a:t>bloque</a:t>
            </a:r>
            <a:endParaRPr lang="es-ES" dirty="0"/>
          </a:p>
          <a:p>
            <a:r>
              <a:rPr lang="es-ES" b="1" dirty="0" smtClean="0"/>
              <a:t>&lt;</a:t>
            </a:r>
            <a:r>
              <a:rPr lang="es-ES" b="1" dirty="0" err="1"/>
              <a:t>aside</a:t>
            </a:r>
            <a:r>
              <a:rPr lang="es-ES" b="1" dirty="0"/>
              <a:t>&gt;: </a:t>
            </a:r>
            <a:r>
              <a:rPr lang="es-ES" dirty="0"/>
              <a:t>Define contenido aparte del contenido </a:t>
            </a:r>
            <a:r>
              <a:rPr lang="es-ES" dirty="0" smtClean="0"/>
              <a:t>principal, normalmente se emplea en barras laterales. </a:t>
            </a:r>
            <a:r>
              <a:rPr lang="es-ES" dirty="0"/>
              <a:t>Elemento de bloque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 smtClean="0"/>
              <a:t>&lt;</a:t>
            </a:r>
            <a:r>
              <a:rPr lang="es-ES" b="1" dirty="0"/>
              <a:t>figure&gt;: </a:t>
            </a:r>
            <a:r>
              <a:rPr lang="es-ES" dirty="0"/>
              <a:t>Agrupa contenido </a:t>
            </a:r>
            <a:r>
              <a:rPr lang="es-ES" dirty="0" smtClean="0"/>
              <a:t>ilustrativo, . </a:t>
            </a:r>
            <a:r>
              <a:rPr lang="es-ES" dirty="0"/>
              <a:t>Elemento de bloque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y usos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aside</a:t>
            </a:r>
            <a:r>
              <a:rPr lang="es-ES" b="1" dirty="0"/>
              <a:t>:</a:t>
            </a:r>
            <a:r>
              <a:rPr lang="es-ES" dirty="0"/>
              <a:t> Contenido </a:t>
            </a:r>
            <a:r>
              <a:rPr lang="es-ES" dirty="0" smtClean="0"/>
              <a:t>relacionado de la pagina web, </a:t>
            </a:r>
            <a:r>
              <a:rPr lang="es-ES" dirty="0"/>
              <a:t>pero no principal, como una barra lateral.</a:t>
            </a:r>
          </a:p>
          <a:p>
            <a:r>
              <a:rPr lang="es-ES" b="1" dirty="0" err="1" smtClean="0"/>
              <a:t>section</a:t>
            </a:r>
            <a:r>
              <a:rPr lang="es-ES" b="1" dirty="0"/>
              <a:t>: </a:t>
            </a:r>
            <a:r>
              <a:rPr lang="es-ES" dirty="0"/>
              <a:t>Agrupa contenido temáticamente, como diferentes secciones en un </a:t>
            </a:r>
            <a:r>
              <a:rPr lang="es-ES" dirty="0" smtClean="0"/>
              <a:t>documento, diferentes secciones de una pagina web con distintas estructuras,...</a:t>
            </a:r>
            <a:endParaRPr lang="es-ES" dirty="0"/>
          </a:p>
          <a:p>
            <a:r>
              <a:rPr lang="es-ES" b="1" dirty="0" err="1" smtClean="0"/>
              <a:t>article</a:t>
            </a:r>
            <a:r>
              <a:rPr lang="es-ES" b="1" dirty="0"/>
              <a:t>: </a:t>
            </a:r>
            <a:r>
              <a:rPr lang="es-ES" dirty="0"/>
              <a:t>Contenido independiente y completo, como un artículo de revista o una entrada de blog</a:t>
            </a:r>
            <a:r>
              <a:rPr lang="es-ES" dirty="0" smtClean="0"/>
              <a:t>. También puede entenderse como un articulo a la venta en una pagina web</a:t>
            </a:r>
          </a:p>
          <a:p>
            <a:r>
              <a:rPr lang="es-ES" b="1" dirty="0"/>
              <a:t>figure: </a:t>
            </a:r>
            <a:r>
              <a:rPr lang="es-ES" dirty="0"/>
              <a:t>Contenido autónomo y relacionado con el documento, como imágenes, diagramas o gráficos con su respectiva leyenda</a:t>
            </a:r>
            <a:r>
              <a:rPr lang="es-ES" dirty="0" smtClean="0"/>
              <a:t>. Solo se incluirán los gráficos y lo relacionados con ellos. Ayuda a buscadores como google a identificar imágenes y clasificarlas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5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Etiquetas básicas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&lt;p&gt;: </a:t>
            </a:r>
            <a:r>
              <a:rPr lang="es-ES" dirty="0"/>
              <a:t>Define un </a:t>
            </a:r>
            <a:r>
              <a:rPr lang="es-ES" dirty="0" smtClean="0"/>
              <a:t>párrafo de </a:t>
            </a:r>
            <a:r>
              <a:rPr lang="es-ES" dirty="0" err="1" smtClean="0"/>
              <a:t>texto.Elemento</a:t>
            </a:r>
            <a:r>
              <a:rPr lang="es-ES" dirty="0" smtClean="0"/>
              <a:t> </a:t>
            </a:r>
            <a:r>
              <a:rPr lang="es-ES" dirty="0"/>
              <a:t>de bloque.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align</a:t>
            </a:r>
            <a:r>
              <a:rPr lang="es-ES" i="1" dirty="0"/>
              <a:t>: </a:t>
            </a:r>
            <a:r>
              <a:rPr lang="es-ES" dirty="0"/>
              <a:t>Alinea el texto del párrafo. Valores posibles: </a:t>
            </a:r>
            <a:r>
              <a:rPr lang="es-ES" dirty="0" err="1"/>
              <a:t>left</a:t>
            </a:r>
            <a:r>
              <a:rPr lang="es-ES" dirty="0"/>
              <a:t>, center,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justify</a:t>
            </a:r>
            <a:r>
              <a:rPr lang="es-ES" dirty="0"/>
              <a:t>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&lt;p </a:t>
            </a:r>
            <a:r>
              <a:rPr lang="es-ES" dirty="0" smtClean="0"/>
              <a:t>&gt;</a:t>
            </a:r>
            <a:r>
              <a:rPr lang="es-ES" dirty="0"/>
              <a:t>Este es un párrafo centrado.&lt;/p</a:t>
            </a:r>
            <a:r>
              <a:rPr lang="es-ES" dirty="0" smtClean="0"/>
              <a:t>&gt;</a:t>
            </a:r>
            <a:endParaRPr lang="es-ES" dirty="0"/>
          </a:p>
          <a:p>
            <a:r>
              <a:rPr lang="es-ES" b="1" dirty="0"/>
              <a:t>&lt;a&gt;: </a:t>
            </a:r>
            <a:r>
              <a:rPr lang="es-ES" dirty="0"/>
              <a:t>Define un </a:t>
            </a:r>
            <a:r>
              <a:rPr lang="es-ES" dirty="0" smtClean="0"/>
              <a:t>enlace a otro documento HTML, JSP o </a:t>
            </a:r>
            <a:r>
              <a:rPr lang="es-ES" dirty="0" err="1" smtClean="0"/>
              <a:t>Servlet</a:t>
            </a:r>
            <a:r>
              <a:rPr lang="es-ES" dirty="0" smtClean="0"/>
              <a:t>. Elemento </a:t>
            </a:r>
            <a:r>
              <a:rPr lang="es-ES" dirty="0"/>
              <a:t>de línea.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href</a:t>
            </a:r>
            <a:r>
              <a:rPr lang="es-ES" i="1" dirty="0"/>
              <a:t>: </a:t>
            </a:r>
            <a:r>
              <a:rPr lang="es-ES" dirty="0"/>
              <a:t>Especifica la URL del enlace.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&lt;a </a:t>
            </a:r>
            <a:r>
              <a:rPr lang="es-ES" dirty="0" err="1"/>
              <a:t>href</a:t>
            </a:r>
            <a:r>
              <a:rPr lang="es-ES" dirty="0"/>
              <a:t>="https://www.ejemplo.com"&gt;Enlace a Ejemplo&lt;/a&gt;</a:t>
            </a:r>
          </a:p>
          <a:p>
            <a:pPr lvl="1"/>
            <a:r>
              <a:rPr lang="es-ES" i="1" dirty="0" smtClean="0"/>
              <a:t>target</a:t>
            </a:r>
            <a:r>
              <a:rPr lang="es-ES" i="1" dirty="0"/>
              <a:t>: </a:t>
            </a:r>
            <a:r>
              <a:rPr lang="es-ES" dirty="0"/>
              <a:t>Especifica dónde abrir el enlace. Valores comunes: _</a:t>
            </a:r>
            <a:r>
              <a:rPr lang="es-ES" dirty="0" err="1"/>
              <a:t>blank</a:t>
            </a:r>
            <a:r>
              <a:rPr lang="es-ES" dirty="0"/>
              <a:t>, _</a:t>
            </a:r>
            <a:r>
              <a:rPr lang="es-ES" dirty="0" err="1"/>
              <a:t>self</a:t>
            </a:r>
            <a:r>
              <a:rPr lang="es-ES" dirty="0"/>
              <a:t>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&lt;a </a:t>
            </a:r>
            <a:r>
              <a:rPr lang="es-ES" dirty="0" err="1"/>
              <a:t>href</a:t>
            </a:r>
            <a:r>
              <a:rPr lang="es-ES" dirty="0"/>
              <a:t>="https://www.ejemplo.com" target="_</a:t>
            </a:r>
            <a:r>
              <a:rPr lang="es-ES" dirty="0" err="1"/>
              <a:t>blank</a:t>
            </a:r>
            <a:r>
              <a:rPr lang="es-ES" dirty="0"/>
              <a:t>"&gt;Abrir en nueva pestaña&lt;/a&gt;</a:t>
            </a:r>
          </a:p>
          <a:p>
            <a:pPr lvl="1"/>
            <a:r>
              <a:rPr lang="es-ES" i="1" dirty="0" err="1" smtClean="0"/>
              <a:t>rel</a:t>
            </a:r>
            <a:r>
              <a:rPr lang="es-ES" i="1" dirty="0"/>
              <a:t>:</a:t>
            </a:r>
            <a:r>
              <a:rPr lang="es-ES" dirty="0"/>
              <a:t> Define la relación entre el documento actual y el enlace. Valores comunes: </a:t>
            </a:r>
            <a:r>
              <a:rPr lang="es-ES" dirty="0" err="1"/>
              <a:t>noopener</a:t>
            </a:r>
            <a:r>
              <a:rPr lang="es-ES" dirty="0"/>
              <a:t>, </a:t>
            </a:r>
            <a:r>
              <a:rPr lang="es-ES" dirty="0" err="1"/>
              <a:t>noreferrer</a:t>
            </a:r>
            <a:r>
              <a:rPr lang="es-ES" dirty="0"/>
              <a:t>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&lt;a </a:t>
            </a:r>
            <a:r>
              <a:rPr lang="es-ES" dirty="0" err="1"/>
              <a:t>href</a:t>
            </a:r>
            <a:r>
              <a:rPr lang="es-ES" dirty="0"/>
              <a:t>="https://www.ejemplo.com"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noopener</a:t>
            </a:r>
            <a:r>
              <a:rPr lang="es-ES" dirty="0"/>
              <a:t>"&gt;Enlace seguro&lt;/a&gt;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9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básicas 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img</a:t>
            </a:r>
            <a:r>
              <a:rPr lang="es-ES" b="1" dirty="0"/>
              <a:t>&gt;: </a:t>
            </a:r>
            <a:r>
              <a:rPr lang="es-ES" dirty="0"/>
              <a:t>Define una </a:t>
            </a:r>
            <a:r>
              <a:rPr lang="es-ES" dirty="0" smtClean="0"/>
              <a:t>imagen. Elemento </a:t>
            </a:r>
            <a:r>
              <a:rPr lang="es-ES" dirty="0"/>
              <a:t>de línea.</a:t>
            </a:r>
          </a:p>
          <a:p>
            <a:pPr lvl="1"/>
            <a:r>
              <a:rPr lang="es-ES" dirty="0" smtClean="0"/>
              <a:t>Propiedades</a:t>
            </a:r>
            <a:r>
              <a:rPr lang="es-ES" dirty="0"/>
              <a:t>:</a:t>
            </a:r>
          </a:p>
          <a:p>
            <a:pPr lvl="1"/>
            <a:r>
              <a:rPr lang="es-ES" i="1" dirty="0" err="1" smtClean="0"/>
              <a:t>src</a:t>
            </a:r>
            <a:r>
              <a:rPr lang="es-ES" i="1" dirty="0"/>
              <a:t>:</a:t>
            </a:r>
            <a:r>
              <a:rPr lang="es-ES" dirty="0"/>
              <a:t> Especifica la ruta de la imagen</a:t>
            </a:r>
            <a:r>
              <a:rPr lang="es-ES" dirty="0" smtClean="0"/>
              <a:t>. Podrán usarse rutas absolutas o relativas, pero se recomiendan las relativas. Se tomara de origen el archivo HTML o JSP</a:t>
            </a:r>
            <a:endParaRPr lang="es-ES" dirty="0"/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="imagen.jpg" </a:t>
            </a:r>
            <a:r>
              <a:rPr lang="es-ES" dirty="0" err="1"/>
              <a:t>alt</a:t>
            </a:r>
            <a:r>
              <a:rPr lang="es-ES" dirty="0"/>
              <a:t>="Descripción de la imagen"&gt;</a:t>
            </a:r>
          </a:p>
          <a:p>
            <a:pPr lvl="1"/>
            <a:r>
              <a:rPr lang="es-ES" i="1" dirty="0" err="1" smtClean="0"/>
              <a:t>alt</a:t>
            </a:r>
            <a:r>
              <a:rPr lang="es-ES" i="1" dirty="0"/>
              <a:t>: </a:t>
            </a:r>
            <a:r>
              <a:rPr lang="es-ES" dirty="0"/>
              <a:t>Proporciona texto alternativo para la imagen.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="imagen.jpg" </a:t>
            </a:r>
            <a:r>
              <a:rPr lang="es-ES" dirty="0" err="1"/>
              <a:t>alt</a:t>
            </a:r>
            <a:r>
              <a:rPr lang="es-ES" dirty="0"/>
              <a:t>="Descripción de la imagen"&gt;</a:t>
            </a:r>
          </a:p>
          <a:p>
            <a:pPr lvl="1"/>
            <a:r>
              <a:rPr lang="es-ES" i="1" dirty="0" err="1" smtClean="0"/>
              <a:t>width</a:t>
            </a:r>
            <a:r>
              <a:rPr lang="es-ES" i="1" dirty="0"/>
              <a:t>: </a:t>
            </a:r>
            <a:r>
              <a:rPr lang="es-ES" dirty="0"/>
              <a:t>Especifica el ancho de la imagen.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="imagen.jpg" </a:t>
            </a:r>
            <a:r>
              <a:rPr lang="es-ES" dirty="0" err="1"/>
              <a:t>width</a:t>
            </a:r>
            <a:r>
              <a:rPr lang="es-ES" dirty="0"/>
              <a:t>="200"&gt;</a:t>
            </a:r>
          </a:p>
          <a:p>
            <a:pPr lvl="1"/>
            <a:r>
              <a:rPr lang="es-ES" i="1" dirty="0" err="1" smtClean="0"/>
              <a:t>height</a:t>
            </a:r>
            <a:r>
              <a:rPr lang="es-ES" i="1" dirty="0"/>
              <a:t>: </a:t>
            </a:r>
            <a:r>
              <a:rPr lang="es-ES" dirty="0"/>
              <a:t>Especifica la altura de la imagen.</a:t>
            </a:r>
          </a:p>
          <a:p>
            <a:pPr marL="548640" lvl="2" indent="0">
              <a:buNone/>
            </a:pPr>
            <a:r>
              <a:rPr lang="es-ES" dirty="0" smtClean="0"/>
              <a:t>Ejemplo</a:t>
            </a:r>
            <a:r>
              <a:rPr lang="es-ES" dirty="0"/>
              <a:t>: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="imagen.jpg" </a:t>
            </a:r>
            <a:r>
              <a:rPr lang="es-ES" dirty="0" err="1"/>
              <a:t>height</a:t>
            </a:r>
            <a:r>
              <a:rPr lang="es-ES" dirty="0"/>
              <a:t>="100"&gt;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6240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312</TotalTime>
  <Words>1412</Words>
  <Application>Microsoft Office PowerPoint</Application>
  <PresentationFormat>Panorámica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Base</vt:lpstr>
      <vt:lpstr>HTML5 </vt:lpstr>
      <vt:lpstr>INDICE</vt:lpstr>
      <vt:lpstr>Definición de un Documento HTML (I)</vt:lpstr>
      <vt:lpstr>Definición de un Documento HTML (II)</vt:lpstr>
      <vt:lpstr>Etiquetas semánticas (I)</vt:lpstr>
      <vt:lpstr>Etiquetas semánticas (II)</vt:lpstr>
      <vt:lpstr>Resumen y usos</vt:lpstr>
      <vt:lpstr>Etiquetas básicas (I)</vt:lpstr>
      <vt:lpstr>Etiquetas básicas (II)</vt:lpstr>
      <vt:lpstr>Etiquetas básicas (II)</vt:lpstr>
      <vt:lpstr>Etiquetas básicas (III)</vt:lpstr>
      <vt:lpstr>Etiquetas básicas (IV)</vt:lpstr>
      <vt:lpstr>Etiquetas de división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Alain Moles De las rivas</dc:creator>
  <cp:lastModifiedBy>Java</cp:lastModifiedBy>
  <cp:revision>38</cp:revision>
  <dcterms:created xsi:type="dcterms:W3CDTF">2019-10-08T12:40:35Z</dcterms:created>
  <dcterms:modified xsi:type="dcterms:W3CDTF">2024-05-30T14:53:52Z</dcterms:modified>
</cp:coreProperties>
</file>