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3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27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80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04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1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55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73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20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72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04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78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HTML5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Diseño Flex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2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Diseño </a:t>
            </a:r>
            <a:r>
              <a:rPr lang="es-ES" dirty="0" smtClean="0"/>
              <a:t>GRID?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/>
              <a:t>diseño </a:t>
            </a:r>
            <a:r>
              <a:rPr lang="es-ES" dirty="0" smtClean="0"/>
              <a:t>GRID </a:t>
            </a:r>
            <a:r>
              <a:rPr lang="es-ES" dirty="0"/>
              <a:t>es un sistema de organización visual utilizado en diseño </a:t>
            </a:r>
            <a:r>
              <a:rPr lang="es-ES" dirty="0" smtClean="0"/>
              <a:t>web.</a:t>
            </a:r>
          </a:p>
          <a:p>
            <a:r>
              <a:rPr lang="es-ES" dirty="0" smtClean="0"/>
              <a:t>Facilita </a:t>
            </a:r>
            <a:r>
              <a:rPr lang="es-ES" dirty="0"/>
              <a:t>la alineación y disposición de elementos en una página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Aunque basa la disposición del contenido en bloques DIV, el resultado es altamente modular y legible</a:t>
            </a:r>
            <a:endParaRPr lang="es-ES" dirty="0"/>
          </a:p>
          <a:p>
            <a:r>
              <a:rPr lang="es-ES" dirty="0" smtClean="0"/>
              <a:t>Mejora </a:t>
            </a:r>
            <a:r>
              <a:rPr lang="es-ES" dirty="0"/>
              <a:t>la coherencia y legibilidad del diseño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 algo mas complejo que el diseño FLEX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6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 para crear una plantilla GRID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 igual que para el diseño </a:t>
            </a:r>
            <a:r>
              <a:rPr lang="es-ES" dirty="0" err="1" smtClean="0"/>
              <a:t>flex</a:t>
            </a:r>
            <a:r>
              <a:rPr lang="es-ES" dirty="0" smtClean="0"/>
              <a:t>, deberemos tener un DIV que sirva de soporte.</a:t>
            </a:r>
          </a:p>
          <a:p>
            <a:pPr lvl="1"/>
            <a:r>
              <a:rPr lang="es-ES" dirty="0" smtClean="0"/>
              <a:t>Este div deberá tener un estilo CSS que lo defina como </a:t>
            </a:r>
            <a:r>
              <a:rPr lang="es-ES" dirty="0" err="1" smtClean="0"/>
              <a:t>display:grid</a:t>
            </a:r>
            <a:r>
              <a:rPr lang="es-ES" dirty="0" smtClean="0"/>
              <a:t>;</a:t>
            </a:r>
          </a:p>
          <a:p>
            <a:pPr lvl="1"/>
            <a:r>
              <a:rPr lang="es-ES" dirty="0" smtClean="0"/>
              <a:t>En este div deberemos definir el numero de filas y de columnas de nuestro formato GRID (para ello usaremos las </a:t>
            </a:r>
            <a:r>
              <a:rPr lang="es-ES" dirty="0"/>
              <a:t>propiedades </a:t>
            </a:r>
            <a:r>
              <a:rPr lang="es-ES" dirty="0" err="1" smtClean="0"/>
              <a:t>grid-template-columns</a:t>
            </a:r>
            <a:r>
              <a:rPr lang="es-ES" dirty="0"/>
              <a:t> </a:t>
            </a:r>
            <a:r>
              <a:rPr lang="es-ES" dirty="0" smtClean="0"/>
              <a:t>y </a:t>
            </a:r>
            <a:r>
              <a:rPr lang="es-ES" dirty="0" err="1" smtClean="0"/>
              <a:t>grid-template-rows</a:t>
            </a:r>
            <a:r>
              <a:rPr lang="es-ES" dirty="0" smtClean="0"/>
              <a:t> )</a:t>
            </a:r>
          </a:p>
          <a:p>
            <a:pPr lvl="1"/>
            <a:r>
              <a:rPr lang="es-ES" dirty="0" smtClean="0"/>
              <a:t>De manera adicional también podemos unir celdas y </a:t>
            </a:r>
            <a:r>
              <a:rPr lang="es-ES" dirty="0" err="1" smtClean="0"/>
              <a:t>coumnas</a:t>
            </a:r>
            <a:r>
              <a:rPr lang="es-ES" dirty="0" smtClean="0"/>
              <a:t> contiguas. Para ello usaremos la </a:t>
            </a:r>
            <a:r>
              <a:rPr lang="es-ES" dirty="0"/>
              <a:t>propiedad </a:t>
            </a:r>
            <a:r>
              <a:rPr lang="es-ES" dirty="0" err="1" smtClean="0"/>
              <a:t>grid</a:t>
            </a:r>
            <a:r>
              <a:rPr lang="es-ES" dirty="0" smtClean="0"/>
              <a:t>-</a:t>
            </a:r>
            <a:r>
              <a:rPr lang="es-ES" dirty="0" err="1" smtClean="0"/>
              <a:t>template</a:t>
            </a:r>
            <a:r>
              <a:rPr lang="es-ES" dirty="0" smtClean="0"/>
              <a:t>-áreas.</a:t>
            </a:r>
          </a:p>
          <a:p>
            <a:pPr lvl="1"/>
            <a:r>
              <a:rPr lang="es-ES" dirty="0" smtClean="0"/>
              <a:t>Por defecto, no habrá ningún tipo de separación entre filas y columnas.</a:t>
            </a:r>
            <a:r>
              <a:rPr lang="es-ES" dirty="0"/>
              <a:t> </a:t>
            </a:r>
            <a:r>
              <a:rPr lang="es-ES" dirty="0" smtClean="0"/>
              <a:t>Estos se pondrían con la propiedad gap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9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Unidades en GRID 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5649" y="2057400"/>
            <a:ext cx="9872871" cy="403860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Píxeles </a:t>
            </a:r>
            <a:r>
              <a:rPr lang="es-ES" dirty="0"/>
              <a:t>(</a:t>
            </a:r>
            <a:r>
              <a:rPr lang="es-ES" dirty="0" err="1"/>
              <a:t>px</a:t>
            </a:r>
            <a:r>
              <a:rPr lang="es-ES" dirty="0"/>
              <a:t>)</a:t>
            </a:r>
          </a:p>
          <a:p>
            <a:pPr lvl="1"/>
            <a:r>
              <a:rPr lang="es-ES" dirty="0" smtClean="0"/>
              <a:t>Unidad </a:t>
            </a:r>
            <a:r>
              <a:rPr lang="es-ES" dirty="0"/>
              <a:t>fija que representa un punto en la pantalla.</a:t>
            </a:r>
          </a:p>
          <a:p>
            <a:pPr lvl="1"/>
            <a:r>
              <a:rPr lang="es-ES" dirty="0" smtClean="0"/>
              <a:t>Control </a:t>
            </a:r>
            <a:r>
              <a:rPr lang="es-ES" dirty="0"/>
              <a:t>preciso sobre el tamaño de los elementos.</a:t>
            </a:r>
          </a:p>
          <a:p>
            <a:pPr lvl="1"/>
            <a:r>
              <a:rPr lang="es-ES" dirty="0" smtClean="0"/>
              <a:t>Uso </a:t>
            </a:r>
            <a:r>
              <a:rPr lang="es-ES" dirty="0"/>
              <a:t>ideal para diseños específicos y detallados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 smtClean="0"/>
              <a:t>Porcentaje (%)</a:t>
            </a:r>
          </a:p>
          <a:p>
            <a:pPr lvl="1"/>
            <a:r>
              <a:rPr lang="es-ES" dirty="0" smtClean="0"/>
              <a:t>Unidad </a:t>
            </a:r>
            <a:r>
              <a:rPr lang="es-ES" dirty="0"/>
              <a:t>relativa basada en el tamaño del contenedor padre.</a:t>
            </a:r>
          </a:p>
          <a:p>
            <a:pPr lvl="1"/>
            <a:r>
              <a:rPr lang="es-ES" dirty="0"/>
              <a:t>Proporcionalidad en diseños </a:t>
            </a:r>
            <a:r>
              <a:rPr lang="es-ES" dirty="0" smtClean="0"/>
              <a:t>responsivos.</a:t>
            </a:r>
          </a:p>
          <a:p>
            <a:r>
              <a:rPr lang="es-ES" dirty="0" err="1" smtClean="0"/>
              <a:t>Em</a:t>
            </a: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dirty="0" err="1" smtClean="0"/>
              <a:t>em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Basada </a:t>
            </a:r>
            <a:r>
              <a:rPr lang="es-ES" dirty="0"/>
              <a:t>en el tamaño de la fuente del elemento.</a:t>
            </a:r>
          </a:p>
          <a:p>
            <a:pPr lvl="1"/>
            <a:r>
              <a:rPr lang="es-ES" dirty="0"/>
              <a:t>1em equivale al tamaño de la fuente actual.</a:t>
            </a:r>
          </a:p>
          <a:p>
            <a:pPr lvl="1"/>
            <a:r>
              <a:rPr lang="es-ES" dirty="0"/>
              <a:t>Mantiene proporciones relativas al texto, útil en tipografía y espaciado.</a:t>
            </a:r>
          </a:p>
          <a:p>
            <a:pPr lvl="1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8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Unidades en GRID (</a:t>
            </a:r>
            <a:r>
              <a:rPr lang="es-ES" dirty="0" smtClean="0"/>
              <a:t>II)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/>
              <a:t>Fracciones </a:t>
            </a:r>
            <a:r>
              <a:rPr lang="es-ES" b="1" dirty="0"/>
              <a:t>(</a:t>
            </a:r>
            <a:r>
              <a:rPr lang="es-ES" b="1" dirty="0" err="1" smtClean="0"/>
              <a:t>fr</a:t>
            </a:r>
            <a:r>
              <a:rPr lang="es-ES" b="1" dirty="0" smtClean="0"/>
              <a:t>)</a:t>
            </a:r>
          </a:p>
          <a:p>
            <a:pPr lvl="1"/>
            <a:r>
              <a:rPr lang="es-ES" dirty="0" smtClean="0"/>
              <a:t>Unidad </a:t>
            </a:r>
            <a:r>
              <a:rPr lang="es-ES" dirty="0"/>
              <a:t>específica del CSS </a:t>
            </a:r>
            <a:r>
              <a:rPr lang="es-ES" dirty="0" err="1"/>
              <a:t>Grid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1fr representa una fracción del espacio disponible en el </a:t>
            </a:r>
            <a:r>
              <a:rPr lang="es-ES" dirty="0" err="1"/>
              <a:t>grid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Facilita diseños flexibles y proporcionales sin cálculos complicados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Auto</a:t>
            </a:r>
          </a:p>
          <a:p>
            <a:pPr lvl="1"/>
            <a:r>
              <a:rPr lang="es-ES" dirty="0" smtClean="0"/>
              <a:t>Valor </a:t>
            </a:r>
            <a:r>
              <a:rPr lang="es-ES" dirty="0"/>
              <a:t>que permite el cálculo automático de la altura basada en el contenido.</a:t>
            </a:r>
          </a:p>
          <a:p>
            <a:pPr lvl="1"/>
            <a:r>
              <a:rPr lang="es-ES" dirty="0"/>
              <a:t>Usado para elementos que se ajustan dinámicamente al contenido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Min-</a:t>
            </a:r>
            <a:r>
              <a:rPr lang="es-ES" b="1" dirty="0" err="1" smtClean="0"/>
              <a:t>content</a:t>
            </a:r>
            <a:r>
              <a:rPr lang="es-ES" b="1" dirty="0" smtClean="0"/>
              <a:t> </a:t>
            </a:r>
            <a:r>
              <a:rPr lang="es-ES" b="1" dirty="0"/>
              <a:t>y </a:t>
            </a:r>
            <a:r>
              <a:rPr lang="es-ES" b="1" dirty="0" smtClean="0"/>
              <a:t>Max-</a:t>
            </a:r>
            <a:r>
              <a:rPr lang="es-ES" b="1" dirty="0" err="1" smtClean="0"/>
              <a:t>content</a:t>
            </a:r>
            <a:endParaRPr lang="es-ES" b="1" dirty="0"/>
          </a:p>
          <a:p>
            <a:pPr lvl="1"/>
            <a:r>
              <a:rPr lang="es-ES" dirty="0"/>
              <a:t>Min-</a:t>
            </a:r>
            <a:r>
              <a:rPr lang="es-ES" dirty="0" err="1"/>
              <a:t>content</a:t>
            </a:r>
            <a:r>
              <a:rPr lang="es-ES" dirty="0"/>
              <a:t>: Tamaño mínimo necesario para que el contenido no se desborde.</a:t>
            </a:r>
          </a:p>
          <a:p>
            <a:pPr lvl="1"/>
            <a:r>
              <a:rPr lang="es-ES" dirty="0"/>
              <a:t>Max-</a:t>
            </a:r>
            <a:r>
              <a:rPr lang="es-ES" dirty="0" err="1"/>
              <a:t>content</a:t>
            </a:r>
            <a:r>
              <a:rPr lang="es-ES" dirty="0"/>
              <a:t>: Tamaño máximo del contenido sin ajustes adicionales.</a:t>
            </a:r>
          </a:p>
          <a:p>
            <a:pPr lvl="1"/>
            <a:r>
              <a:rPr lang="es-ES" dirty="0"/>
              <a:t>Ajustan el tamaño de los elementos según el contenido, respetando límites.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1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Ejemplo de un diseño GRID para </a:t>
            </a:r>
            <a:br>
              <a:rPr lang="es-ES" dirty="0" smtClean="0"/>
            </a:br>
            <a:r>
              <a:rPr lang="es-ES" dirty="0" smtClean="0"/>
              <a:t>una 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HTML</a:t>
            </a:r>
          </a:p>
          <a:p>
            <a:pPr marL="45720" indent="0">
              <a:buNone/>
            </a:pPr>
            <a:r>
              <a:rPr lang="es-ES" dirty="0" smtClean="0"/>
              <a:t>&lt;</a:t>
            </a:r>
            <a:r>
              <a:rPr lang="es-ES" dirty="0"/>
              <a:t>div </a:t>
            </a:r>
            <a:r>
              <a:rPr lang="es-ES" dirty="0" err="1"/>
              <a:t>class</a:t>
            </a:r>
            <a:r>
              <a:rPr lang="es-ES" dirty="0" smtClean="0"/>
              <a:t>=“contenedor”&gt;&lt;/</a:t>
            </a:r>
            <a:r>
              <a:rPr lang="es-ES" dirty="0"/>
              <a:t>div</a:t>
            </a:r>
            <a:r>
              <a:rPr lang="es-ES" dirty="0" smtClean="0"/>
              <a:t>&gt;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CSS</a:t>
            </a:r>
          </a:p>
          <a:p>
            <a:pPr marL="45720" indent="0">
              <a:buNone/>
            </a:pPr>
            <a:r>
              <a:rPr lang="es-ES" dirty="0" smtClean="0"/>
              <a:t>.</a:t>
            </a:r>
            <a:r>
              <a:rPr lang="es-ES" dirty="0"/>
              <a:t> contenedor</a:t>
            </a:r>
            <a:r>
              <a:rPr lang="es-ES" dirty="0" smtClean="0"/>
              <a:t> </a:t>
            </a:r>
            <a:r>
              <a:rPr lang="es-ES" dirty="0"/>
              <a:t>{</a:t>
            </a:r>
          </a:p>
          <a:p>
            <a:pPr marL="274320" lvl="1" indent="0">
              <a:buNone/>
            </a:pPr>
            <a:r>
              <a:rPr lang="es-ES" dirty="0"/>
              <a:t>  </a:t>
            </a:r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grid</a:t>
            </a:r>
            <a:r>
              <a:rPr lang="es-ES" dirty="0"/>
              <a:t>; </a:t>
            </a:r>
          </a:p>
          <a:p>
            <a:pPr marL="274320" lvl="1" indent="0">
              <a:buNone/>
            </a:pPr>
            <a:r>
              <a:rPr lang="es-ES" dirty="0"/>
              <a:t>  </a:t>
            </a:r>
            <a:r>
              <a:rPr lang="es-ES" dirty="0" err="1"/>
              <a:t>grid-template-columns</a:t>
            </a:r>
            <a:r>
              <a:rPr lang="es-ES" dirty="0"/>
              <a:t>: 1fr </a:t>
            </a:r>
            <a:r>
              <a:rPr lang="es-ES" dirty="0" err="1"/>
              <a:t>1fr</a:t>
            </a:r>
            <a:r>
              <a:rPr lang="es-ES" dirty="0"/>
              <a:t>; </a:t>
            </a:r>
          </a:p>
          <a:p>
            <a:pPr marL="274320" lvl="1" indent="0">
              <a:buNone/>
            </a:pPr>
            <a:r>
              <a:rPr lang="es-ES" dirty="0"/>
              <a:t>  </a:t>
            </a:r>
            <a:r>
              <a:rPr lang="es-ES" dirty="0" err="1"/>
              <a:t>grid-template-rows</a:t>
            </a:r>
            <a:r>
              <a:rPr lang="es-ES" dirty="0"/>
              <a:t>: 1fr </a:t>
            </a:r>
            <a:r>
              <a:rPr lang="es-ES" dirty="0" err="1"/>
              <a:t>1fr</a:t>
            </a:r>
            <a:r>
              <a:rPr lang="es-ES" dirty="0"/>
              <a:t> </a:t>
            </a:r>
            <a:r>
              <a:rPr lang="es-ES" dirty="0" err="1"/>
              <a:t>1fr</a:t>
            </a:r>
            <a:r>
              <a:rPr lang="es-ES" dirty="0"/>
              <a:t>; </a:t>
            </a:r>
          </a:p>
          <a:p>
            <a:pPr marL="274320" lvl="1" indent="0">
              <a:buNone/>
            </a:pPr>
            <a:r>
              <a:rPr lang="es-ES" dirty="0"/>
              <a:t>  gap: 0px </a:t>
            </a:r>
            <a:r>
              <a:rPr lang="es-ES" dirty="0" err="1"/>
              <a:t>0px</a:t>
            </a:r>
            <a:r>
              <a:rPr lang="es-ES" dirty="0"/>
              <a:t>; </a:t>
            </a:r>
          </a:p>
          <a:p>
            <a:pPr marL="274320" lvl="1" indent="0">
              <a:buNone/>
            </a:pPr>
            <a:r>
              <a:rPr lang="es-ES" dirty="0"/>
              <a:t>  </a:t>
            </a:r>
            <a:r>
              <a:rPr lang="es-ES" dirty="0" err="1"/>
              <a:t>grid-template-areas</a:t>
            </a:r>
            <a:r>
              <a:rPr lang="es-ES" dirty="0"/>
              <a:t>: </a:t>
            </a:r>
          </a:p>
          <a:p>
            <a:pPr marL="274320" lvl="1" indent="0">
              <a:buNone/>
            </a:pPr>
            <a:r>
              <a:rPr lang="es-ES" dirty="0"/>
              <a:t>    ". ."</a:t>
            </a:r>
          </a:p>
          <a:p>
            <a:pPr marL="274320" lvl="1" indent="0">
              <a:buNone/>
            </a:pPr>
            <a:r>
              <a:rPr lang="es-ES" dirty="0"/>
              <a:t>    ". ."</a:t>
            </a:r>
          </a:p>
          <a:p>
            <a:pPr marL="274320" lvl="1" indent="0">
              <a:buNone/>
            </a:pPr>
            <a:r>
              <a:rPr lang="es-ES" dirty="0"/>
              <a:t>    ". ."; </a:t>
            </a:r>
          </a:p>
          <a:p>
            <a:pPr marL="4572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7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un diseño GRID </a:t>
            </a:r>
            <a:r>
              <a:rPr lang="es-ES" dirty="0" smtClean="0"/>
              <a:t>para</a:t>
            </a:r>
            <a:br>
              <a:rPr lang="es-ES" dirty="0" smtClean="0"/>
            </a:br>
            <a:r>
              <a:rPr lang="es-ES" dirty="0" smtClean="0"/>
              <a:t>una web mas complejo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pPr marL="45720" indent="0">
              <a:buNone/>
            </a:pPr>
            <a:r>
              <a:rPr lang="en-US" sz="2000" dirty="0"/>
              <a:t>&lt;div class</a:t>
            </a:r>
            <a:r>
              <a:rPr lang="en-US" sz="2000" dirty="0" smtClean="0"/>
              <a:t>=“</a:t>
            </a:r>
            <a:r>
              <a:rPr lang="en-US" sz="2000" dirty="0" err="1" smtClean="0"/>
              <a:t>contenedor</a:t>
            </a:r>
            <a:r>
              <a:rPr lang="en-US" sz="2000" smtClean="0"/>
              <a:t>"&gt;</a:t>
            </a:r>
            <a:endParaRPr lang="en-US" sz="2000" dirty="0"/>
          </a:p>
          <a:p>
            <a:pPr marL="274320" lvl="1" indent="0">
              <a:buNone/>
            </a:pPr>
            <a:r>
              <a:rPr lang="en-US" dirty="0" smtClean="0"/>
              <a:t>&lt;</a:t>
            </a:r>
            <a:r>
              <a:rPr lang="en-US" dirty="0"/>
              <a:t>div class</a:t>
            </a:r>
            <a:r>
              <a:rPr lang="en-US" dirty="0" smtClean="0"/>
              <a:t>=“</a:t>
            </a:r>
            <a:r>
              <a:rPr lang="en-US" dirty="0" err="1" smtClean="0"/>
              <a:t>cabecera</a:t>
            </a:r>
            <a:r>
              <a:rPr lang="en-US" dirty="0"/>
              <a:t>"&gt;&lt;/div&gt;</a:t>
            </a:r>
          </a:p>
          <a:p>
            <a:pPr marL="274320" lvl="1" indent="0">
              <a:buNone/>
            </a:pPr>
            <a:r>
              <a:rPr lang="en-US" dirty="0" smtClean="0"/>
              <a:t>&lt;</a:t>
            </a:r>
            <a:r>
              <a:rPr lang="en-US" dirty="0"/>
              <a:t>div class="menu"&gt;&lt;/div&gt;</a:t>
            </a:r>
          </a:p>
          <a:p>
            <a:pPr marL="274320" lvl="1" indent="0">
              <a:buNone/>
            </a:pPr>
            <a:r>
              <a:rPr lang="en-US" dirty="0" smtClean="0"/>
              <a:t>&lt;</a:t>
            </a:r>
            <a:r>
              <a:rPr lang="en-US" dirty="0"/>
              <a:t>div class="lateral"&gt;&lt;/div&gt;</a:t>
            </a:r>
          </a:p>
          <a:p>
            <a:pPr marL="274320" lvl="1" indent="0">
              <a:buNone/>
            </a:pPr>
            <a:r>
              <a:rPr lang="en-US" dirty="0" smtClean="0"/>
              <a:t>&lt;</a:t>
            </a:r>
            <a:r>
              <a:rPr lang="en-US" dirty="0"/>
              <a:t>div class="</a:t>
            </a:r>
            <a:r>
              <a:rPr lang="en-US" dirty="0" err="1"/>
              <a:t>cuerpo</a:t>
            </a:r>
            <a:r>
              <a:rPr lang="en-US" dirty="0"/>
              <a:t>"&gt;&lt;/div&gt;</a:t>
            </a:r>
          </a:p>
          <a:p>
            <a:pPr marL="274320" lvl="1" indent="0">
              <a:buNone/>
            </a:pPr>
            <a:r>
              <a:rPr lang="en-US" dirty="0" smtClean="0"/>
              <a:t>&lt;</a:t>
            </a:r>
            <a:r>
              <a:rPr lang="en-US" dirty="0"/>
              <a:t>div class="pie"&gt;&lt;/div&gt;</a:t>
            </a:r>
          </a:p>
          <a:p>
            <a:pPr marL="45720" indent="0">
              <a:buNone/>
            </a:pPr>
            <a:r>
              <a:rPr lang="en-US" sz="2000" dirty="0"/>
              <a:t>&lt;/div&gt;</a:t>
            </a:r>
            <a:endParaRPr lang="es-ES" sz="2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6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3000" y="426720"/>
            <a:ext cx="6009640" cy="5654039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CSS</a:t>
            </a:r>
          </a:p>
          <a:p>
            <a:pPr marL="45720" indent="0">
              <a:buNone/>
            </a:pPr>
            <a:r>
              <a:rPr lang="es-ES" dirty="0" smtClean="0"/>
              <a:t>contenedor </a:t>
            </a:r>
            <a:r>
              <a:rPr lang="es-ES" dirty="0"/>
              <a:t>{</a:t>
            </a:r>
          </a:p>
          <a:p>
            <a:pPr marL="45720" indent="0">
              <a:buNone/>
            </a:pPr>
            <a:r>
              <a:rPr lang="es-ES" dirty="0"/>
              <a:t>  </a:t>
            </a:r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grid</a:t>
            </a:r>
            <a:r>
              <a:rPr lang="es-ES" dirty="0"/>
              <a:t>; </a:t>
            </a:r>
          </a:p>
          <a:p>
            <a:pPr marL="45720" indent="0">
              <a:buNone/>
            </a:pPr>
            <a:r>
              <a:rPr lang="es-ES" dirty="0"/>
              <a:t>  </a:t>
            </a:r>
            <a:r>
              <a:rPr lang="es-ES" dirty="0" err="1"/>
              <a:t>grid-template-columns</a:t>
            </a:r>
            <a:r>
              <a:rPr lang="es-ES" dirty="0"/>
              <a:t>: 300px 1fr; </a:t>
            </a:r>
          </a:p>
          <a:p>
            <a:pPr marL="45720" indent="0">
              <a:buNone/>
            </a:pPr>
            <a:r>
              <a:rPr lang="es-ES" dirty="0"/>
              <a:t>  </a:t>
            </a:r>
            <a:r>
              <a:rPr lang="es-ES" dirty="0" err="1"/>
              <a:t>grid-template-rows</a:t>
            </a:r>
            <a:r>
              <a:rPr lang="es-ES" dirty="0"/>
              <a:t>: 120px 48px 1fr 120px; </a:t>
            </a:r>
          </a:p>
          <a:p>
            <a:pPr marL="45720" indent="0">
              <a:buNone/>
            </a:pPr>
            <a:r>
              <a:rPr lang="es-ES" dirty="0"/>
              <a:t>  gap: 0px </a:t>
            </a:r>
            <a:r>
              <a:rPr lang="es-ES" dirty="0" err="1"/>
              <a:t>0px</a:t>
            </a:r>
            <a:r>
              <a:rPr lang="es-ES" dirty="0"/>
              <a:t>; </a:t>
            </a:r>
          </a:p>
          <a:p>
            <a:pPr marL="45720" indent="0">
              <a:buNone/>
            </a:pPr>
            <a:r>
              <a:rPr lang="es-ES" dirty="0"/>
              <a:t>  </a:t>
            </a:r>
            <a:r>
              <a:rPr lang="es-ES" dirty="0" err="1"/>
              <a:t>grid-template-areas</a:t>
            </a:r>
            <a:r>
              <a:rPr lang="es-ES" dirty="0"/>
              <a:t>: </a:t>
            </a:r>
          </a:p>
          <a:p>
            <a:pPr marL="45720" indent="0">
              <a:buNone/>
            </a:pPr>
            <a:r>
              <a:rPr lang="es-ES" dirty="0"/>
              <a:t>    </a:t>
            </a:r>
            <a:r>
              <a:rPr lang="es-ES" dirty="0" smtClean="0"/>
              <a:t>“cabecera </a:t>
            </a:r>
            <a:r>
              <a:rPr lang="es-ES" dirty="0" err="1" smtClean="0"/>
              <a:t>cabecera</a:t>
            </a:r>
            <a:r>
              <a:rPr lang="es-ES" dirty="0"/>
              <a:t>"</a:t>
            </a:r>
          </a:p>
          <a:p>
            <a:pPr marL="45720" indent="0">
              <a:buNone/>
            </a:pPr>
            <a:r>
              <a:rPr lang="es-ES" dirty="0"/>
              <a:t>    "</a:t>
            </a:r>
            <a:r>
              <a:rPr lang="es-ES" dirty="0" err="1"/>
              <a:t>menu</a:t>
            </a:r>
            <a:r>
              <a:rPr lang="es-ES" dirty="0"/>
              <a:t> </a:t>
            </a:r>
            <a:r>
              <a:rPr lang="es-ES" dirty="0" err="1"/>
              <a:t>menu</a:t>
            </a:r>
            <a:r>
              <a:rPr lang="es-ES" dirty="0"/>
              <a:t>"</a:t>
            </a:r>
          </a:p>
          <a:p>
            <a:pPr marL="45720" indent="0">
              <a:buNone/>
            </a:pPr>
            <a:r>
              <a:rPr lang="es-ES" dirty="0"/>
              <a:t>    "lateral cuerpo"</a:t>
            </a:r>
          </a:p>
          <a:p>
            <a:pPr marL="45720" indent="0">
              <a:buNone/>
            </a:pPr>
            <a:r>
              <a:rPr lang="es-ES" dirty="0"/>
              <a:t>    "pie </a:t>
            </a:r>
            <a:r>
              <a:rPr lang="es-ES" dirty="0" err="1"/>
              <a:t>pie</a:t>
            </a:r>
            <a:r>
              <a:rPr lang="es-ES" dirty="0"/>
              <a:t>"; </a:t>
            </a:r>
          </a:p>
          <a:p>
            <a:pPr marL="45720" indent="0">
              <a:buNone/>
            </a:pPr>
            <a:r>
              <a:rPr lang="es-ES" dirty="0" smtClean="0"/>
              <a:t>}</a:t>
            </a:r>
          </a:p>
          <a:p>
            <a:pPr marL="45720" indent="0">
              <a:buNone/>
            </a:pPr>
            <a:r>
              <a:rPr lang="es-ES" dirty="0" smtClean="0"/>
              <a:t>/* continua en la otra columna*/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152640" y="1605280"/>
            <a:ext cx="3869852" cy="447548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.cabecera </a:t>
            </a:r>
            <a:r>
              <a:rPr lang="es-ES" dirty="0"/>
              <a:t>{ </a:t>
            </a:r>
            <a:r>
              <a:rPr lang="es-ES" dirty="0" err="1"/>
              <a:t>grid-area</a:t>
            </a:r>
            <a:r>
              <a:rPr lang="es-ES" dirty="0"/>
              <a:t>: </a:t>
            </a:r>
            <a:r>
              <a:rPr lang="es-ES" dirty="0" smtClean="0"/>
              <a:t>cabecera</a:t>
            </a:r>
            <a:r>
              <a:rPr lang="es-ES" dirty="0"/>
              <a:t>; }</a:t>
            </a:r>
          </a:p>
          <a:p>
            <a:r>
              <a:rPr lang="es-ES" dirty="0"/>
              <a:t>.</a:t>
            </a:r>
            <a:r>
              <a:rPr lang="es-ES" dirty="0" err="1"/>
              <a:t>menu</a:t>
            </a:r>
            <a:r>
              <a:rPr lang="es-ES" dirty="0"/>
              <a:t> { </a:t>
            </a:r>
            <a:r>
              <a:rPr lang="es-ES" dirty="0" err="1"/>
              <a:t>grid-area</a:t>
            </a:r>
            <a:r>
              <a:rPr lang="es-ES" dirty="0"/>
              <a:t>: </a:t>
            </a:r>
            <a:r>
              <a:rPr lang="es-ES" dirty="0" err="1"/>
              <a:t>menu</a:t>
            </a:r>
            <a:r>
              <a:rPr lang="es-ES" dirty="0"/>
              <a:t>; }</a:t>
            </a:r>
          </a:p>
          <a:p>
            <a:r>
              <a:rPr lang="es-ES" dirty="0"/>
              <a:t>.lateral { </a:t>
            </a:r>
            <a:r>
              <a:rPr lang="es-ES" dirty="0" err="1"/>
              <a:t>grid-area</a:t>
            </a:r>
            <a:r>
              <a:rPr lang="es-ES" dirty="0"/>
              <a:t>: lateral; }</a:t>
            </a:r>
          </a:p>
          <a:p>
            <a:r>
              <a:rPr lang="es-ES" dirty="0"/>
              <a:t>.cuerpo { </a:t>
            </a:r>
            <a:r>
              <a:rPr lang="es-ES" dirty="0" err="1"/>
              <a:t>grid-area</a:t>
            </a:r>
            <a:r>
              <a:rPr lang="es-ES" dirty="0"/>
              <a:t>: cuerpo; }</a:t>
            </a:r>
          </a:p>
          <a:p>
            <a:r>
              <a:rPr lang="es-ES" dirty="0"/>
              <a:t>.pie { </a:t>
            </a:r>
            <a:r>
              <a:rPr lang="es-ES" dirty="0" err="1"/>
              <a:t>grid-area</a:t>
            </a:r>
            <a:r>
              <a:rPr lang="es-ES" dirty="0"/>
              <a:t>: pie; }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49761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1814</TotalTime>
  <Words>569</Words>
  <Application>Microsoft Office PowerPoint</Application>
  <PresentationFormat>Panorámica</PresentationFormat>
  <Paragraphs>80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Corbel</vt:lpstr>
      <vt:lpstr>Base</vt:lpstr>
      <vt:lpstr>HTML5 </vt:lpstr>
      <vt:lpstr>¿Qué es el Diseño GRID?</vt:lpstr>
      <vt:lpstr>Pasos para crear una plantilla GRID</vt:lpstr>
      <vt:lpstr>Unidades en GRID (I)</vt:lpstr>
      <vt:lpstr>Unidades en GRID (II)</vt:lpstr>
      <vt:lpstr>Ejemplo de un diseño GRID para  una web</vt:lpstr>
      <vt:lpstr>Ejemplo de un diseño GRID para una web mas complejo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Alain Moles De las rivas</dc:creator>
  <cp:lastModifiedBy>Java</cp:lastModifiedBy>
  <cp:revision>48</cp:revision>
  <dcterms:created xsi:type="dcterms:W3CDTF">2019-10-08T12:40:35Z</dcterms:created>
  <dcterms:modified xsi:type="dcterms:W3CDTF">2024-05-27T15:00:36Z</dcterms:modified>
</cp:coreProperties>
</file>