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6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29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7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0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2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20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44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57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56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4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B0EC2CC-FE72-4F23-9E9B-0EF82094599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0A69DFD-D998-429F-A153-ACE1898A6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51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A6B91-D465-495F-95A8-BBCE1F517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Don`t</a:t>
            </a:r>
            <a:r>
              <a:rPr lang="es-ES" dirty="0"/>
              <a:t> </a:t>
            </a:r>
            <a:r>
              <a:rPr lang="es-ES" dirty="0" err="1"/>
              <a:t>Panic</a:t>
            </a:r>
            <a:r>
              <a:rPr lang="es-ES" dirty="0"/>
              <a:t>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Aunque se puede hacer con formulas y demás, revisando… hay un pequeño truco para conseguir bases de datos en tercera forma normal</a:t>
            </a:r>
          </a:p>
          <a:p>
            <a:r>
              <a:rPr lang="es-ES" dirty="0"/>
              <a:t>Identificar las tablas (cada tabla deberá llevar dentro) información homogénea</a:t>
            </a:r>
          </a:p>
          <a:p>
            <a:r>
              <a:rPr lang="es-ES" dirty="0"/>
              <a:t>Identificar los atributos (los atributos deben ser campos atómicos, no múltiples)</a:t>
            </a:r>
          </a:p>
          <a:p>
            <a:r>
              <a:rPr lang="es-ES" dirty="0"/>
              <a:t>Relacionar las tablas entre ellas con relaciones </a:t>
            </a:r>
          </a:p>
          <a:p>
            <a:pPr lvl="1"/>
            <a:r>
              <a:rPr lang="es-ES" sz="1600" dirty="0"/>
              <a:t>relaciones de 1 a 1</a:t>
            </a:r>
          </a:p>
          <a:p>
            <a:pPr lvl="1"/>
            <a:r>
              <a:rPr lang="es-ES" sz="1600" dirty="0"/>
              <a:t>Relaciones de 1 a N</a:t>
            </a:r>
          </a:p>
          <a:p>
            <a:pPr lvl="1"/>
            <a:r>
              <a:rPr lang="es-ES" sz="1600" dirty="0"/>
              <a:t>Relaciones de N a M</a:t>
            </a:r>
          </a:p>
          <a:p>
            <a:r>
              <a:rPr lang="es-ES" dirty="0"/>
              <a:t>Ajustar las relaciones con campos adicionales o tablas adicionales mediante el diseño relacional de tablas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C19F1B-E998-471F-BC69-CA1558432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6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cada relación que tengamos, comprobaremos el tipo</a:t>
            </a:r>
          </a:p>
          <a:p>
            <a:r>
              <a:rPr lang="es-ES" dirty="0"/>
              <a:t>Si es una relación de 1 a n, se introduce el campo PK de la tabla con la relación 1 en el que tiene la relación n</a:t>
            </a:r>
          </a:p>
          <a:p>
            <a:r>
              <a:rPr lang="es-ES" dirty="0"/>
              <a:t>Si es una relación de n a n, se cogen los PK de cada tabla y se crea una tabla auxiliar nueva (suele crearse con el nombre combinado de ambas tablas)</a:t>
            </a:r>
          </a:p>
          <a:p>
            <a:pPr lvl="1"/>
            <a:r>
              <a:rPr lang="es-ES" dirty="0"/>
              <a:t>Puede darse el caso que en esa tabla haya campos como por ejemplo fechas() que puedan ir sin problemas en las dos tablas</a:t>
            </a:r>
          </a:p>
          <a:p>
            <a:pPr lvl="1"/>
            <a:r>
              <a:rPr lang="es-ES" dirty="0"/>
              <a:t>Si se diera el caso, esos campos irían en esta tabla nueva</a:t>
            </a:r>
          </a:p>
          <a:p>
            <a:pPr lvl="1"/>
            <a:r>
              <a:rPr lang="es-ES" dirty="0"/>
              <a:t>Por eso hay que revisar después de identificar las diferentes relaciones si algún campo de ambas tablas se puede mover a esta tabla nueva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E33C0C-E6CA-4F53-AF33-3C478E55D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6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una 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 </a:t>
            </a:r>
            <a:r>
              <a:rPr lang="es-ES" b="1" dirty="0"/>
              <a:t>base de datos</a:t>
            </a:r>
            <a:r>
              <a:rPr lang="es-ES" dirty="0"/>
              <a:t> es un conjunto de datos pertenecientes a un mismo contexto y almacenados sistemáticamente para su posterior uso</a:t>
            </a:r>
          </a:p>
          <a:p>
            <a:r>
              <a:rPr lang="es-ES" dirty="0"/>
              <a:t>Son sistemas de almacenamiento de datos</a:t>
            </a:r>
          </a:p>
          <a:p>
            <a:pPr lvl="1"/>
            <a:r>
              <a:rPr lang="es-ES" dirty="0"/>
              <a:t>Según la definición superior, podemos clasificar una biblioteca como una BD</a:t>
            </a:r>
          </a:p>
          <a:p>
            <a:pPr lvl="1"/>
            <a:r>
              <a:rPr lang="es-ES" dirty="0"/>
              <a:t>La que a nosotros nos concierne son las BD informáticas</a:t>
            </a:r>
          </a:p>
          <a:p>
            <a:r>
              <a:rPr lang="es-ES" dirty="0"/>
              <a:t>Pueden ser estáticas (solo almacenamiento de </a:t>
            </a:r>
            <a:r>
              <a:rPr lang="es-ES" dirty="0" err="1"/>
              <a:t>info</a:t>
            </a:r>
            <a:r>
              <a:rPr lang="es-ES" dirty="0"/>
              <a:t>) o dinámicas (manejo de la </a:t>
            </a:r>
            <a:r>
              <a:rPr lang="es-ES" dirty="0" err="1"/>
              <a:t>info</a:t>
            </a:r>
            <a:r>
              <a:rPr lang="es-ES" dirty="0"/>
              <a:t>)</a:t>
            </a:r>
          </a:p>
          <a:p>
            <a:r>
              <a:rPr lang="es-ES" dirty="0"/>
              <a:t>Para consultarlas se usara un SGBD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F54592-9D49-4639-A88F-F72A3CB1D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bases de datos pueden ser categorizadas en distintos tipos</a:t>
            </a:r>
          </a:p>
          <a:p>
            <a:pPr lvl="1"/>
            <a:r>
              <a:rPr lang="es-ES" dirty="0"/>
              <a:t>Relacionales: son las que usaremos nosotros</a:t>
            </a:r>
          </a:p>
          <a:p>
            <a:pPr lvl="2"/>
            <a:r>
              <a:rPr lang="es-ES" dirty="0"/>
              <a:t>Se basan en tablas y relaciones</a:t>
            </a:r>
          </a:p>
          <a:p>
            <a:pPr lvl="2"/>
            <a:r>
              <a:rPr lang="es-ES" dirty="0"/>
              <a:t>Se usa SQL para realizar las operaciones </a:t>
            </a:r>
          </a:p>
          <a:p>
            <a:pPr lvl="2"/>
            <a:r>
              <a:rPr lang="es-ES" dirty="0"/>
              <a:t>Es el modelo mas estandarizado actualmente</a:t>
            </a:r>
          </a:p>
          <a:p>
            <a:pPr lvl="1"/>
            <a:r>
              <a:rPr lang="es-ES" dirty="0"/>
              <a:t>Documentales</a:t>
            </a:r>
          </a:p>
          <a:p>
            <a:pPr lvl="2"/>
            <a:r>
              <a:rPr lang="es-ES" dirty="0"/>
              <a:t>Se basan en documentos</a:t>
            </a:r>
          </a:p>
          <a:p>
            <a:pPr lvl="2"/>
            <a:r>
              <a:rPr lang="es-ES" dirty="0"/>
              <a:t>No  hay tablas en estos</a:t>
            </a:r>
          </a:p>
          <a:p>
            <a:pPr lvl="2"/>
            <a:r>
              <a:rPr lang="es-ES" dirty="0"/>
              <a:t>Esta haciéndose cada vez mas popular debido al uso de JSON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59FEB1-6380-44E7-88DD-D0604E57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datos: normalización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Que es la normalización:</a:t>
            </a:r>
          </a:p>
          <a:p>
            <a:pPr lvl="1"/>
            <a:r>
              <a:rPr lang="es-ES" dirty="0"/>
              <a:t>Es un proceso para que la base de datos consigamos…</a:t>
            </a:r>
          </a:p>
          <a:p>
            <a:pPr lvl="2"/>
            <a:r>
              <a:rPr lang="es-ES" dirty="0"/>
              <a:t>Minimizar la redundancia de los datos.</a:t>
            </a:r>
          </a:p>
          <a:p>
            <a:pPr lvl="2"/>
            <a:r>
              <a:rPr lang="es-ES" dirty="0"/>
              <a:t>Disminuir problemas de actualización de los datos en las tablas.</a:t>
            </a:r>
          </a:p>
          <a:p>
            <a:pPr lvl="2"/>
            <a:r>
              <a:rPr lang="es-ES" dirty="0"/>
              <a:t>Proteger la integridad de datos.</a:t>
            </a:r>
          </a:p>
          <a:p>
            <a:pPr lvl="1"/>
            <a:r>
              <a:rPr lang="es-ES" dirty="0"/>
              <a:t>Para ello se deberán crear las tablas en las diferentes formas normales</a:t>
            </a:r>
          </a:p>
          <a:p>
            <a:pPr lvl="1"/>
            <a:r>
              <a:rPr lang="es-ES" dirty="0"/>
              <a:t>Conceptos básicos de la normalización:</a:t>
            </a:r>
          </a:p>
          <a:p>
            <a:pPr lvl="2"/>
            <a:r>
              <a:rPr lang="es-ES" dirty="0"/>
              <a:t>Cada tabla debe tener su nombre único.</a:t>
            </a:r>
          </a:p>
          <a:p>
            <a:pPr lvl="2"/>
            <a:r>
              <a:rPr lang="es-ES" dirty="0"/>
              <a:t>No puede haber dos filas iguales. No se permiten los duplicados.</a:t>
            </a:r>
          </a:p>
          <a:p>
            <a:pPr lvl="2"/>
            <a:r>
              <a:rPr lang="es-ES" dirty="0"/>
              <a:t>Todos los datos en una columna deben ser del mismo tipo</a:t>
            </a:r>
          </a:p>
          <a:p>
            <a:pPr lvl="1"/>
            <a:r>
              <a:rPr lang="es-ES" dirty="0"/>
              <a:t>Total de formas normales: 5. con cumplir las 3 primeras ya da un buen resultado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4CD41B-1AF4-4675-9446-354352D1D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Forma Normal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Una tabla está en primera forma normal si:</a:t>
            </a:r>
          </a:p>
          <a:p>
            <a:r>
              <a:rPr lang="es-ES" dirty="0"/>
              <a:t>Sus atributos contienen valores atómicos (esto quiere decir que tienen que ser indivisible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8625"/>
              </p:ext>
            </p:extLst>
          </p:nvPr>
        </p:nvGraphicFramePr>
        <p:xfrm>
          <a:off x="1217512" y="3595057"/>
          <a:ext cx="9723846" cy="2011680"/>
        </p:xfrm>
        <a:graphic>
          <a:graphicData uri="http://schemas.openxmlformats.org/drawingml/2006/table">
            <a:tbl>
              <a:tblPr/>
              <a:tblGrid>
                <a:gridCol w="120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 dirty="0">
                          <a:solidFill>
                            <a:srgbClr val="FFFFFF"/>
                          </a:solidFill>
                          <a:effectLst/>
                        </a:rPr>
                        <a:t>ID (</a:t>
                      </a:r>
                      <a:r>
                        <a:rPr lang="es-ES" b="0" dirty="0" err="1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r>
                        <a:rPr lang="es-ES" b="0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es-ES" b="0" dirty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Nombre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Puesto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Salario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Emails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Juan Pérez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Jefe de área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juan@test.com;jefe1@test.com    </a:t>
                      </a:r>
                      <a:r>
                        <a:rPr lang="es-ES" b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José Sánchez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Administrativo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jsanchez@test.com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Ana Díaz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Administrativo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b="0" dirty="0" err="1">
                          <a:solidFill>
                            <a:srgbClr val="7F7F7F"/>
                          </a:solidFill>
                          <a:effectLst/>
                        </a:rPr>
                        <a:t>adiaz@test.com;admin@test.com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    </a:t>
                      </a:r>
                      <a:r>
                        <a:rPr lang="es-ES" b="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s-ES" b="0" dirty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C685788-0C36-4914-908C-E19EF6300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Segunda Forma Normal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 en 1FN</a:t>
            </a:r>
          </a:p>
          <a:p>
            <a:r>
              <a:rPr lang="es-ES" dirty="0"/>
              <a:t>Todos los atributos que no son clave primaria tienen dependencia funcional completa con respecto a todas las claves existentes en el esquema. Para recuperar un atributo no clave, se necesita acceder por la clave completa, no por una </a:t>
            </a:r>
            <a:r>
              <a:rPr lang="es-ES" dirty="0" err="1"/>
              <a:t>subclave</a:t>
            </a:r>
            <a:endParaRPr lang="es-ES" dirty="0"/>
          </a:p>
          <a:p>
            <a:r>
              <a:rPr lang="es-ES" dirty="0"/>
              <a:t>Las 2FN aplican a las relaciones con claves primarias compuestas por dos o más atributos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DE0E64-ECF7-4DD6-877F-91D80892A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142999" y="2842260"/>
          <a:ext cx="9872665" cy="2468880"/>
        </p:xfrm>
        <a:graphic>
          <a:graphicData uri="http://schemas.openxmlformats.org/drawingml/2006/table">
            <a:tbl>
              <a:tblPr/>
              <a:tblGrid>
                <a:gridCol w="197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ID (Pk)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5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Emails (Pk)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Nombre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5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Puesto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5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Salario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5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juan@test.com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Juan Pérez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Jefe de área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jefe1@test.com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Juan Pérez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Jefe de área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jsanchez@test.com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José Sánchez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Administrativo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adiaz@test.com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Ana Díaz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Administrativo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admin@test.com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Ana Díaz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Administrativo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dirty="0">
                          <a:solidFill>
                            <a:srgbClr val="7F7F7F"/>
                          </a:solidFill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02DFF19-4D50-4DEA-B6E5-F554FF3C08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Tercera Forma Normal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Una tabla está en 3FN si:</a:t>
            </a:r>
          </a:p>
          <a:p>
            <a:r>
              <a:rPr lang="es-ES" dirty="0"/>
              <a:t>Está en 2FN</a:t>
            </a:r>
          </a:p>
          <a:p>
            <a:r>
              <a:rPr lang="es-ES" dirty="0"/>
              <a:t>Todos los atributos que no son clave primaria no dependen transitivamente de ésta</a:t>
            </a:r>
          </a:p>
          <a:p>
            <a:r>
              <a:rPr lang="es-ES" dirty="0"/>
              <a:t>Por tanto hay que buscar dependencias funcionales entre atributos que no estén en la clave.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54B5F0-0DA0-449F-9B45-4CB4FB20B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143000" y="3345180"/>
          <a:ext cx="9872664" cy="1463040"/>
        </p:xfrm>
        <a:graphic>
          <a:graphicData uri="http://schemas.openxmlformats.org/drawingml/2006/table">
            <a:tbl>
              <a:tblPr/>
              <a:tblGrid>
                <a:gridCol w="246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ID (Pk)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5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Nombre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Puesto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5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FFFFFF"/>
                          </a:solidFill>
                          <a:effectLst/>
                        </a:rPr>
                        <a:t>Salario</a:t>
                      </a:r>
                      <a:endParaRPr lang="es-ES" sz="1800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5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Juan Pérez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Jefe de área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José Sánchez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Administrativo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Ana Díaz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>
                          <a:solidFill>
                            <a:srgbClr val="7F7F7F"/>
                          </a:solidFill>
                          <a:effectLst/>
                        </a:rPr>
                        <a:t>Administrativo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dirty="0">
                          <a:solidFill>
                            <a:srgbClr val="7F7F7F"/>
                          </a:solidFill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2ABC72E0-F791-4255-B500-32240F2EA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703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47</TotalTime>
  <Words>769</Words>
  <Application>Microsoft Office PowerPoint</Application>
  <PresentationFormat>Panorámica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Corbel</vt:lpstr>
      <vt:lpstr>Base</vt:lpstr>
      <vt:lpstr>Bases de datos</vt:lpstr>
      <vt:lpstr>Que es una Base de datos</vt:lpstr>
      <vt:lpstr>Tipos de BD</vt:lpstr>
      <vt:lpstr>Bases de datos: normalización</vt:lpstr>
      <vt:lpstr>Primera Forma Normal</vt:lpstr>
      <vt:lpstr>Segunda Forma Normal</vt:lpstr>
      <vt:lpstr>Presentación de PowerPoint</vt:lpstr>
      <vt:lpstr>Tercera Forma Normal</vt:lpstr>
      <vt:lpstr>Presentación de PowerPoint</vt:lpstr>
      <vt:lpstr>Don`t Panic!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Alain Moles De las rivas</dc:creator>
  <cp:lastModifiedBy>Alain Moles De las rivas</cp:lastModifiedBy>
  <cp:revision>8</cp:revision>
  <dcterms:created xsi:type="dcterms:W3CDTF">2019-10-17T14:43:50Z</dcterms:created>
  <dcterms:modified xsi:type="dcterms:W3CDTF">2021-09-16T13:37:29Z</dcterms:modified>
</cp:coreProperties>
</file>