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63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2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98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11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6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3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29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18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0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2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9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D3CC-9D1E-422B-80C6-BBD5ADCA1476}" type="datetimeFigureOut">
              <a:rPr lang="es-ES" smtClean="0"/>
              <a:t>11/09/2024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DB971D-668B-4E3A-8061-34680CB93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7364-EFEF-D224-73DF-80500781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5" y="1112838"/>
            <a:ext cx="9144000" cy="2387600"/>
          </a:xfrm>
        </p:spPr>
        <p:txBody>
          <a:bodyPr/>
          <a:lstStyle/>
          <a:p>
            <a:r>
              <a:rPr lang="es-ES" sz="9600" b="1" dirty="0"/>
              <a:t>SPRING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89C40-9C61-6331-5CE1-826028F3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Instalación y primeros pasos</a:t>
            </a:r>
          </a:p>
        </p:txBody>
      </p:sp>
    </p:spTree>
    <p:extLst>
      <p:ext uri="{BB962C8B-B14F-4D97-AF65-F5344CB8AC3E}">
        <p14:creationId xmlns:p14="http://schemas.microsoft.com/office/powerpoint/2010/main" val="7505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22DCF-A9A1-D4F2-6F17-01B91C54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FD568-113D-A1A2-0FD4-DF9CBC22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Entorno integrado propio</a:t>
            </a:r>
          </a:p>
          <a:p>
            <a:pPr lvl="1"/>
            <a:r>
              <a:rPr lang="es-ES" dirty="0"/>
              <a:t>Basado en eclipse</a:t>
            </a:r>
          </a:p>
          <a:p>
            <a:pPr lvl="1"/>
            <a:r>
              <a:rPr lang="es-ES" dirty="0"/>
              <a:t>Descargar desde </a:t>
            </a:r>
            <a:r>
              <a:rPr lang="es-ES" dirty="0">
                <a:hlinkClick r:id="rId2"/>
              </a:rPr>
              <a:t>https://spring.io/tools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Proceso de instalación:</a:t>
            </a:r>
          </a:p>
          <a:p>
            <a:pPr lvl="1"/>
            <a:r>
              <a:rPr lang="es-ES" dirty="0"/>
              <a:t>Descargar y descomprimir en una carpeta el contenido</a:t>
            </a:r>
          </a:p>
          <a:p>
            <a:pPr lvl="2"/>
            <a:r>
              <a:rPr lang="es-ES" dirty="0"/>
              <a:t>Haciendo doble </a:t>
            </a:r>
            <a:r>
              <a:rPr lang="es-ES" dirty="0" err="1"/>
              <a:t>click</a:t>
            </a:r>
            <a:r>
              <a:rPr lang="es-ES" dirty="0"/>
              <a:t> en el JAR. Es un </a:t>
            </a:r>
            <a:r>
              <a:rPr lang="es-ES" dirty="0" err="1"/>
              <a:t>autoextraible</a:t>
            </a:r>
            <a:endParaRPr lang="es-ES" dirty="0"/>
          </a:p>
          <a:p>
            <a:pPr lvl="1"/>
            <a:r>
              <a:rPr lang="es-ES" dirty="0"/>
              <a:t>Crear una carpeta de </a:t>
            </a:r>
            <a:r>
              <a:rPr lang="es-ES" dirty="0" err="1"/>
              <a:t>workspace</a:t>
            </a:r>
            <a:endParaRPr lang="es-ES" dirty="0"/>
          </a:p>
          <a:p>
            <a:pPr lvl="1"/>
            <a:r>
              <a:rPr lang="es-ES" dirty="0"/>
              <a:t>En la carpeta que hemos descomprimido buscar el ejecutable</a:t>
            </a:r>
          </a:p>
          <a:p>
            <a:pPr lvl="2"/>
            <a:r>
              <a:rPr lang="es-ES" dirty="0"/>
              <a:t>La app es portable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DEBEMOS TENER CONEXIÓN A INTERNET PARA PODER HACER EL PROYECTO</a:t>
            </a:r>
          </a:p>
        </p:txBody>
      </p:sp>
    </p:spTree>
    <p:extLst>
      <p:ext uri="{BB962C8B-B14F-4D97-AF65-F5344CB8AC3E}">
        <p14:creationId xmlns:p14="http://schemas.microsoft.com/office/powerpoint/2010/main" val="18925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65CDE-B4B4-5474-51EC-89A95FA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F31D9-5656-1200-18DB-CE4EE82C7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recomienda tener el eclipse normal cerrado.</a:t>
            </a:r>
          </a:p>
          <a:p>
            <a:pPr lvl="1"/>
            <a:r>
              <a:rPr lang="es-ES" dirty="0"/>
              <a:t>(evitara problemas con el puerto 8080)</a:t>
            </a:r>
          </a:p>
          <a:p>
            <a:r>
              <a:rPr lang="es-ES" dirty="0"/>
              <a:t>Menú superior: File -&gt; New -&gt; New Spring Starter Project</a:t>
            </a:r>
          </a:p>
          <a:p>
            <a:r>
              <a:rPr lang="es-ES" b="1" dirty="0">
                <a:solidFill>
                  <a:srgbClr val="FF0000"/>
                </a:solidFill>
              </a:rPr>
              <a:t>Verificar que el </a:t>
            </a:r>
            <a:r>
              <a:rPr lang="es-ES" b="1" dirty="0" err="1">
                <a:solidFill>
                  <a:srgbClr val="FF0000"/>
                </a:solidFill>
              </a:rPr>
              <a:t>packaging</a:t>
            </a:r>
            <a:r>
              <a:rPr lang="es-ES" b="1" dirty="0">
                <a:solidFill>
                  <a:srgbClr val="FF0000"/>
                </a:solidFill>
              </a:rPr>
              <a:t> sea Jar, el lenguaje Java y la versión de java </a:t>
            </a:r>
            <a:r>
              <a:rPr lang="es-ES" b="1" dirty="0" smtClean="0">
                <a:solidFill>
                  <a:srgbClr val="FF0000"/>
                </a:solidFill>
              </a:rPr>
              <a:t>17 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Si ponemos el </a:t>
            </a:r>
            <a:r>
              <a:rPr lang="es-ES" b="1" dirty="0" err="1" smtClean="0">
                <a:solidFill>
                  <a:srgbClr val="FF0000"/>
                </a:solidFill>
              </a:rPr>
              <a:t>packaging</a:t>
            </a:r>
            <a:r>
              <a:rPr lang="es-ES" b="1" dirty="0" smtClean="0">
                <a:solidFill>
                  <a:srgbClr val="FF0000"/>
                </a:solidFill>
              </a:rPr>
              <a:t> a WAR da problemas</a:t>
            </a:r>
            <a:endParaRPr lang="es-ES" b="1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Pulsar </a:t>
            </a:r>
            <a:r>
              <a:rPr lang="es-ES" dirty="0"/>
              <a:t>Next</a:t>
            </a:r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73" y="609600"/>
            <a:ext cx="5189670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EF7BD-5F13-7FDD-1BF1-1E6C91B6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C4BE-AB55-817E-5432-02B3A3920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Se deberán incluir en el proyecto las siguientes dependencias:</a:t>
            </a:r>
          </a:p>
          <a:p>
            <a:pPr lvl="1"/>
            <a:r>
              <a:rPr lang="es-ES" dirty="0"/>
              <a:t>MySQL driver</a:t>
            </a:r>
          </a:p>
          <a:p>
            <a:pPr lvl="1"/>
            <a:r>
              <a:rPr lang="es-ES" dirty="0"/>
              <a:t>Spring Web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</a:t>
            </a:r>
            <a:r>
              <a:rPr lang="es-ES" dirty="0" err="1"/>
              <a:t>DevTools</a:t>
            </a:r>
            <a:endParaRPr lang="es-ES" dirty="0"/>
          </a:p>
          <a:p>
            <a:pPr lvl="1"/>
            <a:r>
              <a:rPr lang="es-ES" dirty="0" err="1"/>
              <a:t>Thymeleaf</a:t>
            </a:r>
            <a:endParaRPr lang="es-ES" dirty="0"/>
          </a:p>
          <a:p>
            <a:pPr lvl="1"/>
            <a:r>
              <a:rPr lang="es-ES" dirty="0"/>
              <a:t>Spring Data JPA</a:t>
            </a:r>
          </a:p>
          <a:p>
            <a:pPr lvl="1"/>
            <a:endParaRPr lang="es-ES" dirty="0"/>
          </a:p>
          <a:p>
            <a:r>
              <a:rPr lang="es-ES" dirty="0"/>
              <a:t>Con ellas escogidas, pulsaremos </a:t>
            </a:r>
            <a:r>
              <a:rPr lang="es-ES" dirty="0" err="1"/>
              <a:t>Finish</a:t>
            </a:r>
            <a:endParaRPr lang="es-ES" dirty="0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F621AF3-03BD-66C7-F81A-66F04A9EF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20" y="2160588"/>
            <a:ext cx="3414459" cy="3881437"/>
          </a:xfrm>
        </p:spPr>
      </p:pic>
    </p:spTree>
    <p:extLst>
      <p:ext uri="{BB962C8B-B14F-4D97-AF65-F5344CB8AC3E}">
        <p14:creationId xmlns:p14="http://schemas.microsoft.com/office/powerpoint/2010/main" val="326408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213E-2C3F-1A56-861A-F27B341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4B9C-10F8-C6AB-80E0-01F41EAA7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Una vez creado el proyecto, deberemos crear la siguiente estructura de paquetes</a:t>
            </a:r>
          </a:p>
          <a:p>
            <a:r>
              <a:rPr lang="es-ES" dirty="0"/>
              <a:t>Hay quien las pone en ingles</a:t>
            </a:r>
          </a:p>
          <a:p>
            <a:pPr lvl="1"/>
            <a:r>
              <a:rPr lang="es-ES" dirty="0" err="1"/>
              <a:t>Controller</a:t>
            </a:r>
            <a:endParaRPr lang="es-ES" dirty="0"/>
          </a:p>
          <a:p>
            <a:pPr lvl="1"/>
            <a:r>
              <a:rPr lang="es-ES" dirty="0" err="1"/>
              <a:t>Model</a:t>
            </a:r>
            <a:endParaRPr lang="es-ES" dirty="0"/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pPr lvl="1"/>
            <a:r>
              <a:rPr lang="es-ES" dirty="0" err="1"/>
              <a:t>Service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5EEB1A6-7801-E53B-745F-92D6DBC11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6" y="1857375"/>
            <a:ext cx="3612193" cy="3581710"/>
          </a:xfrm>
        </p:spPr>
      </p:pic>
    </p:spTree>
    <p:extLst>
      <p:ext uri="{BB962C8B-B14F-4D97-AF65-F5344CB8AC3E}">
        <p14:creationId xmlns:p14="http://schemas.microsoft.com/office/powerpoint/2010/main" val="89570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E854F-20D0-B5D8-329B-E4C4E1D5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1DEAD-04D4-5F91-F0F2-DBB2BB148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Crearemos la base de datos</a:t>
            </a:r>
          </a:p>
          <a:p>
            <a:pPr lvl="1"/>
            <a:r>
              <a:rPr lang="es-ES" dirty="0"/>
              <a:t>Deberemos conocer el usuario, la contraseña para conectarnos.</a:t>
            </a:r>
          </a:p>
          <a:p>
            <a:pPr lvl="1"/>
            <a:r>
              <a:rPr lang="es-ES" dirty="0"/>
              <a:t>También deberemos conocer varios datos más como el driver, la versión de MySQL …</a:t>
            </a:r>
          </a:p>
          <a:p>
            <a:pPr lvl="1"/>
            <a:r>
              <a:rPr lang="es-ES" dirty="0"/>
              <a:t>No crearemos nada en la BD, ni tablas ni procedimientos almacenados, …</a:t>
            </a:r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2A56EA1-0C1F-6585-BE0F-10F1691F5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75" y="2016509"/>
            <a:ext cx="3292125" cy="2911092"/>
          </a:xfrm>
        </p:spPr>
      </p:pic>
    </p:spTree>
    <p:extLst>
      <p:ext uri="{BB962C8B-B14F-4D97-AF65-F5344CB8AC3E}">
        <p14:creationId xmlns:p14="http://schemas.microsoft.com/office/powerpoint/2010/main" val="423316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E79B-E8BD-516F-1CCF-03A259BC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1FC46-1084-2A28-BA46-838D5BAD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095926"/>
          </a:xfrm>
        </p:spPr>
        <p:txBody>
          <a:bodyPr/>
          <a:lstStyle/>
          <a:p>
            <a:r>
              <a:rPr lang="es-ES" dirty="0"/>
              <a:t>Editaremos el fichero de </a:t>
            </a:r>
            <a:r>
              <a:rPr lang="es-ES" dirty="0" err="1"/>
              <a:t>aplication.properties</a:t>
            </a:r>
            <a:endParaRPr lang="es-ES" dirty="0"/>
          </a:p>
          <a:p>
            <a:r>
              <a:rPr lang="es-ES" dirty="0"/>
              <a:t>En este fichero configuraremos el acceso a base de datos</a:t>
            </a:r>
          </a:p>
          <a:p>
            <a:r>
              <a:rPr lang="es-ES" dirty="0"/>
              <a:t>También añadiremos algunos ajustes para </a:t>
            </a:r>
            <a:r>
              <a:rPr lang="es-ES" dirty="0" err="1"/>
              <a:t>debugear</a:t>
            </a:r>
            <a:r>
              <a:rPr lang="es-ES" dirty="0"/>
              <a:t> 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25F27994-9868-E5B7-C1F5-1D3E1040C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92675"/>
            <a:ext cx="10515600" cy="2055725"/>
          </a:xfrm>
        </p:spPr>
      </p:pic>
    </p:spTree>
    <p:extLst>
      <p:ext uri="{BB962C8B-B14F-4D97-AF65-F5344CB8AC3E}">
        <p14:creationId xmlns:p14="http://schemas.microsoft.com/office/powerpoint/2010/main" val="9998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8250-F120-7AC3-6B6C-E55CEE4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AC779-1FB2-E220-EFF4-59B651D31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Creación del diagrama modelo</a:t>
            </a:r>
          </a:p>
          <a:p>
            <a:r>
              <a:rPr lang="es-ES" dirty="0"/>
              <a:t>Este paso es importante ya que al crear las tablas con JPA posteriormente puede ser engorroso y tardar más si no disponemos de este diagrama</a:t>
            </a:r>
          </a:p>
          <a:p>
            <a:r>
              <a:rPr lang="es-ES" dirty="0"/>
              <a:t>Poned también los distintos campos de cada tabla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82599-8027-1703-F72D-33A190A6B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9C98C3-3AF9-78DE-6DA4-7FF4AF1114C7}"/>
              </a:ext>
            </a:extLst>
          </p:cNvPr>
          <p:cNvSpPr/>
          <p:nvPr/>
        </p:nvSpPr>
        <p:spPr>
          <a:xfrm>
            <a:off x="5346767" y="2601052"/>
            <a:ext cx="2188724" cy="88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Localidades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FBD45-C291-ECDA-D2A3-BDEA6522643C}"/>
              </a:ext>
            </a:extLst>
          </p:cNvPr>
          <p:cNvSpPr/>
          <p:nvPr/>
        </p:nvSpPr>
        <p:spPr>
          <a:xfrm>
            <a:off x="7187119" y="4811950"/>
            <a:ext cx="2188724" cy="88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Alumnos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1E0BECF-D793-D04E-CFE9-904F900631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441129" y="3486269"/>
            <a:ext cx="1840352" cy="132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4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010E3-AE58-0217-2D89-659AB4A9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proyecto (VIII)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6057C-5986-542A-96BF-0459FEE1F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Dentro del paquete modelo, crearemos por cada tabla una clase</a:t>
            </a:r>
          </a:p>
          <a:p>
            <a:r>
              <a:rPr lang="es-ES" b="1" dirty="0">
                <a:solidFill>
                  <a:srgbClr val="FF0000"/>
                </a:solidFill>
              </a:rPr>
              <a:t>Prestaremos atención a no poner ningún campo </a:t>
            </a:r>
            <a:r>
              <a:rPr lang="es-ES" b="1" dirty="0" err="1">
                <a:solidFill>
                  <a:srgbClr val="FF0000"/>
                </a:solidFill>
              </a:rPr>
              <a:t>Foreign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key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Seguiremos algunas normas para facilitarnos el procesado de información: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E0EF01-0A4B-9A65-5BDF-D7C6BA009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a esa tabla le llegase una relación  de muchos (le llega una flecha), crearemos como atributo allí un objeto de la tabla que le envía la flecha</a:t>
            </a:r>
          </a:p>
          <a:p>
            <a:r>
              <a:rPr lang="es-ES" dirty="0"/>
              <a:t>En el ejemplo, el alumno deberá tener un objeto de tipo Localidades y en localidades crearemos una lista de Alumnos</a:t>
            </a:r>
          </a:p>
          <a:p>
            <a:r>
              <a:rPr lang="es-ES" dirty="0"/>
              <a:t>Los objetos sencillos (localidades) los anotaremos con @ManyToOne</a:t>
            </a:r>
          </a:p>
          <a:p>
            <a:r>
              <a:rPr lang="es-ES" dirty="0"/>
              <a:t>Las Listas las anotaremos con @OneToMany</a:t>
            </a:r>
          </a:p>
        </p:txBody>
      </p:sp>
    </p:spTree>
    <p:extLst>
      <p:ext uri="{BB962C8B-B14F-4D97-AF65-F5344CB8AC3E}">
        <p14:creationId xmlns:p14="http://schemas.microsoft.com/office/powerpoint/2010/main" val="3057655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415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SPRING</vt:lpstr>
      <vt:lpstr>Instalación</vt:lpstr>
      <vt:lpstr>Creación de proyecto (I)</vt:lpstr>
      <vt:lpstr>Creación de proyecto (II)</vt:lpstr>
      <vt:lpstr>Creación de proyecto (III)</vt:lpstr>
      <vt:lpstr>Creación de proyecto (IV)</vt:lpstr>
      <vt:lpstr>Creación de proyecto (V)</vt:lpstr>
      <vt:lpstr>Creación de proyecto (VII)</vt:lpstr>
      <vt:lpstr>Creación de proyecto (VIII)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Alain Moles</dc:creator>
  <cp:lastModifiedBy>Java</cp:lastModifiedBy>
  <cp:revision>13</cp:revision>
  <dcterms:created xsi:type="dcterms:W3CDTF">2023-09-19T14:39:02Z</dcterms:created>
  <dcterms:modified xsi:type="dcterms:W3CDTF">2024-09-11T09:58:41Z</dcterms:modified>
</cp:coreProperties>
</file>