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b1cad158f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b1cad158f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b1cad158f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b1cad158f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hemos usado cross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b1cad158f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b1cad158f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b1cad158f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b1cad158f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embargo, a medida que el umbral de decisión se ajusta, el modelo comienza a identificar más instancias de la clase minoritaria, lo que aumenta la precisión y el recall.</a:t>
            </a:r>
            <a:endParaRPr sz="1200">
              <a:solidFill>
                <a:schemeClr val="dk1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b1cad158f_0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b1cad158f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b1cad158f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b1cad158f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b1cad158f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b1cad158f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8c3538d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8c3538d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8c3538d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8c3538d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8c3538d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8c3538d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b1cad158f_0_1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b1cad158f_0_1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b1cad158f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b1cad158f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5200" y="229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5"/>
              <a:t>Modelo de Machine Learning para predecir si la Cirugía RYGB será un éxito</a:t>
            </a:r>
            <a:endParaRPr sz="2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oux-en-Y Derivación Gástrico (RNY)"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575" y="1755427"/>
            <a:ext cx="2899750" cy="21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716275" y="4282450"/>
            <a:ext cx="23790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Pablo Russo e Iker Etxebeste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Frames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Después de tratar los datos, hemos decidido jugar con el dataset para generar tres data frames diferentes: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Df_genérico</a:t>
            </a:r>
            <a:r>
              <a:rPr lang="es"/>
              <a:t>: Es el data frame tal cual ha salido del procesamiento anterior, buscamos tener un modelo base con el que poder comparar resultados.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Df_sincorrelaciones: Se han calculado las correlaciones de las variables entre sí (sin tener en cuenta la variable objetivo) y nos hemos deshecho de las que tienen una correlación mayor a 0,7.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Df_PCA: Se ha aplicado una pca a los datos originales, y se ha construido un data frame nuevo con las componentes principales.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670575" y="1082050"/>
            <a:ext cx="8008500" cy="3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s" sz="1305"/>
              <a:t>Se han aplicado tres modelos de Machine Learning. Se han enfocado todos los modelos para que prioricen la precisión.</a:t>
            </a:r>
            <a:endParaRPr sz="1305"/>
          </a:p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s" sz="1305"/>
              <a:t>Logistic Regression: Un modelo que utiliza una función logística para estimar la probabilidad de pertenecer a una de las dos clases en un problema de clasificación binaria. Para contrarrestar el desbalanceado de clases se han asignado un peso mayor a la clase </a:t>
            </a:r>
            <a:r>
              <a:rPr lang="es" sz="1305"/>
              <a:t>minoritaria</a:t>
            </a:r>
            <a:r>
              <a:rPr lang="es" sz="1305"/>
              <a:t> en la función de coste</a:t>
            </a:r>
            <a:endParaRPr sz="130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5"/>
          </a:p>
          <a:p>
            <a:pPr indent="-311467" lvl="0" marL="457200" rtl="0" algn="l">
              <a:spcBef>
                <a:spcPts val="1200"/>
              </a:spcBef>
              <a:spcAft>
                <a:spcPts val="0"/>
              </a:spcAft>
              <a:buSzPts val="1305"/>
              <a:buChar char="●"/>
            </a:pPr>
            <a:r>
              <a:rPr lang="es" sz="1305"/>
              <a:t>Random Forest con Grid Search: combina múltiples árboles de decisión (Random Forest) y utiliza Grid Search para encontrar la mejor configuración de parámetros, mejorando la precisión del modelo.</a:t>
            </a:r>
            <a:endParaRPr sz="1305"/>
          </a:p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s" sz="1305"/>
              <a:t>Support Vector Machines: Un algoritmo que encuentra un hiperplano óptimo para separar datos en dos clases, maximizando el margen entre ellas. </a:t>
            </a:r>
            <a:endParaRPr sz="1305"/>
          </a:p>
          <a:p>
            <a:pPr indent="-311467" lvl="0" marL="457200" rtl="0" algn="l">
              <a:spcBef>
                <a:spcPts val="0"/>
              </a:spcBef>
              <a:spcAft>
                <a:spcPts val="0"/>
              </a:spcAft>
              <a:buSzPts val="1305"/>
              <a:buChar char="●"/>
            </a:pPr>
            <a:r>
              <a:rPr lang="es" sz="1305"/>
              <a:t>Es importante mencionar que hemos aplicado el cross-validation en todos los modelos para  elegir los mejores hiperparámetros de cada uno.</a:t>
            </a:r>
            <a:endParaRPr sz="1305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00" y="2425725"/>
            <a:ext cx="3331063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632775" y="1133225"/>
            <a:ext cx="49965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Al tener varias combinaciones, hemos obtenido varios modelos decentes.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838200" y="1705300"/>
            <a:ext cx="2141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RF con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 pca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952500" y="3147050"/>
            <a:ext cx="1912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SVM con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 pca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675" y="3550850"/>
            <a:ext cx="5104675" cy="7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263" y="2151913"/>
            <a:ext cx="6993485" cy="8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909450"/>
            <a:ext cx="7038900" cy="3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/>
              <a:t>SVM con df pca: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1447050"/>
            <a:ext cx="2262175" cy="1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450" y="1447050"/>
            <a:ext cx="2395431" cy="18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5"/>
          <p:cNvSpPr txBox="1"/>
          <p:nvPr/>
        </p:nvSpPr>
        <p:spPr>
          <a:xfrm>
            <a:off x="968550" y="3553550"/>
            <a:ext cx="7206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 tener un desbalance en las clases de el conjunto de datos, es común observar una disminución inicial en la precisión y el aumento posterior en la curva de precisión-recall. Esto se debe a que al principio, el modelo tiende a clasificar la mayoría de las instancias como la clase mayoritaria para maximizar la precisión.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una cirugía de peso malabsortiva y restrictiva que ha sido practicada durante más de 30 años, proporcionando un buen equilibrio entre la pérdida de peso y los efectos secundarios controlables.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Disminuye la cantidad de comida que el paciente puede ingerir (restrictiva), a la vez que pasa por alto gran parte del estómago y una porción de intestino, disminuyendo la superficie de absorción de nutrientes (malabsortiva).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Ser capaces de predecir si el resultado de la cirugía va a ser o no satisfactorio, una clasificación binaria éxito (1) / fracaso (0).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Según la  literatura, los valores mínimos de pérdida de peso tras cirugía se suelen alcanzar en el intervalo 12-18 meses, por lo que se seleccionaron las variables a 18 meses para la determinación de la etiqueta (label) con la que categorizar a los pacientes.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clasifican lo éxitos en base a dos criterios diferentes, el BMI y el EWL.</a:t>
            </a:r>
            <a:endParaRPr/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Esta base de datos curada proviene de una inicial de 853 pacientes operados en la Clínica Universidad de Navarra (CUN) de este tipo de bypass gástrico entre los años 2000 y 2022.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Antes de la cirugía, se recopiló información antropométrica y bioquímica recogida en un grupo de variables basales (indicado en el propio nombre). Tras la cirugía, estas mismas variables se recopilaron en sucesivas visitas de seguimiento (1 mes, 3 meses, 6 meses, 9 meses, 12 meses, 15 meses, 18 meses, 24 meses, 3 años, 4 años y 5 años).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 importante mencionar que hay muchas variables a tener cuenta, como pueden ser los hábitos de la persona operada tanto en deporte como en dieta.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visualiza mediante un histograma la distribución de las variables, donde podemos </a:t>
            </a:r>
            <a:r>
              <a:rPr lang="es"/>
              <a:t>observar escalas muy diferentes entre las variables y colas pesadas en muchas de ellas.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Se observa que la variables objetivo está desbalanceada.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BMI: La predicción de fracaso es de 30 % y la de éxito es de 70 %.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EWL: </a:t>
            </a:r>
            <a:r>
              <a:rPr lang="es"/>
              <a:t>La predicción de fracaso es de 37 % y la de éxito es de 63 %.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BMI tiene  41  operaciones con éxito que EWL califica como fracaso.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EWL tiene  15  operaciones con éxito que BMI califica como fracaso.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Discrepan en 56 operaciones.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 de Datos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375" y="951450"/>
            <a:ext cx="5173249" cy="381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Procesamiento de datos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Transformación de variables categóricas: </a:t>
            </a:r>
            <a:r>
              <a:rPr lang="es"/>
              <a:t>Muchos algoritmos requieren que las variables </a:t>
            </a:r>
            <a:r>
              <a:rPr lang="es"/>
              <a:t>categóricas </a:t>
            </a:r>
            <a:r>
              <a:rPr lang="es"/>
              <a:t>de entrada sean numéricas. Se utiliza OneHotEncoder para transformar  la feature  'perfil_diabetico' ya que no existe un orden inherente en las categorías.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 RobustScaler:  Se ha decidido escalar utilizando la Mediana y el Rango interquartil. Este método tiene un comportamiento mejor en datos con </a:t>
            </a:r>
            <a:r>
              <a:rPr lang="es"/>
              <a:t>escalas diferentes y las colas pesadas como los nuestros.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Elección de variable objetivo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 escogerá la variable EWL como variable objetivo ya que está más balanceada y en general es más restrictiva.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Los algoritmos se calcularán maximizando la precisión de los negativos, así se evitará que se opere gente a la que seguro le irá mal la operación. Para ello cambiaremos la columna EWL. El fracaso será representado como 1, y el 0 representará éxito, ya que queremos maximizar la detección de fracasos.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