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Glacial Indifference" panose="020B0604020202020204" charset="0"/>
      <p:regular r:id="rId14"/>
    </p:embeddedFont>
    <p:embeddedFont>
      <p:font typeface="DM Serif Display" panose="020B0604020202020204" charset="0"/>
      <p:regular r:id="rId15"/>
    </p:embeddedFont>
    <p:embeddedFont>
      <p:font typeface="Glacial Indifference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6AA98"/>
    <a:srgbClr val="36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6395" autoAdjust="0"/>
  </p:normalViewPr>
  <p:slideViewPr>
    <p:cSldViewPr>
      <p:cViewPr varScale="1">
        <p:scale>
          <a:sx n="59" d="100"/>
          <a:sy n="59" d="100"/>
        </p:scale>
        <p:origin x="6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3294280" cy="10287000"/>
            <a:chOff x="0" y="0"/>
            <a:chExt cx="35013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1374" cy="2709333"/>
            </a:xfrm>
            <a:custGeom>
              <a:avLst/>
              <a:gdLst/>
              <a:ahLst/>
              <a:cxnLst/>
              <a:rect l="l" t="t" r="r" b="b"/>
              <a:pathLst>
                <a:path w="3501374" h="2709333">
                  <a:moveTo>
                    <a:pt x="0" y="0"/>
                  </a:moveTo>
                  <a:lnTo>
                    <a:pt x="3501374" y="0"/>
                  </a:lnTo>
                  <a:lnTo>
                    <a:pt x="35013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0137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41780" y="1028700"/>
            <a:ext cx="1905000" cy="19050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207453"/>
            <a:ext cx="11019725" cy="737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endParaRPr dirty="0"/>
          </a:p>
          <a:p>
            <a:pPr algn="r">
              <a:lnSpc>
                <a:spcPts val="7321"/>
              </a:lnSpc>
            </a:pPr>
            <a:r>
              <a:rPr lang="en-US" sz="610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approach to the study of the social perception of science based on the representational model of measurement</a:t>
            </a:r>
          </a:p>
          <a:p>
            <a:pPr algn="r">
              <a:lnSpc>
                <a:spcPts val="14400"/>
              </a:lnSpc>
            </a:pPr>
            <a:endParaRPr lang="en-US" sz="6101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0" y="0"/>
            <a:ext cx="10777833" cy="1536848"/>
            <a:chOff x="0" y="0"/>
            <a:chExt cx="14370444" cy="20491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31597" cy="2049131"/>
            </a:xfrm>
            <a:custGeom>
              <a:avLst/>
              <a:gdLst/>
              <a:ahLst/>
              <a:cxnLst/>
              <a:rect l="l" t="t" r="r" b="b"/>
              <a:pathLst>
                <a:path w="11331597" h="2049131">
                  <a:moveTo>
                    <a:pt x="0" y="0"/>
                  </a:moveTo>
                  <a:lnTo>
                    <a:pt x="11331597" y="0"/>
                  </a:lnTo>
                  <a:lnTo>
                    <a:pt x="11331597" y="2049131"/>
                  </a:lnTo>
                  <a:lnTo>
                    <a:pt x="0" y="204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331597" y="0"/>
              <a:ext cx="3038847" cy="2049131"/>
            </a:xfrm>
            <a:custGeom>
              <a:avLst/>
              <a:gdLst/>
              <a:ahLst/>
              <a:cxnLst/>
              <a:rect l="l" t="t" r="r" b="b"/>
              <a:pathLst>
                <a:path w="3038847" h="2049131">
                  <a:moveTo>
                    <a:pt x="0" y="0"/>
                  </a:moveTo>
                  <a:lnTo>
                    <a:pt x="3038847" y="0"/>
                  </a:lnTo>
                  <a:lnTo>
                    <a:pt x="3038847" y="2049131"/>
                  </a:lnTo>
                  <a:lnTo>
                    <a:pt x="0" y="204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 rot="1178173">
            <a:off x="-1413536" y="7808210"/>
            <a:ext cx="14762229" cy="4603360"/>
            <a:chOff x="0" y="0"/>
            <a:chExt cx="3887994" cy="1212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87994" cy="1212408"/>
            </a:xfrm>
            <a:custGeom>
              <a:avLst/>
              <a:gdLst/>
              <a:ahLst/>
              <a:cxnLst/>
              <a:rect l="l" t="t" r="r" b="b"/>
              <a:pathLst>
                <a:path w="3887994" h="1212408">
                  <a:moveTo>
                    <a:pt x="0" y="0"/>
                  </a:moveTo>
                  <a:lnTo>
                    <a:pt x="3887994" y="0"/>
                  </a:lnTo>
                  <a:lnTo>
                    <a:pt x="3887994" y="1212408"/>
                  </a:lnTo>
                  <a:lnTo>
                    <a:pt x="0" y="121240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887994" cy="1250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7649601"/>
            <a:ext cx="11019725" cy="2265925"/>
            <a:chOff x="0" y="-57151"/>
            <a:chExt cx="14692967" cy="302123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1"/>
              <a:ext cx="14692967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Ramón Iker Soria Royuela</a:t>
              </a:r>
            </a:p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Ana Muñoz van den Eynde</a:t>
              </a:r>
            </a:p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Unai Coto Suárez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66005"/>
              <a:ext cx="14692967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Science, Technology and Society Research Unit - CIEMAT </a:t>
              </a:r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5349" r="20562" b="5349"/>
          <a:stretch/>
        </p:blipFill>
        <p:spPr>
          <a:xfrm>
            <a:off x="12341780" y="10287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26245"/>
            <a:ext cx="738472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Specifications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74579" y="3479412"/>
            <a:ext cx="815807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Improvements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870896"/>
            <a:ext cx="7384721" cy="281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Online panel of Spanish residents over 18 years old.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Sample: 1000 people with a confidence level of 95% and a sampling error of +/- 3.1%.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4579" y="4870896"/>
            <a:ext cx="7384721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Bigger and more representative sample size.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Redesigned questionnaire with the input of the previous phase.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Tools to detect response patterns included.</a:t>
            </a:r>
          </a:p>
          <a:p>
            <a:pPr marL="1061719" lvl="2" indent="-302260">
              <a:lnSpc>
                <a:spcPts val="4479"/>
              </a:lnSpc>
              <a:buFont typeface="Arial"/>
              <a:buChar char="•"/>
            </a:pPr>
            <a:r>
              <a:rPr lang="en-GB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Analysis</a:t>
            </a: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of </a:t>
            </a:r>
            <a:r>
              <a:rPr lang="en-GB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paradata</a:t>
            </a:r>
            <a:r>
              <a:rPr lang="en-US" sz="27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metadata.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40887" y="857250"/>
            <a:ext cx="16218413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Upcoming phase: probabilistic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34449"/>
            <a:ext cx="16230600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191500" y="4191000"/>
            <a:ext cx="1905000" cy="19050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71451" y="6708157"/>
            <a:ext cx="13545099" cy="189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1"/>
              </a:lnSpc>
            </a:pPr>
            <a:r>
              <a:rPr lang="en-US" sz="605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Questions and comments</a:t>
            </a:r>
          </a:p>
          <a:p>
            <a:pPr algn="ctr">
              <a:lnSpc>
                <a:spcPts val="6791"/>
              </a:lnSpc>
            </a:pPr>
            <a:r>
              <a:rPr lang="en-US" sz="4851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information: RamonIker.Soria@ciemat.es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5349" r="20562" b="5349"/>
          <a:stretch/>
        </p:blipFill>
        <p:spPr>
          <a:xfrm>
            <a:off x="8191496" y="4190138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0887" y="3828950"/>
            <a:ext cx="17247113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Surveys do not record real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behaviours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is an underlying difficulty in accessing certain population groups (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Ellard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-Gray et al., 2015;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Shield and </a:t>
            </a:r>
            <a:r>
              <a:rPr lang="en-GB" sz="3200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Rehm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2012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They are dependent on the mode of administration (Holbrook et al., 2003).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Little room for </a:t>
            </a:r>
            <a:r>
              <a:rPr lang="en-GB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manoeuvre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 participants' responses.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Other types of measurement error and bias (Groves, 2005).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0887" y="857250"/>
            <a:ext cx="17247113" cy="138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Typical limitations of survey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86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0887" y="3828950"/>
            <a:ext cx="16218413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Decline in survey response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rate (</a:t>
            </a:r>
            <a:r>
              <a:rPr lang="en-GB" sz="3200" dirty="0" err="1" smtClean="0"/>
              <a:t>Luiten</a:t>
            </a:r>
            <a:r>
              <a:rPr lang="en-GB" sz="3200" dirty="0" smtClean="0"/>
              <a:t> et al, 2020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148081" lvl="2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Attrition of online surveys.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Evidence of the negative results of long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questionnaires (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Fan and Yan, 2010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effect of cognitive </a:t>
            </a: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effort in A/D 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questionnaires (</a:t>
            </a:r>
            <a:r>
              <a:rPr lang="en-GB" sz="3200" dirty="0" err="1" smtClean="0"/>
              <a:t>Höhne</a:t>
            </a:r>
            <a:r>
              <a:rPr lang="en-GB" sz="3200" dirty="0" smtClean="0"/>
              <a:t> et al, 2017</a:t>
            </a:r>
            <a:r>
              <a:rPr lang="en-US" sz="3200" dirty="0" smtClean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).</a:t>
            </a:r>
            <a:endParaRPr lang="en-US" sz="3200" dirty="0">
              <a:solidFill>
                <a:srgbClr val="36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Increased prices.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0887" y="857250"/>
            <a:ext cx="17247113" cy="138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Current challenges of survey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87469" y="18506"/>
            <a:ext cx="11552250" cy="10287000"/>
            <a:chOff x="0" y="0"/>
            <a:chExt cx="1050060" cy="935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060" cy="935053"/>
            </a:xfrm>
            <a:custGeom>
              <a:avLst/>
              <a:gdLst/>
              <a:ahLst/>
              <a:cxnLst/>
              <a:rect l="l" t="t" r="r" b="b"/>
              <a:pathLst>
                <a:path w="1050060" h="935053">
                  <a:moveTo>
                    <a:pt x="0" y="0"/>
                  </a:moveTo>
                  <a:lnTo>
                    <a:pt x="1050060" y="0"/>
                  </a:lnTo>
                  <a:lnTo>
                    <a:pt x="1050060" y="935053"/>
                  </a:lnTo>
                  <a:lnTo>
                    <a:pt x="0" y="93505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050060" cy="935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67875" y="271788"/>
            <a:ext cx="11552250" cy="2894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is Item Response Theory?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07522" y="7494864"/>
            <a:ext cx="115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Glacial Indifference" panose="020B0604020202020204" charset="0"/>
              </a:rPr>
              <a:t>Formula 1. </a:t>
            </a:r>
            <a:r>
              <a:rPr lang="en-GB" sz="2400" dirty="0">
                <a:latin typeface="Glacial Indifference" panose="020B0604020202020204" charset="0"/>
              </a:rPr>
              <a:t>Classical</a:t>
            </a:r>
            <a:r>
              <a:rPr lang="es-ES" sz="2400" dirty="0">
                <a:latin typeface="Glacial Indifference" panose="020B0604020202020204" charset="0"/>
              </a:rPr>
              <a:t> Test </a:t>
            </a:r>
            <a:r>
              <a:rPr lang="es-ES" sz="2400" dirty="0" err="1">
                <a:latin typeface="Glacial Indifference" panose="020B0604020202020204" charset="0"/>
              </a:rPr>
              <a:t>Theory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equation</a:t>
            </a:r>
            <a:endParaRPr lang="es-ES" sz="2400" dirty="0">
              <a:latin typeface="Glacial Indifference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516647" y="6895789"/>
                <a:ext cx="5334000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𝑗𝑔</m:t>
                          </m:r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647" y="6895789"/>
                <a:ext cx="5334000" cy="599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407522" y="7962900"/>
                <a:ext cx="11552250" cy="1356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𝑣𝑖h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s-ES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22" y="7962900"/>
                <a:ext cx="11552250" cy="1356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3427116" y="9473456"/>
            <a:ext cx="115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Glacial Indifference" panose="020B0604020202020204" charset="0"/>
              </a:rPr>
              <a:t>Formula 2. </a:t>
            </a:r>
            <a:r>
              <a:rPr lang="es-ES" sz="2400" dirty="0" err="1">
                <a:latin typeface="Glacial Indifference" panose="020B0604020202020204" charset="0"/>
              </a:rPr>
              <a:t>Generalized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Partial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Credit</a:t>
            </a:r>
            <a:r>
              <a:rPr lang="es-ES" sz="2400" dirty="0">
                <a:latin typeface="Glacial Indifference" panose="020B0604020202020204" charset="0"/>
              </a:rPr>
              <a:t> </a:t>
            </a:r>
            <a:r>
              <a:rPr lang="es-ES" sz="2400" dirty="0" err="1">
                <a:latin typeface="Glacial Indifference" panose="020B0604020202020204" charset="0"/>
              </a:rPr>
              <a:t>Model</a:t>
            </a:r>
            <a:r>
              <a:rPr lang="es-ES" sz="2400" dirty="0">
                <a:latin typeface="Glacial Indifference" panose="020B0604020202020204" charset="0"/>
              </a:rPr>
              <a:t> a </a:t>
            </a:r>
            <a:r>
              <a:rPr lang="es-ES" sz="2400" dirty="0" err="1">
                <a:latin typeface="Glacial Indifference" panose="020B0604020202020204" charset="0"/>
              </a:rPr>
              <a:t>model</a:t>
            </a:r>
            <a:r>
              <a:rPr lang="es-ES" sz="2400" dirty="0">
                <a:latin typeface="Glacial Indifference" panose="020B0604020202020204" charset="0"/>
              </a:rPr>
              <a:t> of IRT</a:t>
            </a: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40739"/>
              </p:ext>
            </p:extLst>
          </p:nvPr>
        </p:nvGraphicFramePr>
        <p:xfrm>
          <a:off x="3581399" y="3469005"/>
          <a:ext cx="11125201" cy="3274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5071">
                  <a:extLst>
                    <a:ext uri="{9D8B030D-6E8A-4147-A177-3AD203B41FA5}">
                      <a16:colId xmlns:a16="http://schemas.microsoft.com/office/drawing/2014/main" val="3740676455"/>
                    </a:ext>
                  </a:extLst>
                </a:gridCol>
                <a:gridCol w="4100954">
                  <a:extLst>
                    <a:ext uri="{9D8B030D-6E8A-4147-A177-3AD203B41FA5}">
                      <a16:colId xmlns:a16="http://schemas.microsoft.com/office/drawing/2014/main" val="1563052076"/>
                    </a:ext>
                  </a:extLst>
                </a:gridCol>
                <a:gridCol w="4329176">
                  <a:extLst>
                    <a:ext uri="{9D8B030D-6E8A-4147-A177-3AD203B41FA5}">
                      <a16:colId xmlns:a16="http://schemas.microsoft.com/office/drawing/2014/main" val="319547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solidFill>
                            <a:schemeClr val="bg1"/>
                          </a:solidFill>
                          <a:effectLst/>
                          <a:latin typeface="Glacial Indifference" panose="020B0604020202020204" charset="0"/>
                        </a:rPr>
                        <a:t>Feature</a:t>
                      </a:r>
                      <a:endParaRPr lang="es-ES" sz="2000" b="1" i="0" u="none" strike="noStrike" dirty="0">
                        <a:solidFill>
                          <a:schemeClr val="bg1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Classical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Test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Theory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(CTT)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Item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Response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Theory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(IRT)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9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Model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Basis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True score and error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Relationship between latent trait and item response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7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Unit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of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analysis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The test is the unit of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anlysis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The item is the unit of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anlysis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Score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Interpretation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Total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or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subscale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scores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Latent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  <a:latin typeface="Glacial Indifference" panose="020B0604020202020204" charset="0"/>
                        </a:rPr>
                        <a:t>trait</a:t>
                      </a:r>
                      <a:r>
                        <a:rPr lang="es-ES" sz="2000" u="none" strike="noStrike" dirty="0">
                          <a:effectLst/>
                          <a:latin typeface="Glacial Indifference" panose="020B0604020202020204" charset="0"/>
                        </a:rPr>
                        <a:t> (</a:t>
                      </a:r>
                      <a:r>
                        <a:rPr lang="el-GR" sz="2000" u="none" strike="noStrike" dirty="0">
                          <a:effectLst/>
                        </a:rPr>
                        <a:t>θ)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2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Assumptions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Equal item contribution, uncorrelated errors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Monotonicity, local </a:t>
                      </a:r>
                      <a:r>
                        <a:rPr lang="en-US" sz="2000" u="none" strike="noStrike" dirty="0" err="1">
                          <a:effectLst/>
                          <a:latin typeface="Glacial Indifference" panose="020B0604020202020204" charset="0"/>
                        </a:rPr>
                        <a:t>independece</a:t>
                      </a:r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 and </a:t>
                      </a:r>
                      <a:r>
                        <a:rPr lang="en-GB" sz="2000" u="none" strike="noStrike" noProof="0" dirty="0" err="1">
                          <a:effectLst/>
                          <a:latin typeface="Glacial Indifference" panose="020B0604020202020204" charset="0"/>
                        </a:rPr>
                        <a:t>unidimensionality</a:t>
                      </a:r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 (depending on the model)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5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Measurement</a:t>
                      </a:r>
                      <a:r>
                        <a:rPr lang="es-ES" sz="2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 </a:t>
                      </a:r>
                      <a:r>
                        <a:rPr lang="es-ES" sz="20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Glacial Indifference" panose="020B0604020202020204" charset="0"/>
                        </a:rPr>
                        <a:t>Precision</a:t>
                      </a:r>
                      <a:endParaRPr lang="es-E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Assumed constant across all levels of ability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Glacial Indifference" panose="020B0604020202020204" charset="0"/>
                        </a:rPr>
                        <a:t>Varies with the level of the latent trait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lacial Indifference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230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35588"/>
            <a:ext cx="4905185" cy="6951412"/>
            <a:chOff x="0" y="0"/>
            <a:chExt cx="1291901" cy="1830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54115" y="3335588"/>
            <a:ext cx="4905185" cy="6951412"/>
            <a:chOff x="0" y="0"/>
            <a:chExt cx="1291901" cy="1830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91407" y="3335588"/>
            <a:ext cx="4905185" cy="6951412"/>
            <a:chOff x="0" y="0"/>
            <a:chExt cx="1291901" cy="1830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91901" cy="1849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0887" y="441266"/>
            <a:ext cx="17247113" cy="1427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Why Item Response Theory?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2468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00"/>
              </a:lnSpc>
            </a:pPr>
            <a:r>
              <a:rPr lang="en-US" sz="80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93489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00"/>
              </a:lnSpc>
            </a:pPr>
            <a:r>
              <a:rPr lang="en-US" sz="80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5866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25648" y="5086350"/>
            <a:ext cx="3713209" cy="4068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 produce accurate measurements with few items, reducing both the length of the questionnaire and the economic expense (</a:t>
            </a:r>
            <a:r>
              <a:rPr lang="en-US" sz="2899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Molinengo</a:t>
            </a: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et al, 2023).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87395" y="5086350"/>
            <a:ext cx="3713209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Generates scales with items invariant to specific sub-populations (</a:t>
            </a:r>
            <a:r>
              <a:rPr lang="en-US" sz="2899" dirty="0" err="1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Mair</a:t>
            </a: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2018).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58668" y="5086350"/>
            <a:ext cx="3713209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Eliminates ambiguities in the selection of items with similar wording or that measure similar concepts (Edwards et al., 2018).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52400"/>
            <a:ext cx="18288000" cy="1351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application of IRT: PIKA-CID project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55087" y="4731160"/>
            <a:ext cx="13177827" cy="5397431"/>
            <a:chOff x="0" y="0"/>
            <a:chExt cx="3470703" cy="14215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0703" cy="1421546"/>
            </a:xfrm>
            <a:custGeom>
              <a:avLst/>
              <a:gdLst/>
              <a:ahLst/>
              <a:cxnLst/>
              <a:rect l="l" t="t" r="r" b="b"/>
              <a:pathLst>
                <a:path w="3470703" h="1421546">
                  <a:moveTo>
                    <a:pt x="29962" y="0"/>
                  </a:moveTo>
                  <a:lnTo>
                    <a:pt x="3440741" y="0"/>
                  </a:lnTo>
                  <a:cubicBezTo>
                    <a:pt x="3457289" y="0"/>
                    <a:pt x="3470703" y="13415"/>
                    <a:pt x="3470703" y="29962"/>
                  </a:cubicBezTo>
                  <a:lnTo>
                    <a:pt x="3470703" y="1391583"/>
                  </a:lnTo>
                  <a:cubicBezTo>
                    <a:pt x="3470703" y="1408131"/>
                    <a:pt x="3457289" y="1421546"/>
                    <a:pt x="3440741" y="1421546"/>
                  </a:cubicBezTo>
                  <a:lnTo>
                    <a:pt x="29962" y="1421546"/>
                  </a:lnTo>
                  <a:cubicBezTo>
                    <a:pt x="13415" y="1421546"/>
                    <a:pt x="0" y="1408131"/>
                    <a:pt x="0" y="1391583"/>
                  </a:cubicBezTo>
                  <a:lnTo>
                    <a:pt x="0" y="29962"/>
                  </a:lnTo>
                  <a:cubicBezTo>
                    <a:pt x="0" y="13415"/>
                    <a:pt x="13415" y="0"/>
                    <a:pt x="299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470703" cy="1440596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GENERAL PERCEPTION OF SCIENCE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23363" y="5744214"/>
            <a:ext cx="4697521" cy="724103"/>
            <a:chOff x="0" y="0"/>
            <a:chExt cx="1237207" cy="190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nterest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23363" y="8309102"/>
            <a:ext cx="4697521" cy="724103"/>
            <a:chOff x="0" y="0"/>
            <a:chExt cx="1237207" cy="1907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K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nowledge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70187" y="8309102"/>
            <a:ext cx="4697521" cy="724103"/>
            <a:chOff x="0" y="0"/>
            <a:chExt cx="1237207" cy="1907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ctions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70187" y="5744214"/>
            <a:ext cx="4697521" cy="724103"/>
            <a:chOff x="0" y="0"/>
            <a:chExt cx="1237207" cy="19071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37207" cy="190710"/>
            </a:xfrm>
            <a:custGeom>
              <a:avLst/>
              <a:gdLst/>
              <a:ahLst/>
              <a:cxnLst/>
              <a:rect l="l" t="t" r="r" b="b"/>
              <a:pathLst>
                <a:path w="1237207" h="190710">
                  <a:moveTo>
                    <a:pt x="0" y="0"/>
                  </a:moveTo>
                  <a:lnTo>
                    <a:pt x="1237207" y="0"/>
                  </a:lnTo>
                  <a:lnTo>
                    <a:pt x="1237207" y="190710"/>
                  </a:lnTo>
                  <a:lnTo>
                    <a:pt x="0" y="190710"/>
                  </a:lnTo>
                  <a:close/>
                </a:path>
              </a:pathLst>
            </a:custGeom>
            <a:solidFill>
              <a:srgbClr val="A6AA98"/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237207" cy="209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35"/>
                </a:lnSpc>
              </a:pPr>
              <a:r>
                <a:rPr lang="en-US" sz="3199" spc="1251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</a:t>
              </a:r>
              <a:r>
                <a:rPr lang="en-US" sz="3199" spc="125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erception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5472123" y="6468316"/>
            <a:ext cx="0" cy="1840785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 flipV="1">
            <a:off x="7820884" y="6468316"/>
            <a:ext cx="4998064" cy="2202837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 flipV="1">
            <a:off x="7820884" y="8671153"/>
            <a:ext cx="2649304" cy="0"/>
          </a:xfrm>
          <a:prstGeom prst="line">
            <a:avLst/>
          </a:prstGeom>
          <a:ln w="57150" cap="flat">
            <a:solidFill>
              <a:srgbClr val="99551C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7820884" y="6106265"/>
            <a:ext cx="4998064" cy="2202837"/>
          </a:xfrm>
          <a:prstGeom prst="line">
            <a:avLst/>
          </a:prstGeom>
          <a:ln w="57150" cap="flat">
            <a:solidFill>
              <a:srgbClr val="FFDE59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7820884" y="6106265"/>
            <a:ext cx="2649304" cy="0"/>
          </a:xfrm>
          <a:prstGeom prst="line">
            <a:avLst/>
          </a:prstGeom>
          <a:ln w="57150" cap="flat">
            <a:solidFill>
              <a:srgbClr val="FFDE59"/>
            </a:solidFill>
            <a:prstDash val="lgDash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" name="AutoShape 23"/>
          <p:cNvSpPr/>
          <p:nvPr/>
        </p:nvSpPr>
        <p:spPr>
          <a:xfrm flipV="1">
            <a:off x="12818948" y="6468316"/>
            <a:ext cx="0" cy="1840785"/>
          </a:xfrm>
          <a:prstGeom prst="line">
            <a:avLst/>
          </a:prstGeom>
          <a:ln w="57150" cap="flat">
            <a:solidFill>
              <a:srgbClr val="5E17EB"/>
            </a:solidFill>
            <a:prstDash val="lgDash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4" name="Group 24"/>
          <p:cNvGrpSpPr/>
          <p:nvPr/>
        </p:nvGrpSpPr>
        <p:grpSpPr>
          <a:xfrm>
            <a:off x="4064618" y="1963717"/>
            <a:ext cx="4454674" cy="1744134"/>
            <a:chOff x="0" y="0"/>
            <a:chExt cx="812800" cy="3182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318235"/>
            </a:xfrm>
            <a:custGeom>
              <a:avLst/>
              <a:gdLst/>
              <a:ahLst/>
              <a:cxnLst/>
              <a:rect l="l" t="t" r="r" b="b"/>
              <a:pathLst>
                <a:path w="812800" h="318235">
                  <a:moveTo>
                    <a:pt x="406400" y="0"/>
                  </a:moveTo>
                  <a:cubicBezTo>
                    <a:pt x="181951" y="0"/>
                    <a:pt x="0" y="71239"/>
                    <a:pt x="0" y="159117"/>
                  </a:cubicBezTo>
                  <a:cubicBezTo>
                    <a:pt x="0" y="246995"/>
                    <a:pt x="181951" y="318235"/>
                    <a:pt x="406400" y="318235"/>
                  </a:cubicBezTo>
                  <a:cubicBezTo>
                    <a:pt x="630849" y="318235"/>
                    <a:pt x="812800" y="246995"/>
                    <a:pt x="812800" y="159117"/>
                  </a:cubicBezTo>
                  <a:cubicBezTo>
                    <a:pt x="812800" y="712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gradFill>
                <a:gsLst>
                  <a:gs pos="0">
                    <a:srgbClr val="0097B2">
                      <a:alpha val="100000"/>
                    </a:srgbClr>
                  </a:gs>
                  <a:gs pos="33333">
                    <a:srgbClr val="7ED957">
                      <a:alpha val="100000"/>
                    </a:srgbClr>
                  </a:gs>
                  <a:gs pos="66667">
                    <a:srgbClr val="7ED957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10785"/>
              <a:ext cx="660400" cy="27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SOCIAL CONTEXT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768708" y="1963717"/>
            <a:ext cx="4454674" cy="1744134"/>
            <a:chOff x="0" y="0"/>
            <a:chExt cx="812800" cy="3182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318235"/>
            </a:xfrm>
            <a:custGeom>
              <a:avLst/>
              <a:gdLst/>
              <a:ahLst/>
              <a:cxnLst/>
              <a:rect l="l" t="t" r="r" b="b"/>
              <a:pathLst>
                <a:path w="812800" h="318235">
                  <a:moveTo>
                    <a:pt x="406400" y="0"/>
                  </a:moveTo>
                  <a:cubicBezTo>
                    <a:pt x="181951" y="0"/>
                    <a:pt x="0" y="71239"/>
                    <a:pt x="0" y="159117"/>
                  </a:cubicBezTo>
                  <a:cubicBezTo>
                    <a:pt x="0" y="246995"/>
                    <a:pt x="181951" y="318235"/>
                    <a:pt x="406400" y="318235"/>
                  </a:cubicBezTo>
                  <a:cubicBezTo>
                    <a:pt x="630849" y="318235"/>
                    <a:pt x="812800" y="246995"/>
                    <a:pt x="812800" y="159117"/>
                  </a:cubicBezTo>
                  <a:cubicBezTo>
                    <a:pt x="812800" y="712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gradFill>
                <a:gsLst>
                  <a:gs pos="0">
                    <a:srgbClr val="5DE0E6">
                      <a:alpha val="100000"/>
                    </a:srgbClr>
                  </a:gs>
                  <a:gs pos="50000">
                    <a:srgbClr val="004AAD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10785"/>
              <a:ext cx="660400" cy="27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r>
                <a:rPr lang="en-US" sz="2400" spc="938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INDIVIDUAL DIFFERENCES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6291955" y="1963717"/>
            <a:ext cx="5704090" cy="0"/>
          </a:xfrm>
          <a:prstGeom prst="line">
            <a:avLst/>
          </a:prstGeom>
          <a:ln w="57150" cap="flat">
            <a:solidFill>
              <a:srgbClr val="363434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" name="AutoShape 31"/>
          <p:cNvSpPr/>
          <p:nvPr/>
        </p:nvSpPr>
        <p:spPr>
          <a:xfrm>
            <a:off x="6291955" y="3707850"/>
            <a:ext cx="2852045" cy="1023310"/>
          </a:xfrm>
          <a:prstGeom prst="line">
            <a:avLst/>
          </a:prstGeom>
          <a:ln w="571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 flipH="1">
            <a:off x="9144000" y="3707850"/>
            <a:ext cx="2852045" cy="1023310"/>
          </a:xfrm>
          <a:prstGeom prst="line">
            <a:avLst/>
          </a:prstGeom>
          <a:ln w="5715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0" y="-108387"/>
            <a:ext cx="18288000" cy="275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sz="7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step-by-step approach to the social perception of science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1710" y="7103480"/>
            <a:ext cx="3106383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18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literature search is conducted using the Web of Science to construct the scales. Selected articles suggested by the research team are also added.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1710" y="6542521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Scale selection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20239" y="7118601"/>
            <a:ext cx="3106383" cy="12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Instead of selecting the best items with TCT, an IRT item selection protocol is applied based on the existing literature.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20239" y="6548117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Application of IRT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41883" y="7118601"/>
            <a:ext cx="3101814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this phase the PICA model and the effect of Context and Individual Differences is tested on the model as a whole and on the individual dimensions.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541883" y="6548117"/>
            <a:ext cx="310181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9417" y="3702989"/>
            <a:ext cx="3106383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each dimension of PIKA-CID an online survey is conducted with approximately 50 to 60 variables and 600 observations.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59417" y="3311575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Survey fieldwork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81061" y="3889672"/>
            <a:ext cx="3106383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83"/>
              </a:lnSpc>
            </a:pP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With the items selected in Phase 3 a joint online </a:t>
            </a:r>
            <a:r>
              <a:rPr lang="en-US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 will be launched </a:t>
            </a:r>
            <a:r>
              <a:rPr lang="en-US" sz="18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comprising all dimensions of PICA-CDI.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981061" y="3360082"/>
            <a:ext cx="310638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Survey fieldwork 2</a:t>
            </a:r>
          </a:p>
        </p:txBody>
      </p:sp>
      <p:sp>
        <p:nvSpPr>
          <p:cNvPr id="28" name="AutoShape 28"/>
          <p:cNvSpPr/>
          <p:nvPr/>
        </p:nvSpPr>
        <p:spPr>
          <a:xfrm>
            <a:off x="10917178" y="1909307"/>
            <a:ext cx="0" cy="8256046"/>
          </a:xfrm>
          <a:prstGeom prst="line">
            <a:avLst/>
          </a:prstGeom>
          <a:ln w="38100" cap="flat">
            <a:solidFill>
              <a:srgbClr val="FF3131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Rectángulo 31"/>
          <p:cNvSpPr/>
          <p:nvPr/>
        </p:nvSpPr>
        <p:spPr>
          <a:xfrm>
            <a:off x="304800" y="5284811"/>
            <a:ext cx="3415859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1. Literature research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865622" y="5284811"/>
            <a:ext cx="3415859" cy="1211462"/>
          </a:xfrm>
          <a:prstGeom prst="rect">
            <a:avLst/>
          </a:prstGeom>
          <a:solidFill>
            <a:srgbClr val="A6A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2. Survey 1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420239" y="5295900"/>
            <a:ext cx="3422064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34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3. Item selection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0981061" y="5307935"/>
            <a:ext cx="3422064" cy="1211462"/>
          </a:xfrm>
          <a:prstGeom prst="rect">
            <a:avLst/>
          </a:prstGeom>
          <a:solidFill>
            <a:srgbClr val="A6A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4.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Survey 2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4541883" y="5296970"/>
            <a:ext cx="3417782" cy="1211462"/>
          </a:xfrm>
          <a:prstGeom prst="rect">
            <a:avLst/>
          </a:prstGeom>
          <a:solidFill>
            <a:srgbClr val="36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3F3F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Phase 5. Analysis of the end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5" grpId="0"/>
      <p:bldP spid="16" grpId="0"/>
      <p:bldP spid="20" grpId="0"/>
      <p:bldP spid="21" grpId="0"/>
      <p:bldP spid="25" grpId="0"/>
      <p:bldP spid="26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4048" y="0"/>
            <a:ext cx="10313952" cy="10287000"/>
            <a:chOff x="0" y="0"/>
            <a:chExt cx="27164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432" cy="2709333"/>
            </a:xfrm>
            <a:custGeom>
              <a:avLst/>
              <a:gdLst/>
              <a:ahLst/>
              <a:cxnLst/>
              <a:rect l="l" t="t" r="r" b="b"/>
              <a:pathLst>
                <a:path w="2716432" h="2709333">
                  <a:moveTo>
                    <a:pt x="0" y="0"/>
                  </a:moveTo>
                  <a:lnTo>
                    <a:pt x="2716432" y="0"/>
                  </a:lnTo>
                  <a:lnTo>
                    <a:pt x="27164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716432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3905250"/>
            <a:ext cx="6689065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Results from phases 1 to 3</a:t>
            </a:r>
          </a:p>
        </p:txBody>
      </p:sp>
      <p:grpSp>
        <p:nvGrpSpPr>
          <p:cNvPr id="70" name="Group 6"/>
          <p:cNvGrpSpPr/>
          <p:nvPr/>
        </p:nvGrpSpPr>
        <p:grpSpPr>
          <a:xfrm>
            <a:off x="8457044" y="90790"/>
            <a:ext cx="2341365" cy="1207465"/>
            <a:chOff x="0" y="0"/>
            <a:chExt cx="612629" cy="315939"/>
          </a:xfrm>
        </p:grpSpPr>
        <p:sp>
          <p:nvSpPr>
            <p:cNvPr id="71" name="Freeform 7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TextBox 8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erception</a:t>
              </a:r>
            </a:p>
          </p:txBody>
        </p:sp>
      </p:grpSp>
      <p:grpSp>
        <p:nvGrpSpPr>
          <p:cNvPr id="73" name="Group 9"/>
          <p:cNvGrpSpPr/>
          <p:nvPr/>
        </p:nvGrpSpPr>
        <p:grpSpPr>
          <a:xfrm>
            <a:off x="8457044" y="3053984"/>
            <a:ext cx="2341365" cy="1207465"/>
            <a:chOff x="0" y="0"/>
            <a:chExt cx="612629" cy="315939"/>
          </a:xfrm>
        </p:grpSpPr>
        <p:sp>
          <p:nvSpPr>
            <p:cNvPr id="74" name="Freeform 10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TextBox 11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K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nowledge</a:t>
              </a:r>
            </a:p>
          </p:txBody>
        </p:sp>
      </p:grpSp>
      <p:grpSp>
        <p:nvGrpSpPr>
          <p:cNvPr id="76" name="Group 12"/>
          <p:cNvGrpSpPr/>
          <p:nvPr/>
        </p:nvGrpSpPr>
        <p:grpSpPr>
          <a:xfrm>
            <a:off x="8457044" y="1570293"/>
            <a:ext cx="2341365" cy="1207465"/>
            <a:chOff x="0" y="0"/>
            <a:chExt cx="612629" cy="315939"/>
          </a:xfrm>
        </p:grpSpPr>
        <p:sp>
          <p:nvSpPr>
            <p:cNvPr id="77" name="Freeform 13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nterest</a:t>
              </a:r>
            </a:p>
          </p:txBody>
        </p:sp>
      </p:grpSp>
      <p:grpSp>
        <p:nvGrpSpPr>
          <p:cNvPr id="79" name="Group 15"/>
          <p:cNvGrpSpPr/>
          <p:nvPr/>
        </p:nvGrpSpPr>
        <p:grpSpPr>
          <a:xfrm>
            <a:off x="8457044" y="4537674"/>
            <a:ext cx="2341365" cy="1207465"/>
            <a:chOff x="0" y="0"/>
            <a:chExt cx="612629" cy="315939"/>
          </a:xfrm>
        </p:grpSpPr>
        <p:sp>
          <p:nvSpPr>
            <p:cNvPr id="80" name="Freeform 16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TextBox 17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ctions</a:t>
              </a:r>
            </a:p>
          </p:txBody>
        </p:sp>
      </p:grpSp>
      <p:grpSp>
        <p:nvGrpSpPr>
          <p:cNvPr id="82" name="Group 18"/>
          <p:cNvGrpSpPr/>
          <p:nvPr/>
        </p:nvGrpSpPr>
        <p:grpSpPr>
          <a:xfrm>
            <a:off x="8457044" y="6021364"/>
            <a:ext cx="2341365" cy="1207465"/>
            <a:chOff x="0" y="0"/>
            <a:chExt cx="612629" cy="315939"/>
          </a:xfrm>
        </p:grpSpPr>
        <p:sp>
          <p:nvSpPr>
            <p:cNvPr id="83" name="Freeform 19"/>
            <p:cNvSpPr/>
            <p:nvPr/>
          </p:nvSpPr>
          <p:spPr>
            <a:xfrm>
              <a:off x="0" y="0"/>
              <a:ext cx="612629" cy="315939"/>
            </a:xfrm>
            <a:custGeom>
              <a:avLst/>
              <a:gdLst/>
              <a:ahLst/>
              <a:cxnLst/>
              <a:rect l="l" t="t" r="r" b="b"/>
              <a:pathLst>
                <a:path w="612629" h="315939">
                  <a:moveTo>
                    <a:pt x="0" y="0"/>
                  </a:moveTo>
                  <a:lnTo>
                    <a:pt x="612629" y="0"/>
                  </a:lnTo>
                  <a:lnTo>
                    <a:pt x="612629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TextBox 20"/>
            <p:cNvSpPr txBox="1"/>
            <p:nvPr/>
          </p:nvSpPr>
          <p:spPr>
            <a:xfrm>
              <a:off x="0" y="-57150"/>
              <a:ext cx="612629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ontext</a:t>
              </a:r>
            </a:p>
          </p:txBody>
        </p:sp>
      </p:grpSp>
      <p:grpSp>
        <p:nvGrpSpPr>
          <p:cNvPr id="85" name="Group 21"/>
          <p:cNvGrpSpPr/>
          <p:nvPr/>
        </p:nvGrpSpPr>
        <p:grpSpPr>
          <a:xfrm>
            <a:off x="8454507" y="7505054"/>
            <a:ext cx="2343902" cy="1207465"/>
            <a:chOff x="0" y="0"/>
            <a:chExt cx="613293" cy="315939"/>
          </a:xfrm>
        </p:grpSpPr>
        <p:sp>
          <p:nvSpPr>
            <p:cNvPr id="86" name="Freeform 22"/>
            <p:cNvSpPr/>
            <p:nvPr/>
          </p:nvSpPr>
          <p:spPr>
            <a:xfrm>
              <a:off x="0" y="0"/>
              <a:ext cx="613293" cy="315939"/>
            </a:xfrm>
            <a:custGeom>
              <a:avLst/>
              <a:gdLst/>
              <a:ahLst/>
              <a:cxnLst/>
              <a:rect l="l" t="t" r="r" b="b"/>
              <a:pathLst>
                <a:path w="613293" h="315939">
                  <a:moveTo>
                    <a:pt x="0" y="0"/>
                  </a:moveTo>
                  <a:lnTo>
                    <a:pt x="613293" y="0"/>
                  </a:lnTo>
                  <a:lnTo>
                    <a:pt x="613293" y="315939"/>
                  </a:lnTo>
                  <a:lnTo>
                    <a:pt x="0" y="315939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TextBox 23"/>
            <p:cNvSpPr txBox="1"/>
            <p:nvPr/>
          </p:nvSpPr>
          <p:spPr>
            <a:xfrm>
              <a:off x="0" y="-57150"/>
              <a:ext cx="613293" cy="37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ndividual </a:t>
              </a: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</a:t>
              </a:r>
              <a:r>
                <a:rPr lang="en-US" sz="3200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ifferences</a:t>
              </a:r>
            </a:p>
          </p:txBody>
        </p:sp>
      </p:grpSp>
      <p:grpSp>
        <p:nvGrpSpPr>
          <p:cNvPr id="88" name="Group 24"/>
          <p:cNvGrpSpPr/>
          <p:nvPr/>
        </p:nvGrpSpPr>
        <p:grpSpPr>
          <a:xfrm>
            <a:off x="11216241" y="90790"/>
            <a:ext cx="3086100" cy="1207465"/>
            <a:chOff x="0" y="0"/>
            <a:chExt cx="812800" cy="318016"/>
          </a:xfrm>
        </p:grpSpPr>
        <p:sp>
          <p:nvSpPr>
            <p:cNvPr id="89" name="Freeform 25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TextBox 26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50 items</a:t>
              </a:r>
            </a:p>
          </p:txBody>
        </p:sp>
      </p:grpSp>
      <p:grpSp>
        <p:nvGrpSpPr>
          <p:cNvPr id="91" name="Group 27"/>
          <p:cNvGrpSpPr/>
          <p:nvPr/>
        </p:nvGrpSpPr>
        <p:grpSpPr>
          <a:xfrm>
            <a:off x="11216241" y="1570293"/>
            <a:ext cx="3086100" cy="1207465"/>
            <a:chOff x="0" y="0"/>
            <a:chExt cx="812800" cy="318016"/>
          </a:xfrm>
        </p:grpSpPr>
        <p:sp>
          <p:nvSpPr>
            <p:cNvPr id="92" name="Freeform 28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TextBox 29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50 items</a:t>
              </a:r>
            </a:p>
          </p:txBody>
        </p:sp>
      </p:grpSp>
      <p:grpSp>
        <p:nvGrpSpPr>
          <p:cNvPr id="94" name="Group 30"/>
          <p:cNvGrpSpPr/>
          <p:nvPr/>
        </p:nvGrpSpPr>
        <p:grpSpPr>
          <a:xfrm>
            <a:off x="11216241" y="3053984"/>
            <a:ext cx="3086100" cy="1207465"/>
            <a:chOff x="0" y="0"/>
            <a:chExt cx="812800" cy="318016"/>
          </a:xfrm>
        </p:grpSpPr>
        <p:sp>
          <p:nvSpPr>
            <p:cNvPr id="95" name="Freeform 31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TextBox 32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 scales and 49 items</a:t>
              </a:r>
            </a:p>
          </p:txBody>
        </p:sp>
      </p:grpSp>
      <p:grpSp>
        <p:nvGrpSpPr>
          <p:cNvPr id="97" name="Group 33"/>
          <p:cNvGrpSpPr/>
          <p:nvPr/>
        </p:nvGrpSpPr>
        <p:grpSpPr>
          <a:xfrm>
            <a:off x="11216241" y="4537674"/>
            <a:ext cx="3086100" cy="1207465"/>
            <a:chOff x="0" y="0"/>
            <a:chExt cx="812800" cy="318016"/>
          </a:xfrm>
        </p:grpSpPr>
        <p:sp>
          <p:nvSpPr>
            <p:cNvPr id="98" name="Freeform 34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TextBox 35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50 items</a:t>
              </a:r>
            </a:p>
          </p:txBody>
        </p:sp>
      </p:grpSp>
      <p:grpSp>
        <p:nvGrpSpPr>
          <p:cNvPr id="100" name="Group 36"/>
          <p:cNvGrpSpPr/>
          <p:nvPr/>
        </p:nvGrpSpPr>
        <p:grpSpPr>
          <a:xfrm>
            <a:off x="11216241" y="6021364"/>
            <a:ext cx="3086100" cy="1207465"/>
            <a:chOff x="0" y="0"/>
            <a:chExt cx="812800" cy="318016"/>
          </a:xfrm>
        </p:grpSpPr>
        <p:sp>
          <p:nvSpPr>
            <p:cNvPr id="101" name="Freeform 37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TextBox 38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65 items</a:t>
              </a:r>
            </a:p>
          </p:txBody>
        </p:sp>
      </p:grpSp>
      <p:grpSp>
        <p:nvGrpSpPr>
          <p:cNvPr id="103" name="Group 39"/>
          <p:cNvGrpSpPr/>
          <p:nvPr/>
        </p:nvGrpSpPr>
        <p:grpSpPr>
          <a:xfrm>
            <a:off x="11216241" y="7505054"/>
            <a:ext cx="3086100" cy="1207465"/>
            <a:chOff x="0" y="0"/>
            <a:chExt cx="812800" cy="318016"/>
          </a:xfrm>
        </p:grpSpPr>
        <p:sp>
          <p:nvSpPr>
            <p:cNvPr id="104" name="Freeform 40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609600" y="0"/>
                  </a:moveTo>
                  <a:lnTo>
                    <a:pt x="0" y="0"/>
                  </a:lnTo>
                  <a:lnTo>
                    <a:pt x="0" y="318016"/>
                  </a:lnTo>
                  <a:lnTo>
                    <a:pt x="609600" y="318016"/>
                  </a:lnTo>
                  <a:lnTo>
                    <a:pt x="812800" y="159008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TextBox 41"/>
            <p:cNvSpPr txBox="1"/>
            <p:nvPr/>
          </p:nvSpPr>
          <p:spPr>
            <a:xfrm>
              <a:off x="0" y="-57150"/>
              <a:ext cx="6985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50 items</a:t>
              </a:r>
            </a:p>
          </p:txBody>
        </p:sp>
      </p:grpSp>
      <p:grpSp>
        <p:nvGrpSpPr>
          <p:cNvPr id="106" name="Group 42"/>
          <p:cNvGrpSpPr/>
          <p:nvPr/>
        </p:nvGrpSpPr>
        <p:grpSpPr>
          <a:xfrm>
            <a:off x="14721441" y="90790"/>
            <a:ext cx="3086100" cy="1203278"/>
            <a:chOff x="0" y="0"/>
            <a:chExt cx="812800" cy="316913"/>
          </a:xfrm>
        </p:grpSpPr>
        <p:sp>
          <p:nvSpPr>
            <p:cNvPr id="107" name="Freeform 43"/>
            <p:cNvSpPr/>
            <p:nvPr/>
          </p:nvSpPr>
          <p:spPr>
            <a:xfrm>
              <a:off x="0" y="0"/>
              <a:ext cx="812800" cy="316913"/>
            </a:xfrm>
            <a:custGeom>
              <a:avLst/>
              <a:gdLst/>
              <a:ahLst/>
              <a:cxnLst/>
              <a:rect l="l" t="t" r="r" b="b"/>
              <a:pathLst>
                <a:path w="812800" h="316913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89913"/>
                  </a:lnTo>
                  <a:cubicBezTo>
                    <a:pt x="812800" y="223595"/>
                    <a:pt x="799420" y="255898"/>
                    <a:pt x="775603" y="279715"/>
                  </a:cubicBezTo>
                  <a:cubicBezTo>
                    <a:pt x="751785" y="303532"/>
                    <a:pt x="719482" y="316913"/>
                    <a:pt x="685800" y="316913"/>
                  </a:cubicBezTo>
                  <a:lnTo>
                    <a:pt x="127000" y="316913"/>
                  </a:lnTo>
                  <a:cubicBezTo>
                    <a:pt x="56860" y="316913"/>
                    <a:pt x="0" y="260053"/>
                    <a:pt x="0" y="18991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TextBox 44"/>
            <p:cNvSpPr txBox="1"/>
            <p:nvPr/>
          </p:nvSpPr>
          <p:spPr>
            <a:xfrm>
              <a:off x="0" y="-57150"/>
              <a:ext cx="812800" cy="374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18 items</a:t>
              </a:r>
            </a:p>
          </p:txBody>
        </p:sp>
      </p:grpSp>
      <p:grpSp>
        <p:nvGrpSpPr>
          <p:cNvPr id="109" name="Group 45"/>
          <p:cNvGrpSpPr/>
          <p:nvPr/>
        </p:nvGrpSpPr>
        <p:grpSpPr>
          <a:xfrm>
            <a:off x="14721441" y="1570293"/>
            <a:ext cx="3086100" cy="1207465"/>
            <a:chOff x="0" y="0"/>
            <a:chExt cx="812800" cy="318016"/>
          </a:xfrm>
        </p:grpSpPr>
        <p:sp>
          <p:nvSpPr>
            <p:cNvPr id="110" name="Freeform 46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TextBox 47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20 items</a:t>
              </a:r>
            </a:p>
          </p:txBody>
        </p:sp>
      </p:grpSp>
      <p:grpSp>
        <p:nvGrpSpPr>
          <p:cNvPr id="112" name="Group 48"/>
          <p:cNvGrpSpPr/>
          <p:nvPr/>
        </p:nvGrpSpPr>
        <p:grpSpPr>
          <a:xfrm>
            <a:off x="14721441" y="3053984"/>
            <a:ext cx="3086100" cy="1207465"/>
            <a:chOff x="0" y="0"/>
            <a:chExt cx="812800" cy="318016"/>
          </a:xfrm>
        </p:grpSpPr>
        <p:sp>
          <p:nvSpPr>
            <p:cNvPr id="113" name="Freeform 49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TextBox 50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 scales and 16 items</a:t>
              </a:r>
            </a:p>
          </p:txBody>
        </p:sp>
      </p:grpSp>
      <p:grpSp>
        <p:nvGrpSpPr>
          <p:cNvPr id="115" name="Group 51"/>
          <p:cNvGrpSpPr/>
          <p:nvPr/>
        </p:nvGrpSpPr>
        <p:grpSpPr>
          <a:xfrm>
            <a:off x="14721441" y="4537674"/>
            <a:ext cx="3086100" cy="1207465"/>
            <a:chOff x="0" y="0"/>
            <a:chExt cx="812800" cy="318016"/>
          </a:xfrm>
        </p:grpSpPr>
        <p:sp>
          <p:nvSpPr>
            <p:cNvPr id="116" name="Freeform 52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TextBox 53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 scales and 20 items</a:t>
              </a:r>
            </a:p>
          </p:txBody>
        </p:sp>
      </p:grpSp>
      <p:grpSp>
        <p:nvGrpSpPr>
          <p:cNvPr id="118" name="Group 54"/>
          <p:cNvGrpSpPr/>
          <p:nvPr/>
        </p:nvGrpSpPr>
        <p:grpSpPr>
          <a:xfrm>
            <a:off x="14721441" y="6021364"/>
            <a:ext cx="3086100" cy="1207465"/>
            <a:chOff x="0" y="0"/>
            <a:chExt cx="812800" cy="318016"/>
          </a:xfrm>
        </p:grpSpPr>
        <p:sp>
          <p:nvSpPr>
            <p:cNvPr id="119" name="Freeform 55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TextBox 56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27 items</a:t>
              </a:r>
            </a:p>
          </p:txBody>
        </p:sp>
      </p:grpSp>
      <p:grpSp>
        <p:nvGrpSpPr>
          <p:cNvPr id="121" name="Group 57"/>
          <p:cNvGrpSpPr/>
          <p:nvPr/>
        </p:nvGrpSpPr>
        <p:grpSpPr>
          <a:xfrm>
            <a:off x="14721441" y="7505054"/>
            <a:ext cx="3086100" cy="1207465"/>
            <a:chOff x="0" y="0"/>
            <a:chExt cx="812800" cy="318016"/>
          </a:xfrm>
        </p:grpSpPr>
        <p:sp>
          <p:nvSpPr>
            <p:cNvPr id="122" name="Freeform 58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TextBox 59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7 scales and 16 items</a:t>
              </a:r>
            </a:p>
          </p:txBody>
        </p:sp>
      </p:grpSp>
      <p:grpSp>
        <p:nvGrpSpPr>
          <p:cNvPr id="124" name="Group 60"/>
          <p:cNvGrpSpPr/>
          <p:nvPr/>
        </p:nvGrpSpPr>
        <p:grpSpPr>
          <a:xfrm>
            <a:off x="8457044" y="8988744"/>
            <a:ext cx="2341365" cy="1173291"/>
            <a:chOff x="0" y="0"/>
            <a:chExt cx="612629" cy="306997"/>
          </a:xfrm>
        </p:grpSpPr>
        <p:sp>
          <p:nvSpPr>
            <p:cNvPr id="125" name="Freeform 61"/>
            <p:cNvSpPr/>
            <p:nvPr/>
          </p:nvSpPr>
          <p:spPr>
            <a:xfrm>
              <a:off x="0" y="0"/>
              <a:ext cx="612629" cy="306997"/>
            </a:xfrm>
            <a:custGeom>
              <a:avLst/>
              <a:gdLst/>
              <a:ahLst/>
              <a:cxnLst/>
              <a:rect l="l" t="t" r="r" b="b"/>
              <a:pathLst>
                <a:path w="612629" h="306997">
                  <a:moveTo>
                    <a:pt x="0" y="0"/>
                  </a:moveTo>
                  <a:lnTo>
                    <a:pt x="612629" y="0"/>
                  </a:lnTo>
                  <a:lnTo>
                    <a:pt x="612629" y="306997"/>
                  </a:lnTo>
                  <a:lnTo>
                    <a:pt x="0" y="306997"/>
                  </a:lnTo>
                  <a:close/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0" y="-57150"/>
              <a:ext cx="612629" cy="364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3F3F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PICA-CID</a:t>
              </a:r>
            </a:p>
          </p:txBody>
        </p:sp>
      </p:grpSp>
      <p:grpSp>
        <p:nvGrpSpPr>
          <p:cNvPr id="127" name="Group 63"/>
          <p:cNvGrpSpPr/>
          <p:nvPr/>
        </p:nvGrpSpPr>
        <p:grpSpPr>
          <a:xfrm>
            <a:off x="11216875" y="8988744"/>
            <a:ext cx="3086100" cy="1173291"/>
            <a:chOff x="0" y="0"/>
            <a:chExt cx="812800" cy="309015"/>
          </a:xfrm>
        </p:grpSpPr>
        <p:sp>
          <p:nvSpPr>
            <p:cNvPr id="128" name="Freeform 64"/>
            <p:cNvSpPr/>
            <p:nvPr/>
          </p:nvSpPr>
          <p:spPr>
            <a:xfrm>
              <a:off x="0" y="0"/>
              <a:ext cx="812800" cy="309015"/>
            </a:xfrm>
            <a:custGeom>
              <a:avLst/>
              <a:gdLst/>
              <a:ahLst/>
              <a:cxnLst/>
              <a:rect l="l" t="t" r="r" b="b"/>
              <a:pathLst>
                <a:path w="812800" h="309015">
                  <a:moveTo>
                    <a:pt x="609600" y="0"/>
                  </a:moveTo>
                  <a:lnTo>
                    <a:pt x="0" y="0"/>
                  </a:lnTo>
                  <a:lnTo>
                    <a:pt x="0" y="309015"/>
                  </a:lnTo>
                  <a:lnTo>
                    <a:pt x="609600" y="309015"/>
                  </a:lnTo>
                  <a:lnTo>
                    <a:pt x="812800" y="15450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0" y="-57150"/>
              <a:ext cx="698500" cy="366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42 scales and 364 items</a:t>
              </a:r>
            </a:p>
          </p:txBody>
        </p:sp>
      </p:grpSp>
      <p:grpSp>
        <p:nvGrpSpPr>
          <p:cNvPr id="130" name="Group 66"/>
          <p:cNvGrpSpPr/>
          <p:nvPr/>
        </p:nvGrpSpPr>
        <p:grpSpPr>
          <a:xfrm>
            <a:off x="14721441" y="8988744"/>
            <a:ext cx="3086100" cy="1207465"/>
            <a:chOff x="0" y="0"/>
            <a:chExt cx="812800" cy="318016"/>
          </a:xfrm>
        </p:grpSpPr>
        <p:sp>
          <p:nvSpPr>
            <p:cNvPr id="131" name="Freeform 67"/>
            <p:cNvSpPr/>
            <p:nvPr/>
          </p:nvSpPr>
          <p:spPr>
            <a:xfrm>
              <a:off x="0" y="0"/>
              <a:ext cx="812800" cy="318016"/>
            </a:xfrm>
            <a:custGeom>
              <a:avLst/>
              <a:gdLst/>
              <a:ahLst/>
              <a:cxnLst/>
              <a:rect l="l" t="t" r="r" b="b"/>
              <a:pathLst>
                <a:path w="812800" h="318016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91016"/>
                  </a:lnTo>
                  <a:cubicBezTo>
                    <a:pt x="812800" y="261156"/>
                    <a:pt x="755940" y="318016"/>
                    <a:pt x="685800" y="318016"/>
                  </a:cubicBezTo>
                  <a:lnTo>
                    <a:pt x="127000" y="318016"/>
                  </a:lnTo>
                  <a:cubicBezTo>
                    <a:pt x="93318" y="318016"/>
                    <a:pt x="61015" y="304635"/>
                    <a:pt x="37197" y="280818"/>
                  </a:cubicBezTo>
                  <a:cubicBezTo>
                    <a:pt x="13380" y="257001"/>
                    <a:pt x="0" y="224698"/>
                    <a:pt x="0" y="19101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0" y="-57150"/>
              <a:ext cx="812800" cy="375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F3F3F3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42 scales and 117 items</a:t>
              </a:r>
            </a:p>
          </p:txBody>
        </p:sp>
      </p:grpSp>
      <p:pic>
        <p:nvPicPr>
          <p:cNvPr id="137" name="Imagen 136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48" y="38192"/>
            <a:ext cx="10313952" cy="525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00" y="5295899"/>
            <a:ext cx="10307799" cy="48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48" y="2104243"/>
            <a:ext cx="10307798" cy="600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028700" y="5556802"/>
            <a:ext cx="6660469" cy="243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exercise in honesty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25453"/>
            <a:ext cx="17449800" cy="783244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86" y="2709889"/>
            <a:ext cx="18310986" cy="543967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019175"/>
            <a:ext cx="6660469" cy="4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36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Current limitations of the study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9230232" y="138704"/>
            <a:ext cx="9057768" cy="2186749"/>
            <a:chOff x="0" y="0"/>
            <a:chExt cx="2385585" cy="575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691668" y="336321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Skewed sample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230232" y="2747201"/>
            <a:ext cx="9057768" cy="2186749"/>
            <a:chOff x="0" y="0"/>
            <a:chExt cx="2385585" cy="575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691668" y="2944819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Faulty questionnaire design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230232" y="5355698"/>
            <a:ext cx="9057768" cy="2186749"/>
            <a:chOff x="0" y="0"/>
            <a:chExt cx="2385585" cy="575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91668" y="5553316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Existing response patterns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91668" y="952450"/>
            <a:ext cx="756763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Certain subpopulations are underrepresented.</a:t>
            </a: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Low sample size.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1668" y="3560947"/>
            <a:ext cx="7567632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Knowledge dimension design is flawed with a response pattern that </a:t>
            </a:r>
            <a:r>
              <a:rPr lang="en-GB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difficult</a:t>
            </a: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statistical analysis.</a:t>
            </a: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IRT may not be adequate for scales such as Social Class.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91668" y="6169445"/>
            <a:ext cx="7567632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spite of our data cleaning efforts we have the suspicion of response patterns in the central response categories.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230232" y="7961547"/>
            <a:ext cx="9057768" cy="2186749"/>
            <a:chOff x="0" y="0"/>
            <a:chExt cx="2385585" cy="57593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85585" cy="575934"/>
            </a:xfrm>
            <a:custGeom>
              <a:avLst/>
              <a:gdLst/>
              <a:ahLst/>
              <a:cxnLst/>
              <a:rect l="l" t="t" r="r" b="b"/>
              <a:pathLst>
                <a:path w="2385585" h="575934">
                  <a:moveTo>
                    <a:pt x="0" y="0"/>
                  </a:moveTo>
                  <a:lnTo>
                    <a:pt x="2385585" y="0"/>
                  </a:lnTo>
                  <a:lnTo>
                    <a:pt x="2385585" y="575934"/>
                  </a:lnTo>
                  <a:lnTo>
                    <a:pt x="0" y="57593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2385585" cy="5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 dirty="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691668" y="8159165"/>
            <a:ext cx="756763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Incomplete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91668" y="8775294"/>
            <a:ext cx="7567632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36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is impossible to account for all the variables that are part of both the social context and the psychological factors.</a:t>
            </a:r>
          </a:p>
        </p:txBody>
      </p:sp>
      <p:pic>
        <p:nvPicPr>
          <p:cNvPr id="29" name="Imagen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04"/>
            <a:ext cx="18271054" cy="83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8" grpId="1"/>
      <p:bldP spid="18" grpId="2"/>
      <p:bldP spid="5" grpId="0"/>
      <p:bldP spid="9" grpId="0"/>
      <p:bldP spid="13" grpId="0"/>
      <p:bldP spid="14" grpId="0"/>
      <p:bldP spid="15" grpId="0"/>
      <p:bldP spid="16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789</Words>
  <Application>Microsoft Office PowerPoint</Application>
  <PresentationFormat>Personalizado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Cambria Math</vt:lpstr>
      <vt:lpstr>Glacial Indifference</vt:lpstr>
      <vt:lpstr>Arial</vt:lpstr>
      <vt:lpstr>DM Serif Display</vt:lpstr>
      <vt:lpstr>Glacial Indifference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the study of the social perception of science</dc:title>
  <cp:lastModifiedBy>Iker</cp:lastModifiedBy>
  <cp:revision>38</cp:revision>
  <dcterms:created xsi:type="dcterms:W3CDTF">2006-08-16T00:00:00Z</dcterms:created>
  <dcterms:modified xsi:type="dcterms:W3CDTF">2024-07-15T13:10:05Z</dcterms:modified>
  <dc:identifier>DAGJyG7Cx-0</dc:identifier>
</cp:coreProperties>
</file>