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Glacial Indifference" panose="020B0604020202020204" charset="0"/>
      <p:regular r:id="rId13"/>
    </p:embeddedFont>
    <p:embeddedFont>
      <p:font typeface="DM Serif Display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lacial Indifference Bold" panose="020B0604020202020204" charset="0"/>
      <p:regular r:id="rId19"/>
    </p:embeddedFont>
    <p:embeddedFont>
      <p:font typeface="Cambria Math" panose="02040503050406030204" pitchFamily="18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A6AA98"/>
    <a:srgbClr val="36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6395" autoAdjust="0"/>
  </p:normalViewPr>
  <p:slideViewPr>
    <p:cSldViewPr>
      <p:cViewPr varScale="1">
        <p:scale>
          <a:sx n="56" d="100"/>
          <a:sy n="56" d="100"/>
        </p:scale>
        <p:origin x="53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3294280" cy="10287000"/>
            <a:chOff x="0" y="0"/>
            <a:chExt cx="350137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01374" cy="2709333"/>
            </a:xfrm>
            <a:custGeom>
              <a:avLst/>
              <a:gdLst/>
              <a:ahLst/>
              <a:cxnLst/>
              <a:rect l="l" t="t" r="r" b="b"/>
              <a:pathLst>
                <a:path w="3501374" h="2709333">
                  <a:moveTo>
                    <a:pt x="0" y="0"/>
                  </a:moveTo>
                  <a:lnTo>
                    <a:pt x="3501374" y="0"/>
                  </a:lnTo>
                  <a:lnTo>
                    <a:pt x="35013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501374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341780" y="1028700"/>
            <a:ext cx="1905000" cy="19050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207453"/>
            <a:ext cx="11019725" cy="737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400"/>
              </a:lnSpc>
            </a:pPr>
            <a:endParaRPr dirty="0"/>
          </a:p>
          <a:p>
            <a:pPr algn="r">
              <a:lnSpc>
                <a:spcPts val="7321"/>
              </a:lnSpc>
            </a:pPr>
            <a:r>
              <a:rPr lang="en-US" sz="6101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 approach to the study of the social perception of science based on the representational model of measurement</a:t>
            </a:r>
          </a:p>
          <a:p>
            <a:pPr algn="r">
              <a:lnSpc>
                <a:spcPts val="14400"/>
              </a:lnSpc>
            </a:pPr>
            <a:endParaRPr lang="en-US" sz="6101" dirty="0">
              <a:solidFill>
                <a:srgbClr val="36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0" y="0"/>
            <a:ext cx="10777833" cy="1536848"/>
            <a:chOff x="0" y="0"/>
            <a:chExt cx="14370444" cy="20491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331597" cy="2049131"/>
            </a:xfrm>
            <a:custGeom>
              <a:avLst/>
              <a:gdLst/>
              <a:ahLst/>
              <a:cxnLst/>
              <a:rect l="l" t="t" r="r" b="b"/>
              <a:pathLst>
                <a:path w="11331597" h="2049131">
                  <a:moveTo>
                    <a:pt x="0" y="0"/>
                  </a:moveTo>
                  <a:lnTo>
                    <a:pt x="11331597" y="0"/>
                  </a:lnTo>
                  <a:lnTo>
                    <a:pt x="11331597" y="2049131"/>
                  </a:lnTo>
                  <a:lnTo>
                    <a:pt x="0" y="2049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1331597" y="0"/>
              <a:ext cx="3038847" cy="2049131"/>
            </a:xfrm>
            <a:custGeom>
              <a:avLst/>
              <a:gdLst/>
              <a:ahLst/>
              <a:cxnLst/>
              <a:rect l="l" t="t" r="r" b="b"/>
              <a:pathLst>
                <a:path w="3038847" h="2049131">
                  <a:moveTo>
                    <a:pt x="0" y="0"/>
                  </a:moveTo>
                  <a:lnTo>
                    <a:pt x="3038847" y="0"/>
                  </a:lnTo>
                  <a:lnTo>
                    <a:pt x="3038847" y="2049131"/>
                  </a:lnTo>
                  <a:lnTo>
                    <a:pt x="0" y="2049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" name="Group 12"/>
          <p:cNvGrpSpPr/>
          <p:nvPr/>
        </p:nvGrpSpPr>
        <p:grpSpPr>
          <a:xfrm rot="1178173">
            <a:off x="-1413536" y="7808210"/>
            <a:ext cx="14762229" cy="4603360"/>
            <a:chOff x="0" y="0"/>
            <a:chExt cx="3887994" cy="12124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887994" cy="1212408"/>
            </a:xfrm>
            <a:custGeom>
              <a:avLst/>
              <a:gdLst/>
              <a:ahLst/>
              <a:cxnLst/>
              <a:rect l="l" t="t" r="r" b="b"/>
              <a:pathLst>
                <a:path w="3887994" h="1212408">
                  <a:moveTo>
                    <a:pt x="0" y="0"/>
                  </a:moveTo>
                  <a:lnTo>
                    <a:pt x="3887994" y="0"/>
                  </a:lnTo>
                  <a:lnTo>
                    <a:pt x="3887994" y="1212408"/>
                  </a:lnTo>
                  <a:lnTo>
                    <a:pt x="0" y="121240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887994" cy="1250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7649601"/>
            <a:ext cx="11019725" cy="2265925"/>
            <a:chOff x="0" y="-57151"/>
            <a:chExt cx="14692967" cy="3021233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57151"/>
              <a:ext cx="14692967" cy="2308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dirty="0">
                  <a:solidFill>
                    <a:srgbClr val="36343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Ramón Iker Soria Royuela</a:t>
              </a:r>
            </a:p>
            <a:p>
              <a:pPr algn="l">
                <a:lnSpc>
                  <a:spcPts val="4480"/>
                </a:lnSpc>
              </a:pPr>
              <a:r>
                <a:rPr lang="en-US" sz="3200" dirty="0">
                  <a:solidFill>
                    <a:srgbClr val="36343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Ana Muñoz van den Eynde</a:t>
              </a:r>
            </a:p>
            <a:p>
              <a:pPr algn="l">
                <a:lnSpc>
                  <a:spcPts val="4480"/>
                </a:lnSpc>
              </a:pPr>
              <a:r>
                <a:rPr lang="en-US" sz="3200" dirty="0">
                  <a:solidFill>
                    <a:srgbClr val="36343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Unai Coto Suárez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266005"/>
              <a:ext cx="14692967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dirty="0">
                  <a:solidFill>
                    <a:srgbClr val="36343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Science, Technology and Society Research Unit - CIEMAT </a:t>
              </a:r>
            </a:p>
          </p:txBody>
        </p:sp>
      </p:grpSp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2" t="5349" r="20562" b="5349"/>
          <a:stretch/>
        </p:blipFill>
        <p:spPr>
          <a:xfrm>
            <a:off x="12341780" y="1028700"/>
            <a:ext cx="1905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526245"/>
            <a:ext cx="7384721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dirty="0">
                <a:solidFill>
                  <a:srgbClr val="36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Specifications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874579" y="3479412"/>
            <a:ext cx="8158070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dirty="0">
                <a:solidFill>
                  <a:srgbClr val="36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Improvements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870896"/>
            <a:ext cx="7384721" cy="2810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Online panel of Spanish residents over 18 years old.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Sample: 1000 people with a confidence level of 95% and a sampling error of +/- 3.1%.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74579" y="4870896"/>
            <a:ext cx="7384721" cy="346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Bigger and more representative sample size.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Redesigned questionnaire with the input of the previous phase.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Tools to detect response patterns included.</a:t>
            </a:r>
          </a:p>
          <a:p>
            <a:pPr marL="1061719" lvl="2" indent="-302260">
              <a:lnSpc>
                <a:spcPts val="4479"/>
              </a:lnSpc>
              <a:buFont typeface="Arial"/>
              <a:buChar char="•"/>
            </a:pPr>
            <a:r>
              <a:rPr lang="en-GB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Analysis</a:t>
            </a:r>
            <a:r>
              <a:rPr lang="en-US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of </a:t>
            </a:r>
            <a:r>
              <a:rPr lang="en-GB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paradata</a:t>
            </a:r>
            <a:r>
              <a:rPr lang="en-US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and metadata.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18288000" cy="3144254"/>
            <a:chOff x="0" y="0"/>
            <a:chExt cx="4816593" cy="8281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828116"/>
            </a:xfrm>
            <a:custGeom>
              <a:avLst/>
              <a:gdLst/>
              <a:ahLst/>
              <a:cxnLst/>
              <a:rect l="l" t="t" r="r" b="b"/>
              <a:pathLst>
                <a:path w="4816592" h="828116">
                  <a:moveTo>
                    <a:pt x="0" y="0"/>
                  </a:moveTo>
                  <a:lnTo>
                    <a:pt x="4816592" y="0"/>
                  </a:lnTo>
                  <a:lnTo>
                    <a:pt x="4816592" y="828116"/>
                  </a:lnTo>
                  <a:lnTo>
                    <a:pt x="0" y="828116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866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40887" y="857250"/>
            <a:ext cx="16218413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Upcoming phase: probabilistic survey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143500"/>
            <a:ext cx="18288000" cy="5143500"/>
            <a:chOff x="0" y="0"/>
            <a:chExt cx="4816593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534449"/>
            <a:ext cx="16230600" cy="18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191500" y="4191000"/>
            <a:ext cx="1905000" cy="19050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371451" y="6708157"/>
            <a:ext cx="13545099" cy="1899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71"/>
              </a:lnSpc>
            </a:pPr>
            <a:r>
              <a:rPr lang="en-US" sz="6051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Questions and comments</a:t>
            </a:r>
          </a:p>
          <a:p>
            <a:pPr algn="ctr">
              <a:lnSpc>
                <a:spcPts val="6791"/>
              </a:lnSpc>
            </a:pPr>
            <a:r>
              <a:rPr lang="en-US" sz="4851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 information: RamonIker.Soria@ciemat.es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2" t="5349" r="20562" b="5349"/>
          <a:stretch/>
        </p:blipFill>
        <p:spPr>
          <a:xfrm>
            <a:off x="8191496" y="4190138"/>
            <a:ext cx="1905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144254"/>
            <a:chOff x="0" y="0"/>
            <a:chExt cx="4816593" cy="8281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28116"/>
            </a:xfrm>
            <a:custGeom>
              <a:avLst/>
              <a:gdLst/>
              <a:ahLst/>
              <a:cxnLst/>
              <a:rect l="l" t="t" r="r" b="b"/>
              <a:pathLst>
                <a:path w="4816592" h="828116">
                  <a:moveTo>
                    <a:pt x="0" y="0"/>
                  </a:moveTo>
                  <a:lnTo>
                    <a:pt x="4816592" y="0"/>
                  </a:lnTo>
                  <a:lnTo>
                    <a:pt x="4816592" y="828116"/>
                  </a:lnTo>
                  <a:lnTo>
                    <a:pt x="0" y="828116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866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0887" y="3828950"/>
            <a:ext cx="17247113" cy="3462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Surveys do not record real </a:t>
            </a:r>
            <a:r>
              <a:rPr lang="en-GB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behaviours</a:t>
            </a: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There is an underlying difficulty in accessing certain population groups (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Ellard</a:t>
            </a: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-Gray et al., 2015; </a:t>
            </a:r>
            <a:r>
              <a:rPr lang="en-GB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Shield and </a:t>
            </a:r>
            <a:r>
              <a:rPr lang="en-GB" sz="3200" dirty="0" err="1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Rehm</a:t>
            </a:r>
            <a:r>
              <a:rPr lang="en-GB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2012</a:t>
            </a: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).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They are dependent on the mode of administration (Holbrook et al., 2003).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Little room for </a:t>
            </a:r>
            <a:r>
              <a:rPr lang="en-GB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manoeuvre</a:t>
            </a: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in participants' responses.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Other types of measurement error and bias (Groves, 2005).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8706" y="271673"/>
            <a:ext cx="17247113" cy="28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Typical limitations of </a:t>
            </a:r>
            <a:r>
              <a:rPr lang="en-US" sz="80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Social Studies of Science (SSS)</a:t>
            </a:r>
            <a:r>
              <a:rPr lang="en-US" sz="80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research with surveys</a:t>
            </a:r>
            <a:endParaRPr lang="en-US" sz="8000" dirty="0">
              <a:solidFill>
                <a:srgbClr val="36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144254"/>
            <a:chOff x="0" y="0"/>
            <a:chExt cx="4816593" cy="8281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28116"/>
            </a:xfrm>
            <a:custGeom>
              <a:avLst/>
              <a:gdLst/>
              <a:ahLst/>
              <a:cxnLst/>
              <a:rect l="l" t="t" r="r" b="b"/>
              <a:pathLst>
                <a:path w="4816592" h="828116">
                  <a:moveTo>
                    <a:pt x="0" y="0"/>
                  </a:moveTo>
                  <a:lnTo>
                    <a:pt x="4816592" y="0"/>
                  </a:lnTo>
                  <a:lnTo>
                    <a:pt x="4816592" y="828116"/>
                  </a:lnTo>
                  <a:lnTo>
                    <a:pt x="0" y="828116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866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0887" y="3828950"/>
            <a:ext cx="17247109" cy="57708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1" lvl="1">
              <a:lnSpc>
                <a:spcPts val="4480"/>
              </a:lnSpc>
            </a:pP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Methodological side: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Decline </a:t>
            </a: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 survey response </a:t>
            </a: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rate (</a:t>
            </a:r>
            <a:r>
              <a:rPr lang="en-GB" sz="3200" dirty="0" err="1" smtClean="0"/>
              <a:t>Luiten</a:t>
            </a:r>
            <a:r>
              <a:rPr lang="en-GB" sz="3200" dirty="0" smtClean="0"/>
              <a:t> et al, 2020</a:t>
            </a: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).</a:t>
            </a:r>
            <a:endParaRPr lang="en-US" sz="3200" dirty="0">
              <a:solidFill>
                <a:srgbClr val="36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1148081" lvl="2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Attrition </a:t>
            </a: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</a:t>
            </a: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online surveys.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Evidence of the negative results of long </a:t>
            </a: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questionnaires (</a:t>
            </a: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Fan and Yan, 2010</a:t>
            </a: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).</a:t>
            </a:r>
            <a:endParaRPr lang="en-US" sz="3200" dirty="0">
              <a:solidFill>
                <a:srgbClr val="36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effect of cognitive effort in A/D </a:t>
            </a: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questionnaires (</a:t>
            </a:r>
            <a:r>
              <a:rPr lang="en-GB" sz="3200" dirty="0" err="1" smtClean="0"/>
              <a:t>Höhne</a:t>
            </a:r>
            <a:r>
              <a:rPr lang="en-GB" sz="3200" dirty="0" smtClean="0"/>
              <a:t> et al, 2017</a:t>
            </a: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).</a:t>
            </a:r>
            <a:endParaRPr lang="en-US" sz="3200" dirty="0">
              <a:solidFill>
                <a:srgbClr val="36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Increased prices</a:t>
            </a: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pPr marL="345441" lvl="1" algn="l">
              <a:lnSpc>
                <a:spcPts val="4480"/>
              </a:lnSpc>
            </a:pP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Theoretical side:</a:t>
            </a:r>
          </a:p>
          <a:p>
            <a:pPr marL="802641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need for theoretical models </a:t>
            </a:r>
            <a:r>
              <a:rPr lang="es-E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 </a:t>
            </a:r>
            <a:r>
              <a:rPr lang="es-ES" sz="3200" dirty="0" err="1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explain</a:t>
            </a:r>
            <a:r>
              <a:rPr lang="es-E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s-ES" sz="3200" dirty="0" err="1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public</a:t>
            </a:r>
            <a:r>
              <a:rPr lang="es-E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s-ES" sz="3200" dirty="0" err="1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understanding</a:t>
            </a:r>
            <a:r>
              <a:rPr lang="es-E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of </a:t>
            </a:r>
            <a:r>
              <a:rPr lang="es-ES" sz="3200" dirty="0" err="1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science</a:t>
            </a:r>
            <a:r>
              <a:rPr lang="es-E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(Pardo and Calvo, 2002)</a:t>
            </a:r>
          </a:p>
          <a:p>
            <a:pPr marL="802641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Conceptual </a:t>
            </a:r>
            <a:r>
              <a:rPr lang="es-ES" sz="3200" dirty="0" err="1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problems</a:t>
            </a:r>
            <a:r>
              <a:rPr lang="es-E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s-ES" sz="3200" dirty="0" err="1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with</a:t>
            </a:r>
            <a:r>
              <a:rPr lang="es-E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s-ES" sz="3200" dirty="0" err="1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measurements</a:t>
            </a:r>
            <a:r>
              <a:rPr lang="es-E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s-ES" sz="3200" dirty="0" err="1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already</a:t>
            </a:r>
            <a:r>
              <a:rPr lang="es-E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in </a:t>
            </a:r>
            <a:r>
              <a:rPr lang="es-E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place (</a:t>
            </a:r>
            <a:r>
              <a:rPr lang="es-E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Pardo and </a:t>
            </a:r>
            <a:r>
              <a:rPr lang="es-E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Calvo, 2004)</a:t>
            </a:r>
            <a:endParaRPr lang="en-US" sz="3200" dirty="0">
              <a:solidFill>
                <a:srgbClr val="36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0887" y="271673"/>
            <a:ext cx="17247113" cy="28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Current challenges </a:t>
            </a:r>
            <a:r>
              <a:rPr lang="en-US" sz="80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of (SSS) </a:t>
            </a:r>
            <a:r>
              <a:rPr lang="en-US" sz="80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survey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87469" y="18506"/>
            <a:ext cx="11552250" cy="10287000"/>
            <a:chOff x="0" y="0"/>
            <a:chExt cx="1050060" cy="9350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0060" cy="935053"/>
            </a:xfrm>
            <a:custGeom>
              <a:avLst/>
              <a:gdLst/>
              <a:ahLst/>
              <a:cxnLst/>
              <a:rect l="l" t="t" r="r" b="b"/>
              <a:pathLst>
                <a:path w="1050060" h="935053">
                  <a:moveTo>
                    <a:pt x="0" y="0"/>
                  </a:moveTo>
                  <a:lnTo>
                    <a:pt x="1050060" y="0"/>
                  </a:lnTo>
                  <a:lnTo>
                    <a:pt x="1050060" y="935053"/>
                  </a:lnTo>
                  <a:lnTo>
                    <a:pt x="0" y="93505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050060" cy="935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367875" y="271788"/>
            <a:ext cx="11552250" cy="2894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What is Item Response Theory?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407522" y="7494864"/>
            <a:ext cx="1155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Glacial Indifference" panose="020B0604020202020204" charset="0"/>
              </a:rPr>
              <a:t>Formula 1. </a:t>
            </a:r>
            <a:r>
              <a:rPr lang="en-GB" sz="2400" dirty="0">
                <a:latin typeface="Glacial Indifference" panose="020B0604020202020204" charset="0"/>
              </a:rPr>
              <a:t>Classical</a:t>
            </a:r>
            <a:r>
              <a:rPr lang="es-ES" sz="2400" dirty="0">
                <a:latin typeface="Glacial Indifference" panose="020B0604020202020204" charset="0"/>
              </a:rPr>
              <a:t> Test </a:t>
            </a:r>
            <a:r>
              <a:rPr lang="es-ES" sz="2400" dirty="0" err="1">
                <a:latin typeface="Glacial Indifference" panose="020B0604020202020204" charset="0"/>
              </a:rPr>
              <a:t>Theory</a:t>
            </a:r>
            <a:r>
              <a:rPr lang="es-ES" sz="2400" dirty="0">
                <a:latin typeface="Glacial Indifference" panose="020B0604020202020204" charset="0"/>
              </a:rPr>
              <a:t> </a:t>
            </a:r>
            <a:r>
              <a:rPr lang="es-ES" sz="2400" dirty="0" err="1">
                <a:latin typeface="Glacial Indifference" panose="020B0604020202020204" charset="0"/>
              </a:rPr>
              <a:t>equation</a:t>
            </a:r>
            <a:endParaRPr lang="es-ES" sz="2400" dirty="0">
              <a:latin typeface="Glacial Indifference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6516647" y="6895789"/>
                <a:ext cx="5334000" cy="599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𝑗𝑔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𝑗𝑔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𝑗𝑔</m:t>
                          </m:r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647" y="6895789"/>
                <a:ext cx="5334000" cy="599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3407522" y="7962900"/>
                <a:ext cx="11552250" cy="1356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𝑣𝑖h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=1)=</m:t>
                      </m:r>
                      <m:f>
                        <m:f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m:rPr>
                              <m:sty m:val="p"/>
                            </m:rPr>
                            <a:rPr lang="es-ES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22" y="7962900"/>
                <a:ext cx="11552250" cy="1356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3427116" y="9473456"/>
            <a:ext cx="1155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Glacial Indifference" panose="020B0604020202020204" charset="0"/>
              </a:rPr>
              <a:t>Formula 2. </a:t>
            </a:r>
            <a:r>
              <a:rPr lang="es-ES" sz="2400" dirty="0" err="1">
                <a:latin typeface="Glacial Indifference" panose="020B0604020202020204" charset="0"/>
              </a:rPr>
              <a:t>Generalized</a:t>
            </a:r>
            <a:r>
              <a:rPr lang="es-ES" sz="2400" dirty="0">
                <a:latin typeface="Glacial Indifference" panose="020B0604020202020204" charset="0"/>
              </a:rPr>
              <a:t> </a:t>
            </a:r>
            <a:r>
              <a:rPr lang="es-ES" sz="2400" dirty="0" err="1">
                <a:latin typeface="Glacial Indifference" panose="020B0604020202020204" charset="0"/>
              </a:rPr>
              <a:t>Partial</a:t>
            </a:r>
            <a:r>
              <a:rPr lang="es-ES" sz="2400" dirty="0">
                <a:latin typeface="Glacial Indifference" panose="020B0604020202020204" charset="0"/>
              </a:rPr>
              <a:t> </a:t>
            </a:r>
            <a:r>
              <a:rPr lang="es-ES" sz="2400" dirty="0" err="1">
                <a:latin typeface="Glacial Indifference" panose="020B0604020202020204" charset="0"/>
              </a:rPr>
              <a:t>Credit</a:t>
            </a:r>
            <a:r>
              <a:rPr lang="es-ES" sz="2400" dirty="0">
                <a:latin typeface="Glacial Indifference" panose="020B0604020202020204" charset="0"/>
              </a:rPr>
              <a:t> </a:t>
            </a:r>
            <a:r>
              <a:rPr lang="es-ES" sz="2400" dirty="0" err="1">
                <a:latin typeface="Glacial Indifference" panose="020B0604020202020204" charset="0"/>
              </a:rPr>
              <a:t>Model</a:t>
            </a:r>
            <a:r>
              <a:rPr lang="es-ES" sz="2400" dirty="0">
                <a:latin typeface="Glacial Indifference" panose="020B0604020202020204" charset="0"/>
              </a:rPr>
              <a:t> a </a:t>
            </a:r>
            <a:r>
              <a:rPr lang="es-ES" sz="2400" dirty="0" err="1">
                <a:latin typeface="Glacial Indifference" panose="020B0604020202020204" charset="0"/>
              </a:rPr>
              <a:t>model</a:t>
            </a:r>
            <a:r>
              <a:rPr lang="es-ES" sz="2400" dirty="0">
                <a:latin typeface="Glacial Indifference" panose="020B0604020202020204" charset="0"/>
              </a:rPr>
              <a:t> of IRT</a:t>
            </a: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40739"/>
              </p:ext>
            </p:extLst>
          </p:nvPr>
        </p:nvGraphicFramePr>
        <p:xfrm>
          <a:off x="3581399" y="3469005"/>
          <a:ext cx="11125201" cy="32746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5071">
                  <a:extLst>
                    <a:ext uri="{9D8B030D-6E8A-4147-A177-3AD203B41FA5}">
                      <a16:colId xmlns:a16="http://schemas.microsoft.com/office/drawing/2014/main" val="3740676455"/>
                    </a:ext>
                  </a:extLst>
                </a:gridCol>
                <a:gridCol w="4100954">
                  <a:extLst>
                    <a:ext uri="{9D8B030D-6E8A-4147-A177-3AD203B41FA5}">
                      <a16:colId xmlns:a16="http://schemas.microsoft.com/office/drawing/2014/main" val="1563052076"/>
                    </a:ext>
                  </a:extLst>
                </a:gridCol>
                <a:gridCol w="4329176">
                  <a:extLst>
                    <a:ext uri="{9D8B030D-6E8A-4147-A177-3AD203B41FA5}">
                      <a16:colId xmlns:a16="http://schemas.microsoft.com/office/drawing/2014/main" val="3195478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err="1">
                          <a:solidFill>
                            <a:schemeClr val="bg1"/>
                          </a:solidFill>
                          <a:effectLst/>
                          <a:latin typeface="Glacial Indifference" panose="020B0604020202020204" charset="0"/>
                        </a:rPr>
                        <a:t>Feature</a:t>
                      </a:r>
                      <a:endParaRPr lang="es-ES" sz="2000" b="1" i="0" u="none" strike="noStrike" dirty="0">
                        <a:solidFill>
                          <a:schemeClr val="bg1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err="1">
                          <a:effectLst/>
                          <a:latin typeface="Glacial Indifference" panose="020B0604020202020204" charset="0"/>
                        </a:rPr>
                        <a:t>Classical</a:t>
                      </a:r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 Test </a:t>
                      </a:r>
                      <a:r>
                        <a:rPr lang="es-ES" sz="2000" u="none" strike="noStrike" dirty="0" err="1">
                          <a:effectLst/>
                          <a:latin typeface="Glacial Indifference" panose="020B0604020202020204" charset="0"/>
                        </a:rPr>
                        <a:t>Theory</a:t>
                      </a:r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 (CTT)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err="1">
                          <a:effectLst/>
                          <a:latin typeface="Glacial Indifference" panose="020B0604020202020204" charset="0"/>
                        </a:rPr>
                        <a:t>Item</a:t>
                      </a:r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 Response </a:t>
                      </a:r>
                      <a:r>
                        <a:rPr lang="es-ES" sz="2000" u="none" strike="noStrike" dirty="0" err="1">
                          <a:effectLst/>
                          <a:latin typeface="Glacial Indifference" panose="020B0604020202020204" charset="0"/>
                        </a:rPr>
                        <a:t>Theory</a:t>
                      </a:r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 (IRT)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9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Model</a:t>
                      </a:r>
                      <a:r>
                        <a:rPr lang="es-ES" sz="2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 </a:t>
                      </a:r>
                      <a:r>
                        <a:rPr lang="es-ES" sz="20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Basis</a:t>
                      </a:r>
                      <a:endParaRPr lang="es-E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True score and error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Relationship between latent trait and item response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97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Unit</a:t>
                      </a:r>
                      <a:r>
                        <a:rPr lang="es-ES" sz="2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 of </a:t>
                      </a:r>
                      <a:r>
                        <a:rPr lang="es-ES" sz="20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analysis</a:t>
                      </a:r>
                      <a:endParaRPr lang="es-E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The test is the unit of </a:t>
                      </a:r>
                      <a:r>
                        <a:rPr lang="en-US" sz="2000" u="none" strike="noStrike" dirty="0" err="1">
                          <a:effectLst/>
                          <a:latin typeface="Glacial Indifference" panose="020B0604020202020204" charset="0"/>
                        </a:rPr>
                        <a:t>anlysis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The item is the unit of </a:t>
                      </a:r>
                      <a:r>
                        <a:rPr lang="en-US" sz="2000" u="none" strike="noStrike" dirty="0" err="1">
                          <a:effectLst/>
                          <a:latin typeface="Glacial Indifference" panose="020B0604020202020204" charset="0"/>
                        </a:rPr>
                        <a:t>anlysis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8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Score </a:t>
                      </a:r>
                      <a:r>
                        <a:rPr lang="es-ES" sz="20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Interpretation</a:t>
                      </a:r>
                      <a:endParaRPr lang="es-E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Total </a:t>
                      </a:r>
                      <a:r>
                        <a:rPr lang="es-ES" sz="2000" u="none" strike="noStrike" dirty="0" err="1">
                          <a:effectLst/>
                          <a:latin typeface="Glacial Indifference" panose="020B0604020202020204" charset="0"/>
                        </a:rPr>
                        <a:t>or</a:t>
                      </a:r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 </a:t>
                      </a:r>
                      <a:r>
                        <a:rPr lang="es-ES" sz="2000" u="none" strike="noStrike" dirty="0" err="1">
                          <a:effectLst/>
                          <a:latin typeface="Glacial Indifference" panose="020B0604020202020204" charset="0"/>
                        </a:rPr>
                        <a:t>subscale</a:t>
                      </a:r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 scores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 err="1">
                          <a:effectLst/>
                          <a:latin typeface="Glacial Indifference" panose="020B0604020202020204" charset="0"/>
                        </a:rPr>
                        <a:t>Latent</a:t>
                      </a:r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 </a:t>
                      </a:r>
                      <a:r>
                        <a:rPr lang="es-ES" sz="2000" u="none" strike="noStrike" dirty="0" err="1">
                          <a:effectLst/>
                          <a:latin typeface="Glacial Indifference" panose="020B0604020202020204" charset="0"/>
                        </a:rPr>
                        <a:t>trait</a:t>
                      </a:r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 (</a:t>
                      </a:r>
                      <a:r>
                        <a:rPr lang="el-GR" sz="2000" u="none" strike="noStrike" dirty="0">
                          <a:effectLst/>
                        </a:rPr>
                        <a:t>θ)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82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Assumptions</a:t>
                      </a:r>
                      <a:endParaRPr lang="es-E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Equal item contribution, uncorrelated errors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Monotonicity, local </a:t>
                      </a:r>
                      <a:r>
                        <a:rPr lang="en-US" sz="2000" u="none" strike="noStrike" dirty="0" err="1">
                          <a:effectLst/>
                          <a:latin typeface="Glacial Indifference" panose="020B0604020202020204" charset="0"/>
                        </a:rPr>
                        <a:t>independece</a:t>
                      </a:r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 and </a:t>
                      </a:r>
                      <a:r>
                        <a:rPr lang="en-GB" sz="2000" u="none" strike="noStrike" noProof="0" dirty="0" err="1">
                          <a:effectLst/>
                          <a:latin typeface="Glacial Indifference" panose="020B0604020202020204" charset="0"/>
                        </a:rPr>
                        <a:t>unidimensionality</a:t>
                      </a:r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 (depending on the model)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5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Measurement</a:t>
                      </a:r>
                      <a:r>
                        <a:rPr lang="es-ES" sz="2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 </a:t>
                      </a:r>
                      <a:r>
                        <a:rPr lang="es-ES" sz="20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Precision</a:t>
                      </a:r>
                      <a:endParaRPr lang="es-E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Assumed constant across all levels of ability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Varies with the level of the latent trait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230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335588"/>
            <a:ext cx="4905185" cy="6951412"/>
            <a:chOff x="0" y="0"/>
            <a:chExt cx="1291901" cy="18308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1901" cy="1830824"/>
            </a:xfrm>
            <a:custGeom>
              <a:avLst/>
              <a:gdLst/>
              <a:ahLst/>
              <a:cxnLst/>
              <a:rect l="l" t="t" r="r" b="b"/>
              <a:pathLst>
                <a:path w="1291901" h="1830824">
                  <a:moveTo>
                    <a:pt x="0" y="0"/>
                  </a:moveTo>
                  <a:lnTo>
                    <a:pt x="1291901" y="0"/>
                  </a:lnTo>
                  <a:lnTo>
                    <a:pt x="1291901" y="1830824"/>
                  </a:lnTo>
                  <a:lnTo>
                    <a:pt x="0" y="183082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291901" cy="1849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354115" y="3335588"/>
            <a:ext cx="4905185" cy="6951412"/>
            <a:chOff x="0" y="0"/>
            <a:chExt cx="1291901" cy="18308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91901" cy="1830824"/>
            </a:xfrm>
            <a:custGeom>
              <a:avLst/>
              <a:gdLst/>
              <a:ahLst/>
              <a:cxnLst/>
              <a:rect l="l" t="t" r="r" b="b"/>
              <a:pathLst>
                <a:path w="1291901" h="1830824">
                  <a:moveTo>
                    <a:pt x="0" y="0"/>
                  </a:moveTo>
                  <a:lnTo>
                    <a:pt x="1291901" y="0"/>
                  </a:lnTo>
                  <a:lnTo>
                    <a:pt x="1291901" y="1830824"/>
                  </a:lnTo>
                  <a:lnTo>
                    <a:pt x="0" y="183082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291901" cy="1849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691407" y="3335588"/>
            <a:ext cx="4905185" cy="6951412"/>
            <a:chOff x="0" y="0"/>
            <a:chExt cx="1291901" cy="18308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91901" cy="1830824"/>
            </a:xfrm>
            <a:custGeom>
              <a:avLst/>
              <a:gdLst/>
              <a:ahLst/>
              <a:cxnLst/>
              <a:rect l="l" t="t" r="r" b="b"/>
              <a:pathLst>
                <a:path w="1291901" h="1830824">
                  <a:moveTo>
                    <a:pt x="0" y="0"/>
                  </a:moveTo>
                  <a:lnTo>
                    <a:pt x="1291901" y="0"/>
                  </a:lnTo>
                  <a:lnTo>
                    <a:pt x="1291901" y="1830824"/>
                  </a:lnTo>
                  <a:lnTo>
                    <a:pt x="0" y="183082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291901" cy="1849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40887" y="441266"/>
            <a:ext cx="17247113" cy="1427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20"/>
              </a:lnSpc>
            </a:pPr>
            <a:r>
              <a:rPr lang="en-US" sz="83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Why Item Response Theory?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24688" y="3346452"/>
            <a:ext cx="3713209" cy="160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00"/>
              </a:lnSpc>
            </a:pPr>
            <a:r>
              <a:rPr lang="en-US" sz="80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93489" y="3346452"/>
            <a:ext cx="3713209" cy="160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00"/>
              </a:lnSpc>
            </a:pPr>
            <a:r>
              <a:rPr lang="en-US" sz="80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958668" y="3346452"/>
            <a:ext cx="3713209" cy="160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600"/>
              </a:lnSpc>
              <a:spcBef>
                <a:spcPct val="0"/>
              </a:spcBef>
            </a:pPr>
            <a:r>
              <a:rPr lang="en-US" sz="8000" u="none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25648" y="5086350"/>
            <a:ext cx="3713209" cy="4068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1"/>
              </a:lnSpc>
            </a:pPr>
            <a:r>
              <a:rPr lang="en-US" sz="28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Can produce accurate measurements with few items, reducing both the length of the questionnaire and the economic expense (</a:t>
            </a:r>
            <a:r>
              <a:rPr lang="en-US" sz="2899" dirty="0" err="1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Molinengo</a:t>
            </a:r>
            <a:r>
              <a:rPr lang="en-US" sz="28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et al, 2023).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87395" y="5086350"/>
            <a:ext cx="3713209" cy="256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1"/>
              </a:lnSpc>
            </a:pPr>
            <a:r>
              <a:rPr lang="en-US" sz="28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Generates scales with items invariant to specific sub-populations (</a:t>
            </a:r>
            <a:r>
              <a:rPr lang="en-US" sz="2899" dirty="0" err="1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Mair</a:t>
            </a:r>
            <a:r>
              <a:rPr lang="en-US" sz="28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2018).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958668" y="5086350"/>
            <a:ext cx="3713209" cy="3590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1"/>
              </a:lnSpc>
            </a:pPr>
            <a:r>
              <a:rPr lang="en-US" sz="28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Eliminates ambiguities in the selection of items with similar wording or that measure similar concepts (Edwards et al., 2018).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152400"/>
            <a:ext cx="18288000" cy="1351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 application of IRT: PIKA-CID project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555087" y="4731160"/>
            <a:ext cx="13177827" cy="5397431"/>
            <a:chOff x="0" y="0"/>
            <a:chExt cx="3470703" cy="14215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0703" cy="1421546"/>
            </a:xfrm>
            <a:custGeom>
              <a:avLst/>
              <a:gdLst/>
              <a:ahLst/>
              <a:cxnLst/>
              <a:rect l="l" t="t" r="r" b="b"/>
              <a:pathLst>
                <a:path w="3470703" h="1421546">
                  <a:moveTo>
                    <a:pt x="29962" y="0"/>
                  </a:moveTo>
                  <a:lnTo>
                    <a:pt x="3440741" y="0"/>
                  </a:lnTo>
                  <a:cubicBezTo>
                    <a:pt x="3457289" y="0"/>
                    <a:pt x="3470703" y="13415"/>
                    <a:pt x="3470703" y="29962"/>
                  </a:cubicBezTo>
                  <a:lnTo>
                    <a:pt x="3470703" y="1391583"/>
                  </a:lnTo>
                  <a:cubicBezTo>
                    <a:pt x="3470703" y="1408131"/>
                    <a:pt x="3457289" y="1421546"/>
                    <a:pt x="3440741" y="1421546"/>
                  </a:cubicBezTo>
                  <a:lnTo>
                    <a:pt x="29962" y="1421546"/>
                  </a:lnTo>
                  <a:cubicBezTo>
                    <a:pt x="13415" y="1421546"/>
                    <a:pt x="0" y="1408131"/>
                    <a:pt x="0" y="1391583"/>
                  </a:cubicBezTo>
                  <a:lnTo>
                    <a:pt x="0" y="29962"/>
                  </a:lnTo>
                  <a:cubicBezTo>
                    <a:pt x="0" y="13415"/>
                    <a:pt x="13415" y="0"/>
                    <a:pt x="299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470703" cy="1440596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ctr">
                <a:lnSpc>
                  <a:spcPts val="2952"/>
                </a:lnSpc>
              </a:pPr>
              <a:r>
                <a:rPr lang="en-US" sz="2400" spc="938" dirty="0" smtClean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IMAGE </a:t>
              </a:r>
              <a:r>
                <a:rPr lang="en-US" sz="2400" spc="938" dirty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OF SCIENCE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123363" y="5744214"/>
            <a:ext cx="4697521" cy="724103"/>
            <a:chOff x="0" y="0"/>
            <a:chExt cx="1237207" cy="1907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7207" cy="190710"/>
            </a:xfrm>
            <a:custGeom>
              <a:avLst/>
              <a:gdLst/>
              <a:ahLst/>
              <a:cxnLst/>
              <a:rect l="l" t="t" r="r" b="b"/>
              <a:pathLst>
                <a:path w="1237207" h="190710">
                  <a:moveTo>
                    <a:pt x="0" y="0"/>
                  </a:moveTo>
                  <a:lnTo>
                    <a:pt x="1237207" y="0"/>
                  </a:lnTo>
                  <a:lnTo>
                    <a:pt x="1237207" y="190710"/>
                  </a:lnTo>
                  <a:lnTo>
                    <a:pt x="0" y="190710"/>
                  </a:lnTo>
                  <a:close/>
                </a:path>
              </a:pathLst>
            </a:custGeom>
            <a:solidFill>
              <a:srgbClr val="A6AA98"/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1237207" cy="209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35"/>
                </a:lnSpc>
              </a:pPr>
              <a:r>
                <a:rPr lang="en-US" sz="3199" spc="1251" dirty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</a:t>
              </a:r>
              <a:r>
                <a:rPr lang="en-US" sz="3199" spc="1251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nterest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123363" y="8309102"/>
            <a:ext cx="4697521" cy="724103"/>
            <a:chOff x="0" y="0"/>
            <a:chExt cx="1237207" cy="1907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7207" cy="190710"/>
            </a:xfrm>
            <a:custGeom>
              <a:avLst/>
              <a:gdLst/>
              <a:ahLst/>
              <a:cxnLst/>
              <a:rect l="l" t="t" r="r" b="b"/>
              <a:pathLst>
                <a:path w="1237207" h="190710">
                  <a:moveTo>
                    <a:pt x="0" y="0"/>
                  </a:moveTo>
                  <a:lnTo>
                    <a:pt x="1237207" y="0"/>
                  </a:lnTo>
                  <a:lnTo>
                    <a:pt x="1237207" y="190710"/>
                  </a:lnTo>
                  <a:lnTo>
                    <a:pt x="0" y="190710"/>
                  </a:lnTo>
                  <a:close/>
                </a:path>
              </a:pathLst>
            </a:custGeom>
            <a:solidFill>
              <a:srgbClr val="A6AA98"/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1237207" cy="209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35"/>
                </a:lnSpc>
              </a:pPr>
              <a:r>
                <a:rPr lang="en-US" sz="3199" spc="1251" dirty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K</a:t>
              </a:r>
              <a:r>
                <a:rPr lang="en-US" sz="3199" spc="1251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nowledge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470187" y="8309102"/>
            <a:ext cx="4697521" cy="724103"/>
            <a:chOff x="0" y="0"/>
            <a:chExt cx="1237207" cy="19071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7207" cy="190710"/>
            </a:xfrm>
            <a:custGeom>
              <a:avLst/>
              <a:gdLst/>
              <a:ahLst/>
              <a:cxnLst/>
              <a:rect l="l" t="t" r="r" b="b"/>
              <a:pathLst>
                <a:path w="1237207" h="190710">
                  <a:moveTo>
                    <a:pt x="0" y="0"/>
                  </a:moveTo>
                  <a:lnTo>
                    <a:pt x="1237207" y="0"/>
                  </a:lnTo>
                  <a:lnTo>
                    <a:pt x="1237207" y="190710"/>
                  </a:lnTo>
                  <a:lnTo>
                    <a:pt x="0" y="190710"/>
                  </a:lnTo>
                  <a:close/>
                </a:path>
              </a:pathLst>
            </a:custGeom>
            <a:solidFill>
              <a:srgbClr val="A6AA98"/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237207" cy="209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35"/>
                </a:lnSpc>
              </a:pPr>
              <a:r>
                <a:rPr lang="en-US" sz="3199" spc="1251" dirty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A</a:t>
              </a:r>
              <a:r>
                <a:rPr lang="en-US" sz="3199" spc="1251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ctions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470187" y="5744214"/>
            <a:ext cx="4697521" cy="724103"/>
            <a:chOff x="0" y="0"/>
            <a:chExt cx="1237207" cy="19071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37207" cy="190710"/>
            </a:xfrm>
            <a:custGeom>
              <a:avLst/>
              <a:gdLst/>
              <a:ahLst/>
              <a:cxnLst/>
              <a:rect l="l" t="t" r="r" b="b"/>
              <a:pathLst>
                <a:path w="1237207" h="190710">
                  <a:moveTo>
                    <a:pt x="0" y="0"/>
                  </a:moveTo>
                  <a:lnTo>
                    <a:pt x="1237207" y="0"/>
                  </a:lnTo>
                  <a:lnTo>
                    <a:pt x="1237207" y="190710"/>
                  </a:lnTo>
                  <a:lnTo>
                    <a:pt x="0" y="190710"/>
                  </a:lnTo>
                  <a:close/>
                </a:path>
              </a:pathLst>
            </a:custGeom>
            <a:solidFill>
              <a:srgbClr val="A6AA98"/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1237207" cy="209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35"/>
                </a:lnSpc>
              </a:pPr>
              <a:r>
                <a:rPr lang="en-US" sz="3199" spc="1251" dirty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</a:t>
              </a:r>
              <a:r>
                <a:rPr lang="en-US" sz="3199" spc="1251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erception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 flipV="1">
            <a:off x="5472123" y="6468316"/>
            <a:ext cx="0" cy="1840785"/>
          </a:xfrm>
          <a:prstGeom prst="line">
            <a:avLst/>
          </a:prstGeom>
          <a:ln w="57150" cap="flat">
            <a:solidFill>
              <a:srgbClr val="99551C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 flipV="1">
            <a:off x="7820884" y="6468316"/>
            <a:ext cx="4998064" cy="2202837"/>
          </a:xfrm>
          <a:prstGeom prst="line">
            <a:avLst/>
          </a:prstGeom>
          <a:ln w="57150" cap="flat">
            <a:solidFill>
              <a:srgbClr val="99551C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 flipV="1">
            <a:off x="7820884" y="8671153"/>
            <a:ext cx="2649304" cy="0"/>
          </a:xfrm>
          <a:prstGeom prst="line">
            <a:avLst/>
          </a:prstGeom>
          <a:ln w="57150" cap="flat">
            <a:solidFill>
              <a:srgbClr val="99551C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1" name="AutoShape 21"/>
          <p:cNvSpPr/>
          <p:nvPr/>
        </p:nvSpPr>
        <p:spPr>
          <a:xfrm>
            <a:off x="7820884" y="6106265"/>
            <a:ext cx="4998064" cy="2202837"/>
          </a:xfrm>
          <a:prstGeom prst="line">
            <a:avLst/>
          </a:prstGeom>
          <a:ln w="57150" cap="flat">
            <a:solidFill>
              <a:srgbClr val="FFDE59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" name="AutoShape 22"/>
          <p:cNvSpPr/>
          <p:nvPr/>
        </p:nvSpPr>
        <p:spPr>
          <a:xfrm>
            <a:off x="7820884" y="6106265"/>
            <a:ext cx="2649304" cy="0"/>
          </a:xfrm>
          <a:prstGeom prst="line">
            <a:avLst/>
          </a:prstGeom>
          <a:ln w="57150" cap="flat">
            <a:solidFill>
              <a:srgbClr val="FFDE59"/>
            </a:solidFill>
            <a:prstDash val="lgDash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3" name="AutoShape 23"/>
          <p:cNvSpPr/>
          <p:nvPr/>
        </p:nvSpPr>
        <p:spPr>
          <a:xfrm flipV="1">
            <a:off x="12818948" y="6468316"/>
            <a:ext cx="0" cy="1840785"/>
          </a:xfrm>
          <a:prstGeom prst="line">
            <a:avLst/>
          </a:prstGeom>
          <a:ln w="57150" cap="flat">
            <a:solidFill>
              <a:srgbClr val="5E17EB"/>
            </a:solidFill>
            <a:prstDash val="lgDash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4" name="Group 24"/>
          <p:cNvGrpSpPr/>
          <p:nvPr/>
        </p:nvGrpSpPr>
        <p:grpSpPr>
          <a:xfrm>
            <a:off x="4064618" y="1963717"/>
            <a:ext cx="4454674" cy="1744134"/>
            <a:chOff x="0" y="0"/>
            <a:chExt cx="812800" cy="31823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318235"/>
            </a:xfrm>
            <a:custGeom>
              <a:avLst/>
              <a:gdLst/>
              <a:ahLst/>
              <a:cxnLst/>
              <a:rect l="l" t="t" r="r" b="b"/>
              <a:pathLst>
                <a:path w="812800" h="318235">
                  <a:moveTo>
                    <a:pt x="406400" y="0"/>
                  </a:moveTo>
                  <a:cubicBezTo>
                    <a:pt x="181951" y="0"/>
                    <a:pt x="0" y="71239"/>
                    <a:pt x="0" y="159117"/>
                  </a:cubicBezTo>
                  <a:cubicBezTo>
                    <a:pt x="0" y="246995"/>
                    <a:pt x="181951" y="318235"/>
                    <a:pt x="406400" y="318235"/>
                  </a:cubicBezTo>
                  <a:cubicBezTo>
                    <a:pt x="630849" y="318235"/>
                    <a:pt x="812800" y="246995"/>
                    <a:pt x="812800" y="159117"/>
                  </a:cubicBezTo>
                  <a:cubicBezTo>
                    <a:pt x="812800" y="7123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gradFill>
                <a:gsLst>
                  <a:gs pos="0">
                    <a:srgbClr val="0097B2">
                      <a:alpha val="100000"/>
                    </a:srgbClr>
                  </a:gs>
                  <a:gs pos="33333">
                    <a:srgbClr val="7ED957">
                      <a:alpha val="100000"/>
                    </a:srgbClr>
                  </a:gs>
                  <a:gs pos="66667">
                    <a:srgbClr val="7ED957">
                      <a:alpha val="100000"/>
                    </a:srgbClr>
                  </a:gs>
                  <a:gs pos="100000">
                    <a:srgbClr val="7ED95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10785"/>
              <a:ext cx="660400" cy="2776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r>
                <a:rPr lang="en-US" sz="2400" spc="938" dirty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SOCIAL CONTEXT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768708" y="1963717"/>
            <a:ext cx="4454674" cy="1744134"/>
            <a:chOff x="0" y="0"/>
            <a:chExt cx="812800" cy="31823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318235"/>
            </a:xfrm>
            <a:custGeom>
              <a:avLst/>
              <a:gdLst/>
              <a:ahLst/>
              <a:cxnLst/>
              <a:rect l="l" t="t" r="r" b="b"/>
              <a:pathLst>
                <a:path w="812800" h="318235">
                  <a:moveTo>
                    <a:pt x="406400" y="0"/>
                  </a:moveTo>
                  <a:cubicBezTo>
                    <a:pt x="181951" y="0"/>
                    <a:pt x="0" y="71239"/>
                    <a:pt x="0" y="159117"/>
                  </a:cubicBezTo>
                  <a:cubicBezTo>
                    <a:pt x="0" y="246995"/>
                    <a:pt x="181951" y="318235"/>
                    <a:pt x="406400" y="318235"/>
                  </a:cubicBezTo>
                  <a:cubicBezTo>
                    <a:pt x="630849" y="318235"/>
                    <a:pt x="812800" y="246995"/>
                    <a:pt x="812800" y="159117"/>
                  </a:cubicBezTo>
                  <a:cubicBezTo>
                    <a:pt x="812800" y="7123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gradFill>
                <a:gsLst>
                  <a:gs pos="0">
                    <a:srgbClr val="5DE0E6">
                      <a:alpha val="100000"/>
                    </a:srgbClr>
                  </a:gs>
                  <a:gs pos="50000">
                    <a:srgbClr val="004AAD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10785"/>
              <a:ext cx="660400" cy="2776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r>
                <a:rPr lang="en-US" sz="2400" spc="938" dirty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INDIVIDUAL DIFFERENCES</a:t>
              </a:r>
            </a:p>
          </p:txBody>
        </p:sp>
      </p:grpSp>
      <p:sp>
        <p:nvSpPr>
          <p:cNvPr id="30" name="AutoShape 30"/>
          <p:cNvSpPr/>
          <p:nvPr/>
        </p:nvSpPr>
        <p:spPr>
          <a:xfrm>
            <a:off x="6291955" y="1963717"/>
            <a:ext cx="5704090" cy="0"/>
          </a:xfrm>
          <a:prstGeom prst="line">
            <a:avLst/>
          </a:prstGeom>
          <a:ln w="57150" cap="flat">
            <a:solidFill>
              <a:srgbClr val="363434"/>
            </a:solidFill>
            <a:prstDash val="solid"/>
            <a:headEnd type="triangle" w="lg" len="med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31" name="AutoShape 31"/>
          <p:cNvSpPr/>
          <p:nvPr/>
        </p:nvSpPr>
        <p:spPr>
          <a:xfrm>
            <a:off x="6291955" y="3707850"/>
            <a:ext cx="2852045" cy="1023310"/>
          </a:xfrm>
          <a:prstGeom prst="line">
            <a:avLst/>
          </a:prstGeom>
          <a:ln w="5715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32" name="AutoShape 32"/>
          <p:cNvSpPr/>
          <p:nvPr/>
        </p:nvSpPr>
        <p:spPr>
          <a:xfrm flipH="1">
            <a:off x="9144000" y="3707850"/>
            <a:ext cx="2852045" cy="1023310"/>
          </a:xfrm>
          <a:prstGeom prst="line">
            <a:avLst/>
          </a:prstGeom>
          <a:ln w="5715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0" y="-108387"/>
            <a:ext cx="18288000" cy="2752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59"/>
              </a:lnSpc>
            </a:pPr>
            <a:r>
              <a:rPr lang="en-US" sz="78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step-by-step approach to the social perception of science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1710" y="7103480"/>
            <a:ext cx="3106383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1"/>
              </a:lnSpc>
            </a:pPr>
            <a:r>
              <a:rPr lang="en-US" sz="18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literature search is conducted using the Web of Science to construct the scales. Selected articles suggested by the research team are also added.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1710" y="6542521"/>
            <a:ext cx="310638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Scale selection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20239" y="7118601"/>
            <a:ext cx="3106383" cy="1259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3"/>
              </a:lnSpc>
            </a:pPr>
            <a:r>
              <a:rPr lang="en-US" sz="18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Instead of selecting the best items with TCT, an IRT item selection protocol is applied based on the existing literature.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420239" y="6548117"/>
            <a:ext cx="310638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Application of IRT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541883" y="7118601"/>
            <a:ext cx="3101814" cy="1603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3"/>
              </a:lnSpc>
            </a:pPr>
            <a:r>
              <a:rPr lang="en-US" sz="18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 this phase the PICA model and the effect of Context and Individual Differences is tested on the model as a whole and on the individual dimensions.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541883" y="6548117"/>
            <a:ext cx="310181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 analysis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859417" y="3702989"/>
            <a:ext cx="3106383" cy="1603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3"/>
              </a:lnSpc>
            </a:pPr>
            <a:r>
              <a:rPr lang="en-US" sz="18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 each dimension of PIKA-CID an online survey is conducted with approximately 50 to 60 variables and 600 observations.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859417" y="3311575"/>
            <a:ext cx="310638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Survey fieldwork 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981061" y="3889672"/>
            <a:ext cx="3106383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83"/>
              </a:lnSpc>
            </a:pPr>
            <a:r>
              <a:rPr lang="en-US" sz="18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With the items selected in Phase 3 a joint online </a:t>
            </a:r>
            <a:r>
              <a:rPr lang="en-US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survey will be launched </a:t>
            </a:r>
            <a:r>
              <a:rPr lang="en-US" sz="18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comprising all dimensions of PICA-CDI.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981061" y="3360082"/>
            <a:ext cx="310638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Survey fieldwork 2</a:t>
            </a:r>
          </a:p>
        </p:txBody>
      </p:sp>
      <p:sp>
        <p:nvSpPr>
          <p:cNvPr id="28" name="AutoShape 28"/>
          <p:cNvSpPr/>
          <p:nvPr/>
        </p:nvSpPr>
        <p:spPr>
          <a:xfrm>
            <a:off x="10917178" y="1909307"/>
            <a:ext cx="0" cy="8256046"/>
          </a:xfrm>
          <a:prstGeom prst="line">
            <a:avLst/>
          </a:prstGeom>
          <a:ln w="38100" cap="flat">
            <a:solidFill>
              <a:srgbClr val="FF3131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2" name="Rectángulo 31"/>
          <p:cNvSpPr/>
          <p:nvPr/>
        </p:nvSpPr>
        <p:spPr>
          <a:xfrm>
            <a:off x="304800" y="5284811"/>
            <a:ext cx="3415859" cy="1211462"/>
          </a:xfrm>
          <a:prstGeom prst="rect">
            <a:avLst/>
          </a:prstGeom>
          <a:solidFill>
            <a:srgbClr val="36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F3F3F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Phase 1. Literature research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3865622" y="5284811"/>
            <a:ext cx="3415859" cy="1211462"/>
          </a:xfrm>
          <a:prstGeom prst="rect">
            <a:avLst/>
          </a:prstGeom>
          <a:solidFill>
            <a:srgbClr val="A6A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Phase 2. Survey 1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420239" y="5295900"/>
            <a:ext cx="3422064" cy="1211462"/>
          </a:xfrm>
          <a:prstGeom prst="rect">
            <a:avLst/>
          </a:prstGeom>
          <a:solidFill>
            <a:srgbClr val="36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340"/>
              </a:lnSpc>
            </a:pPr>
            <a:r>
              <a:rPr lang="en-US" sz="3200" dirty="0">
                <a:solidFill>
                  <a:srgbClr val="F3F3F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Phase 3. Item selection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0981061" y="5307935"/>
            <a:ext cx="3422064" cy="1211462"/>
          </a:xfrm>
          <a:prstGeom prst="rect">
            <a:avLst/>
          </a:prstGeom>
          <a:solidFill>
            <a:srgbClr val="A6A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Phase 4.</a:t>
            </a:r>
          </a:p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Survey 2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4541883" y="5296970"/>
            <a:ext cx="3417782" cy="1211462"/>
          </a:xfrm>
          <a:prstGeom prst="rect">
            <a:avLst/>
          </a:prstGeom>
          <a:solidFill>
            <a:srgbClr val="36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F3F3F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Phase 5. Analysis of the end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5" grpId="0"/>
      <p:bldP spid="16" grpId="0"/>
      <p:bldP spid="20" grpId="0"/>
      <p:bldP spid="21" grpId="0"/>
      <p:bldP spid="25" grpId="0"/>
      <p:bldP spid="26" grpId="0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74048" y="0"/>
            <a:ext cx="10313952" cy="10287000"/>
            <a:chOff x="0" y="0"/>
            <a:chExt cx="271643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432" cy="2709333"/>
            </a:xfrm>
            <a:custGeom>
              <a:avLst/>
              <a:gdLst/>
              <a:ahLst/>
              <a:cxnLst/>
              <a:rect l="l" t="t" r="r" b="b"/>
              <a:pathLst>
                <a:path w="2716432" h="2709333">
                  <a:moveTo>
                    <a:pt x="0" y="0"/>
                  </a:moveTo>
                  <a:lnTo>
                    <a:pt x="2716432" y="0"/>
                  </a:lnTo>
                  <a:lnTo>
                    <a:pt x="27164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716432" cy="2728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3905250"/>
            <a:ext cx="6689065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dirty="0">
                <a:solidFill>
                  <a:srgbClr val="36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Results from phases 1 to 3</a:t>
            </a:r>
          </a:p>
        </p:txBody>
      </p:sp>
      <p:grpSp>
        <p:nvGrpSpPr>
          <p:cNvPr id="70" name="Group 6"/>
          <p:cNvGrpSpPr/>
          <p:nvPr/>
        </p:nvGrpSpPr>
        <p:grpSpPr>
          <a:xfrm>
            <a:off x="8457044" y="90790"/>
            <a:ext cx="2341365" cy="1207465"/>
            <a:chOff x="0" y="0"/>
            <a:chExt cx="612629" cy="315939"/>
          </a:xfrm>
        </p:grpSpPr>
        <p:sp>
          <p:nvSpPr>
            <p:cNvPr id="71" name="Freeform 7"/>
            <p:cNvSpPr/>
            <p:nvPr/>
          </p:nvSpPr>
          <p:spPr>
            <a:xfrm>
              <a:off x="0" y="0"/>
              <a:ext cx="612629" cy="315939"/>
            </a:xfrm>
            <a:custGeom>
              <a:avLst/>
              <a:gdLst/>
              <a:ahLst/>
              <a:cxnLst/>
              <a:rect l="l" t="t" r="r" b="b"/>
              <a:pathLst>
                <a:path w="612629" h="315939">
                  <a:moveTo>
                    <a:pt x="0" y="0"/>
                  </a:moveTo>
                  <a:lnTo>
                    <a:pt x="612629" y="0"/>
                  </a:lnTo>
                  <a:lnTo>
                    <a:pt x="612629" y="315939"/>
                  </a:lnTo>
                  <a:lnTo>
                    <a:pt x="0" y="315939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TextBox 8"/>
            <p:cNvSpPr txBox="1"/>
            <p:nvPr/>
          </p:nvSpPr>
          <p:spPr>
            <a:xfrm>
              <a:off x="0" y="-57150"/>
              <a:ext cx="612629" cy="37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3F3F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</a:t>
              </a:r>
              <a:r>
                <a:rPr lang="en-US" sz="3200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erception</a:t>
              </a:r>
            </a:p>
          </p:txBody>
        </p:sp>
      </p:grpSp>
      <p:grpSp>
        <p:nvGrpSpPr>
          <p:cNvPr id="73" name="Group 9"/>
          <p:cNvGrpSpPr/>
          <p:nvPr/>
        </p:nvGrpSpPr>
        <p:grpSpPr>
          <a:xfrm>
            <a:off x="8457044" y="3053984"/>
            <a:ext cx="2341365" cy="1207465"/>
            <a:chOff x="0" y="0"/>
            <a:chExt cx="612629" cy="315939"/>
          </a:xfrm>
        </p:grpSpPr>
        <p:sp>
          <p:nvSpPr>
            <p:cNvPr id="74" name="Freeform 10"/>
            <p:cNvSpPr/>
            <p:nvPr/>
          </p:nvSpPr>
          <p:spPr>
            <a:xfrm>
              <a:off x="0" y="0"/>
              <a:ext cx="612629" cy="315939"/>
            </a:xfrm>
            <a:custGeom>
              <a:avLst/>
              <a:gdLst/>
              <a:ahLst/>
              <a:cxnLst/>
              <a:rect l="l" t="t" r="r" b="b"/>
              <a:pathLst>
                <a:path w="612629" h="315939">
                  <a:moveTo>
                    <a:pt x="0" y="0"/>
                  </a:moveTo>
                  <a:lnTo>
                    <a:pt x="612629" y="0"/>
                  </a:lnTo>
                  <a:lnTo>
                    <a:pt x="612629" y="315939"/>
                  </a:lnTo>
                  <a:lnTo>
                    <a:pt x="0" y="315939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TextBox 11"/>
            <p:cNvSpPr txBox="1"/>
            <p:nvPr/>
          </p:nvSpPr>
          <p:spPr>
            <a:xfrm>
              <a:off x="0" y="-57150"/>
              <a:ext cx="612629" cy="37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3F3F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K</a:t>
              </a:r>
              <a:r>
                <a:rPr lang="en-US" sz="3200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nowledge</a:t>
              </a:r>
            </a:p>
          </p:txBody>
        </p:sp>
      </p:grpSp>
      <p:grpSp>
        <p:nvGrpSpPr>
          <p:cNvPr id="76" name="Group 12"/>
          <p:cNvGrpSpPr/>
          <p:nvPr/>
        </p:nvGrpSpPr>
        <p:grpSpPr>
          <a:xfrm>
            <a:off x="8457044" y="1570293"/>
            <a:ext cx="2341365" cy="1207465"/>
            <a:chOff x="0" y="0"/>
            <a:chExt cx="612629" cy="315939"/>
          </a:xfrm>
        </p:grpSpPr>
        <p:sp>
          <p:nvSpPr>
            <p:cNvPr id="77" name="Freeform 13"/>
            <p:cNvSpPr/>
            <p:nvPr/>
          </p:nvSpPr>
          <p:spPr>
            <a:xfrm>
              <a:off x="0" y="0"/>
              <a:ext cx="612629" cy="315939"/>
            </a:xfrm>
            <a:custGeom>
              <a:avLst/>
              <a:gdLst/>
              <a:ahLst/>
              <a:cxnLst/>
              <a:rect l="l" t="t" r="r" b="b"/>
              <a:pathLst>
                <a:path w="612629" h="315939">
                  <a:moveTo>
                    <a:pt x="0" y="0"/>
                  </a:moveTo>
                  <a:lnTo>
                    <a:pt x="612629" y="0"/>
                  </a:lnTo>
                  <a:lnTo>
                    <a:pt x="612629" y="315939"/>
                  </a:lnTo>
                  <a:lnTo>
                    <a:pt x="0" y="315939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TextBox 14"/>
            <p:cNvSpPr txBox="1"/>
            <p:nvPr/>
          </p:nvSpPr>
          <p:spPr>
            <a:xfrm>
              <a:off x="0" y="-57150"/>
              <a:ext cx="612629" cy="37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3F3F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</a:t>
              </a:r>
              <a:r>
                <a:rPr lang="en-US" sz="3200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nterest</a:t>
              </a:r>
            </a:p>
          </p:txBody>
        </p:sp>
      </p:grpSp>
      <p:grpSp>
        <p:nvGrpSpPr>
          <p:cNvPr id="79" name="Group 15"/>
          <p:cNvGrpSpPr/>
          <p:nvPr/>
        </p:nvGrpSpPr>
        <p:grpSpPr>
          <a:xfrm>
            <a:off x="8457044" y="4537674"/>
            <a:ext cx="2341365" cy="1207465"/>
            <a:chOff x="0" y="0"/>
            <a:chExt cx="612629" cy="315939"/>
          </a:xfrm>
        </p:grpSpPr>
        <p:sp>
          <p:nvSpPr>
            <p:cNvPr id="80" name="Freeform 16"/>
            <p:cNvSpPr/>
            <p:nvPr/>
          </p:nvSpPr>
          <p:spPr>
            <a:xfrm>
              <a:off x="0" y="0"/>
              <a:ext cx="612629" cy="315939"/>
            </a:xfrm>
            <a:custGeom>
              <a:avLst/>
              <a:gdLst/>
              <a:ahLst/>
              <a:cxnLst/>
              <a:rect l="l" t="t" r="r" b="b"/>
              <a:pathLst>
                <a:path w="612629" h="315939">
                  <a:moveTo>
                    <a:pt x="0" y="0"/>
                  </a:moveTo>
                  <a:lnTo>
                    <a:pt x="612629" y="0"/>
                  </a:lnTo>
                  <a:lnTo>
                    <a:pt x="612629" y="315939"/>
                  </a:lnTo>
                  <a:lnTo>
                    <a:pt x="0" y="315939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TextBox 17"/>
            <p:cNvSpPr txBox="1"/>
            <p:nvPr/>
          </p:nvSpPr>
          <p:spPr>
            <a:xfrm>
              <a:off x="0" y="-57150"/>
              <a:ext cx="612629" cy="37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3F3F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A</a:t>
              </a:r>
              <a:r>
                <a:rPr lang="en-US" sz="3200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ctions</a:t>
              </a:r>
            </a:p>
          </p:txBody>
        </p:sp>
      </p:grpSp>
      <p:grpSp>
        <p:nvGrpSpPr>
          <p:cNvPr id="82" name="Group 18"/>
          <p:cNvGrpSpPr/>
          <p:nvPr/>
        </p:nvGrpSpPr>
        <p:grpSpPr>
          <a:xfrm>
            <a:off x="8457044" y="6021364"/>
            <a:ext cx="2341365" cy="1207465"/>
            <a:chOff x="0" y="0"/>
            <a:chExt cx="612629" cy="315939"/>
          </a:xfrm>
        </p:grpSpPr>
        <p:sp>
          <p:nvSpPr>
            <p:cNvPr id="83" name="Freeform 19"/>
            <p:cNvSpPr/>
            <p:nvPr/>
          </p:nvSpPr>
          <p:spPr>
            <a:xfrm>
              <a:off x="0" y="0"/>
              <a:ext cx="612629" cy="315939"/>
            </a:xfrm>
            <a:custGeom>
              <a:avLst/>
              <a:gdLst/>
              <a:ahLst/>
              <a:cxnLst/>
              <a:rect l="l" t="t" r="r" b="b"/>
              <a:pathLst>
                <a:path w="612629" h="315939">
                  <a:moveTo>
                    <a:pt x="0" y="0"/>
                  </a:moveTo>
                  <a:lnTo>
                    <a:pt x="612629" y="0"/>
                  </a:lnTo>
                  <a:lnTo>
                    <a:pt x="612629" y="315939"/>
                  </a:lnTo>
                  <a:lnTo>
                    <a:pt x="0" y="315939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TextBox 20"/>
            <p:cNvSpPr txBox="1"/>
            <p:nvPr/>
          </p:nvSpPr>
          <p:spPr>
            <a:xfrm>
              <a:off x="0" y="-57150"/>
              <a:ext cx="612629" cy="37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3F3F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</a:t>
              </a:r>
              <a:r>
                <a:rPr lang="en-US" sz="3200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ontext</a:t>
              </a:r>
            </a:p>
          </p:txBody>
        </p:sp>
      </p:grpSp>
      <p:grpSp>
        <p:nvGrpSpPr>
          <p:cNvPr id="85" name="Group 21"/>
          <p:cNvGrpSpPr/>
          <p:nvPr/>
        </p:nvGrpSpPr>
        <p:grpSpPr>
          <a:xfrm>
            <a:off x="8454507" y="7505054"/>
            <a:ext cx="2343902" cy="1207465"/>
            <a:chOff x="0" y="0"/>
            <a:chExt cx="613293" cy="315939"/>
          </a:xfrm>
        </p:grpSpPr>
        <p:sp>
          <p:nvSpPr>
            <p:cNvPr id="86" name="Freeform 22"/>
            <p:cNvSpPr/>
            <p:nvPr/>
          </p:nvSpPr>
          <p:spPr>
            <a:xfrm>
              <a:off x="0" y="0"/>
              <a:ext cx="613293" cy="315939"/>
            </a:xfrm>
            <a:custGeom>
              <a:avLst/>
              <a:gdLst/>
              <a:ahLst/>
              <a:cxnLst/>
              <a:rect l="l" t="t" r="r" b="b"/>
              <a:pathLst>
                <a:path w="613293" h="315939">
                  <a:moveTo>
                    <a:pt x="0" y="0"/>
                  </a:moveTo>
                  <a:lnTo>
                    <a:pt x="613293" y="0"/>
                  </a:lnTo>
                  <a:lnTo>
                    <a:pt x="613293" y="315939"/>
                  </a:lnTo>
                  <a:lnTo>
                    <a:pt x="0" y="315939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TextBox 23"/>
            <p:cNvSpPr txBox="1"/>
            <p:nvPr/>
          </p:nvSpPr>
          <p:spPr>
            <a:xfrm>
              <a:off x="0" y="-57150"/>
              <a:ext cx="613293" cy="37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3F3F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</a:t>
              </a:r>
              <a:r>
                <a:rPr lang="en-US" sz="3200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ndividual </a:t>
              </a:r>
              <a:r>
                <a:rPr lang="en-US" sz="3200" dirty="0">
                  <a:solidFill>
                    <a:srgbClr val="F3F3F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D</a:t>
              </a:r>
              <a:r>
                <a:rPr lang="en-US" sz="3200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ifferences</a:t>
              </a:r>
            </a:p>
          </p:txBody>
        </p:sp>
      </p:grpSp>
      <p:grpSp>
        <p:nvGrpSpPr>
          <p:cNvPr id="88" name="Group 24"/>
          <p:cNvGrpSpPr/>
          <p:nvPr/>
        </p:nvGrpSpPr>
        <p:grpSpPr>
          <a:xfrm>
            <a:off x="11216241" y="90790"/>
            <a:ext cx="3086100" cy="1207465"/>
            <a:chOff x="0" y="0"/>
            <a:chExt cx="812800" cy="318016"/>
          </a:xfrm>
        </p:grpSpPr>
        <p:sp>
          <p:nvSpPr>
            <p:cNvPr id="89" name="Freeform 25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609600" y="0"/>
                  </a:moveTo>
                  <a:lnTo>
                    <a:pt x="0" y="0"/>
                  </a:lnTo>
                  <a:lnTo>
                    <a:pt x="0" y="318016"/>
                  </a:lnTo>
                  <a:lnTo>
                    <a:pt x="609600" y="318016"/>
                  </a:lnTo>
                  <a:lnTo>
                    <a:pt x="812800" y="159008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TextBox 26"/>
            <p:cNvSpPr txBox="1"/>
            <p:nvPr/>
          </p:nvSpPr>
          <p:spPr>
            <a:xfrm>
              <a:off x="0" y="-57150"/>
              <a:ext cx="6985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5 scales and 50 items</a:t>
              </a:r>
            </a:p>
          </p:txBody>
        </p:sp>
      </p:grpSp>
      <p:grpSp>
        <p:nvGrpSpPr>
          <p:cNvPr id="91" name="Group 27"/>
          <p:cNvGrpSpPr/>
          <p:nvPr/>
        </p:nvGrpSpPr>
        <p:grpSpPr>
          <a:xfrm>
            <a:off x="11216241" y="1570293"/>
            <a:ext cx="3086100" cy="1207465"/>
            <a:chOff x="0" y="0"/>
            <a:chExt cx="812800" cy="318016"/>
          </a:xfrm>
        </p:grpSpPr>
        <p:sp>
          <p:nvSpPr>
            <p:cNvPr id="92" name="Freeform 28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609600" y="0"/>
                  </a:moveTo>
                  <a:lnTo>
                    <a:pt x="0" y="0"/>
                  </a:lnTo>
                  <a:lnTo>
                    <a:pt x="0" y="318016"/>
                  </a:lnTo>
                  <a:lnTo>
                    <a:pt x="609600" y="318016"/>
                  </a:lnTo>
                  <a:lnTo>
                    <a:pt x="812800" y="159008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TextBox 29"/>
            <p:cNvSpPr txBox="1"/>
            <p:nvPr/>
          </p:nvSpPr>
          <p:spPr>
            <a:xfrm>
              <a:off x="0" y="-57150"/>
              <a:ext cx="6985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5 scales and 50 items</a:t>
              </a:r>
            </a:p>
          </p:txBody>
        </p:sp>
      </p:grpSp>
      <p:grpSp>
        <p:nvGrpSpPr>
          <p:cNvPr id="94" name="Group 30"/>
          <p:cNvGrpSpPr/>
          <p:nvPr/>
        </p:nvGrpSpPr>
        <p:grpSpPr>
          <a:xfrm>
            <a:off x="11216241" y="3053984"/>
            <a:ext cx="3086100" cy="1207465"/>
            <a:chOff x="0" y="0"/>
            <a:chExt cx="812800" cy="318016"/>
          </a:xfrm>
        </p:grpSpPr>
        <p:sp>
          <p:nvSpPr>
            <p:cNvPr id="95" name="Freeform 31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609600" y="0"/>
                  </a:moveTo>
                  <a:lnTo>
                    <a:pt x="0" y="0"/>
                  </a:lnTo>
                  <a:lnTo>
                    <a:pt x="0" y="318016"/>
                  </a:lnTo>
                  <a:lnTo>
                    <a:pt x="609600" y="318016"/>
                  </a:lnTo>
                  <a:lnTo>
                    <a:pt x="812800" y="159008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TextBox 32"/>
            <p:cNvSpPr txBox="1"/>
            <p:nvPr/>
          </p:nvSpPr>
          <p:spPr>
            <a:xfrm>
              <a:off x="0" y="-57150"/>
              <a:ext cx="6985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4 scales and 49 items</a:t>
              </a:r>
            </a:p>
          </p:txBody>
        </p:sp>
      </p:grpSp>
      <p:grpSp>
        <p:nvGrpSpPr>
          <p:cNvPr id="97" name="Group 33"/>
          <p:cNvGrpSpPr/>
          <p:nvPr/>
        </p:nvGrpSpPr>
        <p:grpSpPr>
          <a:xfrm>
            <a:off x="11216241" y="4537674"/>
            <a:ext cx="3086100" cy="1207465"/>
            <a:chOff x="0" y="0"/>
            <a:chExt cx="812800" cy="318016"/>
          </a:xfrm>
        </p:grpSpPr>
        <p:sp>
          <p:nvSpPr>
            <p:cNvPr id="98" name="Freeform 34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609600" y="0"/>
                  </a:moveTo>
                  <a:lnTo>
                    <a:pt x="0" y="0"/>
                  </a:lnTo>
                  <a:lnTo>
                    <a:pt x="0" y="318016"/>
                  </a:lnTo>
                  <a:lnTo>
                    <a:pt x="609600" y="318016"/>
                  </a:lnTo>
                  <a:lnTo>
                    <a:pt x="812800" y="159008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TextBox 35"/>
            <p:cNvSpPr txBox="1"/>
            <p:nvPr/>
          </p:nvSpPr>
          <p:spPr>
            <a:xfrm>
              <a:off x="0" y="-57150"/>
              <a:ext cx="6985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7 scales and 50 items</a:t>
              </a:r>
            </a:p>
          </p:txBody>
        </p:sp>
      </p:grpSp>
      <p:grpSp>
        <p:nvGrpSpPr>
          <p:cNvPr id="100" name="Group 36"/>
          <p:cNvGrpSpPr/>
          <p:nvPr/>
        </p:nvGrpSpPr>
        <p:grpSpPr>
          <a:xfrm>
            <a:off x="11216241" y="6021364"/>
            <a:ext cx="3086100" cy="1207465"/>
            <a:chOff x="0" y="0"/>
            <a:chExt cx="812800" cy="318016"/>
          </a:xfrm>
        </p:grpSpPr>
        <p:sp>
          <p:nvSpPr>
            <p:cNvPr id="101" name="Freeform 37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609600" y="0"/>
                  </a:moveTo>
                  <a:lnTo>
                    <a:pt x="0" y="0"/>
                  </a:lnTo>
                  <a:lnTo>
                    <a:pt x="0" y="318016"/>
                  </a:lnTo>
                  <a:lnTo>
                    <a:pt x="609600" y="318016"/>
                  </a:lnTo>
                  <a:lnTo>
                    <a:pt x="812800" y="159008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TextBox 38"/>
            <p:cNvSpPr txBox="1"/>
            <p:nvPr/>
          </p:nvSpPr>
          <p:spPr>
            <a:xfrm>
              <a:off x="0" y="-57150"/>
              <a:ext cx="6985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7 scales and 65 items</a:t>
              </a:r>
            </a:p>
          </p:txBody>
        </p:sp>
      </p:grpSp>
      <p:grpSp>
        <p:nvGrpSpPr>
          <p:cNvPr id="103" name="Group 39"/>
          <p:cNvGrpSpPr/>
          <p:nvPr/>
        </p:nvGrpSpPr>
        <p:grpSpPr>
          <a:xfrm>
            <a:off x="11216241" y="7505054"/>
            <a:ext cx="3086100" cy="1207465"/>
            <a:chOff x="0" y="0"/>
            <a:chExt cx="812800" cy="318016"/>
          </a:xfrm>
        </p:grpSpPr>
        <p:sp>
          <p:nvSpPr>
            <p:cNvPr id="104" name="Freeform 40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609600" y="0"/>
                  </a:moveTo>
                  <a:lnTo>
                    <a:pt x="0" y="0"/>
                  </a:lnTo>
                  <a:lnTo>
                    <a:pt x="0" y="318016"/>
                  </a:lnTo>
                  <a:lnTo>
                    <a:pt x="609600" y="318016"/>
                  </a:lnTo>
                  <a:lnTo>
                    <a:pt x="812800" y="159008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TextBox 41"/>
            <p:cNvSpPr txBox="1"/>
            <p:nvPr/>
          </p:nvSpPr>
          <p:spPr>
            <a:xfrm>
              <a:off x="0" y="-57150"/>
              <a:ext cx="6985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7 scales and 50 items</a:t>
              </a:r>
            </a:p>
          </p:txBody>
        </p:sp>
      </p:grpSp>
      <p:grpSp>
        <p:nvGrpSpPr>
          <p:cNvPr id="106" name="Group 42"/>
          <p:cNvGrpSpPr/>
          <p:nvPr/>
        </p:nvGrpSpPr>
        <p:grpSpPr>
          <a:xfrm>
            <a:off x="14721441" y="90790"/>
            <a:ext cx="3086100" cy="1203278"/>
            <a:chOff x="0" y="0"/>
            <a:chExt cx="812800" cy="316913"/>
          </a:xfrm>
        </p:grpSpPr>
        <p:sp>
          <p:nvSpPr>
            <p:cNvPr id="107" name="Freeform 43"/>
            <p:cNvSpPr/>
            <p:nvPr/>
          </p:nvSpPr>
          <p:spPr>
            <a:xfrm>
              <a:off x="0" y="0"/>
              <a:ext cx="812800" cy="316913"/>
            </a:xfrm>
            <a:custGeom>
              <a:avLst/>
              <a:gdLst/>
              <a:ahLst/>
              <a:cxnLst/>
              <a:rect l="l" t="t" r="r" b="b"/>
              <a:pathLst>
                <a:path w="812800" h="316913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89913"/>
                  </a:lnTo>
                  <a:cubicBezTo>
                    <a:pt x="812800" y="223595"/>
                    <a:pt x="799420" y="255898"/>
                    <a:pt x="775603" y="279715"/>
                  </a:cubicBezTo>
                  <a:cubicBezTo>
                    <a:pt x="751785" y="303532"/>
                    <a:pt x="719482" y="316913"/>
                    <a:pt x="685800" y="316913"/>
                  </a:cubicBezTo>
                  <a:lnTo>
                    <a:pt x="127000" y="316913"/>
                  </a:lnTo>
                  <a:cubicBezTo>
                    <a:pt x="56860" y="316913"/>
                    <a:pt x="0" y="260053"/>
                    <a:pt x="0" y="189913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TextBox 44"/>
            <p:cNvSpPr txBox="1"/>
            <p:nvPr/>
          </p:nvSpPr>
          <p:spPr>
            <a:xfrm>
              <a:off x="0" y="-57150"/>
              <a:ext cx="812800" cy="374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5 scales and 18 items</a:t>
              </a:r>
            </a:p>
          </p:txBody>
        </p:sp>
      </p:grpSp>
      <p:grpSp>
        <p:nvGrpSpPr>
          <p:cNvPr id="109" name="Group 45"/>
          <p:cNvGrpSpPr/>
          <p:nvPr/>
        </p:nvGrpSpPr>
        <p:grpSpPr>
          <a:xfrm>
            <a:off x="14721441" y="1570293"/>
            <a:ext cx="3086100" cy="1207465"/>
            <a:chOff x="0" y="0"/>
            <a:chExt cx="812800" cy="318016"/>
          </a:xfrm>
        </p:grpSpPr>
        <p:sp>
          <p:nvSpPr>
            <p:cNvPr id="110" name="Freeform 46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91016"/>
                  </a:lnTo>
                  <a:cubicBezTo>
                    <a:pt x="812800" y="261156"/>
                    <a:pt x="755940" y="318016"/>
                    <a:pt x="685800" y="318016"/>
                  </a:cubicBezTo>
                  <a:lnTo>
                    <a:pt x="127000" y="318016"/>
                  </a:lnTo>
                  <a:cubicBezTo>
                    <a:pt x="93318" y="318016"/>
                    <a:pt x="61015" y="304635"/>
                    <a:pt x="37197" y="280818"/>
                  </a:cubicBezTo>
                  <a:cubicBezTo>
                    <a:pt x="13380" y="257001"/>
                    <a:pt x="0" y="224698"/>
                    <a:pt x="0" y="19101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TextBox 47"/>
            <p:cNvSpPr txBox="1"/>
            <p:nvPr/>
          </p:nvSpPr>
          <p:spPr>
            <a:xfrm>
              <a:off x="0" y="-57150"/>
              <a:ext cx="8128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5 scales and 20 items</a:t>
              </a:r>
            </a:p>
          </p:txBody>
        </p:sp>
      </p:grpSp>
      <p:grpSp>
        <p:nvGrpSpPr>
          <p:cNvPr id="112" name="Group 48"/>
          <p:cNvGrpSpPr/>
          <p:nvPr/>
        </p:nvGrpSpPr>
        <p:grpSpPr>
          <a:xfrm>
            <a:off x="14721441" y="3053984"/>
            <a:ext cx="3086100" cy="1207465"/>
            <a:chOff x="0" y="0"/>
            <a:chExt cx="812800" cy="318016"/>
          </a:xfrm>
        </p:grpSpPr>
        <p:sp>
          <p:nvSpPr>
            <p:cNvPr id="113" name="Freeform 49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91016"/>
                  </a:lnTo>
                  <a:cubicBezTo>
                    <a:pt x="812800" y="261156"/>
                    <a:pt x="755940" y="318016"/>
                    <a:pt x="685800" y="318016"/>
                  </a:cubicBezTo>
                  <a:lnTo>
                    <a:pt x="127000" y="318016"/>
                  </a:lnTo>
                  <a:cubicBezTo>
                    <a:pt x="93318" y="318016"/>
                    <a:pt x="61015" y="304635"/>
                    <a:pt x="37197" y="280818"/>
                  </a:cubicBezTo>
                  <a:cubicBezTo>
                    <a:pt x="13380" y="257001"/>
                    <a:pt x="0" y="224698"/>
                    <a:pt x="0" y="19101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TextBox 50"/>
            <p:cNvSpPr txBox="1"/>
            <p:nvPr/>
          </p:nvSpPr>
          <p:spPr>
            <a:xfrm>
              <a:off x="0" y="-57150"/>
              <a:ext cx="8128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4 scales and 16 items</a:t>
              </a:r>
            </a:p>
          </p:txBody>
        </p:sp>
      </p:grpSp>
      <p:grpSp>
        <p:nvGrpSpPr>
          <p:cNvPr id="115" name="Group 51"/>
          <p:cNvGrpSpPr/>
          <p:nvPr/>
        </p:nvGrpSpPr>
        <p:grpSpPr>
          <a:xfrm>
            <a:off x="14721441" y="4537674"/>
            <a:ext cx="3086100" cy="1207465"/>
            <a:chOff x="0" y="0"/>
            <a:chExt cx="812800" cy="318016"/>
          </a:xfrm>
        </p:grpSpPr>
        <p:sp>
          <p:nvSpPr>
            <p:cNvPr id="116" name="Freeform 52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91016"/>
                  </a:lnTo>
                  <a:cubicBezTo>
                    <a:pt x="812800" y="261156"/>
                    <a:pt x="755940" y="318016"/>
                    <a:pt x="685800" y="318016"/>
                  </a:cubicBezTo>
                  <a:lnTo>
                    <a:pt x="127000" y="318016"/>
                  </a:lnTo>
                  <a:cubicBezTo>
                    <a:pt x="93318" y="318016"/>
                    <a:pt x="61015" y="304635"/>
                    <a:pt x="37197" y="280818"/>
                  </a:cubicBezTo>
                  <a:cubicBezTo>
                    <a:pt x="13380" y="257001"/>
                    <a:pt x="0" y="224698"/>
                    <a:pt x="0" y="19101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TextBox 53"/>
            <p:cNvSpPr txBox="1"/>
            <p:nvPr/>
          </p:nvSpPr>
          <p:spPr>
            <a:xfrm>
              <a:off x="0" y="-57150"/>
              <a:ext cx="8128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5 scales and 20 items</a:t>
              </a:r>
            </a:p>
          </p:txBody>
        </p:sp>
      </p:grpSp>
      <p:grpSp>
        <p:nvGrpSpPr>
          <p:cNvPr id="118" name="Group 54"/>
          <p:cNvGrpSpPr/>
          <p:nvPr/>
        </p:nvGrpSpPr>
        <p:grpSpPr>
          <a:xfrm>
            <a:off x="14721441" y="6021364"/>
            <a:ext cx="3086100" cy="1207465"/>
            <a:chOff x="0" y="0"/>
            <a:chExt cx="812800" cy="318016"/>
          </a:xfrm>
        </p:grpSpPr>
        <p:sp>
          <p:nvSpPr>
            <p:cNvPr id="119" name="Freeform 55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91016"/>
                  </a:lnTo>
                  <a:cubicBezTo>
                    <a:pt x="812800" y="261156"/>
                    <a:pt x="755940" y="318016"/>
                    <a:pt x="685800" y="318016"/>
                  </a:cubicBezTo>
                  <a:lnTo>
                    <a:pt x="127000" y="318016"/>
                  </a:lnTo>
                  <a:cubicBezTo>
                    <a:pt x="93318" y="318016"/>
                    <a:pt x="61015" y="304635"/>
                    <a:pt x="37197" y="280818"/>
                  </a:cubicBezTo>
                  <a:cubicBezTo>
                    <a:pt x="13380" y="257001"/>
                    <a:pt x="0" y="224698"/>
                    <a:pt x="0" y="19101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TextBox 56"/>
            <p:cNvSpPr txBox="1"/>
            <p:nvPr/>
          </p:nvSpPr>
          <p:spPr>
            <a:xfrm>
              <a:off x="0" y="-57150"/>
              <a:ext cx="8128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7 scales and 27 items</a:t>
              </a:r>
            </a:p>
          </p:txBody>
        </p:sp>
      </p:grpSp>
      <p:grpSp>
        <p:nvGrpSpPr>
          <p:cNvPr id="121" name="Group 57"/>
          <p:cNvGrpSpPr/>
          <p:nvPr/>
        </p:nvGrpSpPr>
        <p:grpSpPr>
          <a:xfrm>
            <a:off x="14721441" y="7505054"/>
            <a:ext cx="3086100" cy="1207465"/>
            <a:chOff x="0" y="0"/>
            <a:chExt cx="812800" cy="318016"/>
          </a:xfrm>
        </p:grpSpPr>
        <p:sp>
          <p:nvSpPr>
            <p:cNvPr id="122" name="Freeform 58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91016"/>
                  </a:lnTo>
                  <a:cubicBezTo>
                    <a:pt x="812800" y="261156"/>
                    <a:pt x="755940" y="318016"/>
                    <a:pt x="685800" y="318016"/>
                  </a:cubicBezTo>
                  <a:lnTo>
                    <a:pt x="127000" y="318016"/>
                  </a:lnTo>
                  <a:cubicBezTo>
                    <a:pt x="93318" y="318016"/>
                    <a:pt x="61015" y="304635"/>
                    <a:pt x="37197" y="280818"/>
                  </a:cubicBezTo>
                  <a:cubicBezTo>
                    <a:pt x="13380" y="257001"/>
                    <a:pt x="0" y="224698"/>
                    <a:pt x="0" y="19101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TextBox 59"/>
            <p:cNvSpPr txBox="1"/>
            <p:nvPr/>
          </p:nvSpPr>
          <p:spPr>
            <a:xfrm>
              <a:off x="0" y="-57150"/>
              <a:ext cx="8128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7 scales and 16 items</a:t>
              </a:r>
            </a:p>
          </p:txBody>
        </p:sp>
      </p:grpSp>
      <p:grpSp>
        <p:nvGrpSpPr>
          <p:cNvPr id="124" name="Group 60"/>
          <p:cNvGrpSpPr/>
          <p:nvPr/>
        </p:nvGrpSpPr>
        <p:grpSpPr>
          <a:xfrm>
            <a:off x="8457044" y="8988744"/>
            <a:ext cx="2341365" cy="1173291"/>
            <a:chOff x="0" y="0"/>
            <a:chExt cx="612629" cy="306997"/>
          </a:xfrm>
        </p:grpSpPr>
        <p:sp>
          <p:nvSpPr>
            <p:cNvPr id="125" name="Freeform 61"/>
            <p:cNvSpPr/>
            <p:nvPr/>
          </p:nvSpPr>
          <p:spPr>
            <a:xfrm>
              <a:off x="0" y="0"/>
              <a:ext cx="612629" cy="306997"/>
            </a:xfrm>
            <a:custGeom>
              <a:avLst/>
              <a:gdLst/>
              <a:ahLst/>
              <a:cxnLst/>
              <a:rect l="l" t="t" r="r" b="b"/>
              <a:pathLst>
                <a:path w="612629" h="306997">
                  <a:moveTo>
                    <a:pt x="0" y="0"/>
                  </a:moveTo>
                  <a:lnTo>
                    <a:pt x="612629" y="0"/>
                  </a:lnTo>
                  <a:lnTo>
                    <a:pt x="612629" y="306997"/>
                  </a:lnTo>
                  <a:lnTo>
                    <a:pt x="0" y="306997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TextBox 62"/>
            <p:cNvSpPr txBox="1"/>
            <p:nvPr/>
          </p:nvSpPr>
          <p:spPr>
            <a:xfrm>
              <a:off x="0" y="-57150"/>
              <a:ext cx="612629" cy="3641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3F3F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PICA-CID</a:t>
              </a:r>
            </a:p>
          </p:txBody>
        </p:sp>
      </p:grpSp>
      <p:grpSp>
        <p:nvGrpSpPr>
          <p:cNvPr id="127" name="Group 63"/>
          <p:cNvGrpSpPr/>
          <p:nvPr/>
        </p:nvGrpSpPr>
        <p:grpSpPr>
          <a:xfrm>
            <a:off x="11216875" y="8988744"/>
            <a:ext cx="3086100" cy="1173291"/>
            <a:chOff x="0" y="0"/>
            <a:chExt cx="812800" cy="309015"/>
          </a:xfrm>
        </p:grpSpPr>
        <p:sp>
          <p:nvSpPr>
            <p:cNvPr id="128" name="Freeform 64"/>
            <p:cNvSpPr/>
            <p:nvPr/>
          </p:nvSpPr>
          <p:spPr>
            <a:xfrm>
              <a:off x="0" y="0"/>
              <a:ext cx="812800" cy="309015"/>
            </a:xfrm>
            <a:custGeom>
              <a:avLst/>
              <a:gdLst/>
              <a:ahLst/>
              <a:cxnLst/>
              <a:rect l="l" t="t" r="r" b="b"/>
              <a:pathLst>
                <a:path w="812800" h="309015">
                  <a:moveTo>
                    <a:pt x="609600" y="0"/>
                  </a:moveTo>
                  <a:lnTo>
                    <a:pt x="0" y="0"/>
                  </a:lnTo>
                  <a:lnTo>
                    <a:pt x="0" y="309015"/>
                  </a:lnTo>
                  <a:lnTo>
                    <a:pt x="609600" y="309015"/>
                  </a:lnTo>
                  <a:lnTo>
                    <a:pt x="812800" y="154507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TextBox 65"/>
            <p:cNvSpPr txBox="1"/>
            <p:nvPr/>
          </p:nvSpPr>
          <p:spPr>
            <a:xfrm>
              <a:off x="0" y="-57150"/>
              <a:ext cx="698500" cy="3661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b="1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42 scales and 364 items</a:t>
              </a:r>
            </a:p>
          </p:txBody>
        </p:sp>
      </p:grpSp>
      <p:grpSp>
        <p:nvGrpSpPr>
          <p:cNvPr id="130" name="Group 66"/>
          <p:cNvGrpSpPr/>
          <p:nvPr/>
        </p:nvGrpSpPr>
        <p:grpSpPr>
          <a:xfrm>
            <a:off x="14721441" y="8988744"/>
            <a:ext cx="3086100" cy="1207465"/>
            <a:chOff x="0" y="0"/>
            <a:chExt cx="812800" cy="318016"/>
          </a:xfrm>
        </p:grpSpPr>
        <p:sp>
          <p:nvSpPr>
            <p:cNvPr id="131" name="Freeform 67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91016"/>
                  </a:lnTo>
                  <a:cubicBezTo>
                    <a:pt x="812800" y="261156"/>
                    <a:pt x="755940" y="318016"/>
                    <a:pt x="685800" y="318016"/>
                  </a:cubicBezTo>
                  <a:lnTo>
                    <a:pt x="127000" y="318016"/>
                  </a:lnTo>
                  <a:cubicBezTo>
                    <a:pt x="93318" y="318016"/>
                    <a:pt x="61015" y="304635"/>
                    <a:pt x="37197" y="280818"/>
                  </a:cubicBezTo>
                  <a:cubicBezTo>
                    <a:pt x="13380" y="257001"/>
                    <a:pt x="0" y="224698"/>
                    <a:pt x="0" y="19101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32" name="TextBox 68"/>
            <p:cNvSpPr txBox="1"/>
            <p:nvPr/>
          </p:nvSpPr>
          <p:spPr>
            <a:xfrm>
              <a:off x="0" y="-57150"/>
              <a:ext cx="8128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b="1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42 scales and 117 items</a:t>
              </a:r>
            </a:p>
          </p:txBody>
        </p:sp>
      </p:grpSp>
      <p:pic>
        <p:nvPicPr>
          <p:cNvPr id="137" name="Imagen 136">
            <a:extLst>
              <a:ext uri="{FF2B5EF4-FFF2-40B4-BE49-F238E27FC236}">
                <a16:creationId xmlns:a16="http://schemas.microsoft.com/office/drawing/2014/main" id="{00000000-0008-0000-0500-00000400000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48" y="38192"/>
            <a:ext cx="10313952" cy="525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Imagen 137">
            <a:extLst>
              <a:ext uri="{FF2B5EF4-FFF2-40B4-BE49-F238E27FC236}">
                <a16:creationId xmlns:a16="http://schemas.microsoft.com/office/drawing/2014/main" id="{00000000-0008-0000-0500-000005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00" y="5295899"/>
            <a:ext cx="10307799" cy="486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Imagen 138">
            <a:extLst>
              <a:ext uri="{FF2B5EF4-FFF2-40B4-BE49-F238E27FC236}">
                <a16:creationId xmlns:a16="http://schemas.microsoft.com/office/drawing/2014/main" id="{00000000-0008-0000-0500-000006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48" y="2104243"/>
            <a:ext cx="10307798" cy="600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 txBox="1"/>
          <p:nvPr/>
        </p:nvSpPr>
        <p:spPr>
          <a:xfrm>
            <a:off x="1028700" y="5556802"/>
            <a:ext cx="6660469" cy="243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 exercise in honesty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25453"/>
            <a:ext cx="17449800" cy="7832447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86" y="2709889"/>
            <a:ext cx="18310986" cy="5439672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28700" y="1019175"/>
            <a:ext cx="6660469" cy="438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 dirty="0">
                <a:solidFill>
                  <a:srgbClr val="36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Current limitations of the study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9230232" y="138704"/>
            <a:ext cx="9057768" cy="2186749"/>
            <a:chOff x="0" y="0"/>
            <a:chExt cx="2385585" cy="5759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85585" cy="575934"/>
            </a:xfrm>
            <a:custGeom>
              <a:avLst/>
              <a:gdLst/>
              <a:ahLst/>
              <a:cxnLst/>
              <a:rect l="l" t="t" r="r" b="b"/>
              <a:pathLst>
                <a:path w="2385585" h="575934">
                  <a:moveTo>
                    <a:pt x="0" y="0"/>
                  </a:moveTo>
                  <a:lnTo>
                    <a:pt x="2385585" y="0"/>
                  </a:lnTo>
                  <a:lnTo>
                    <a:pt x="2385585" y="575934"/>
                  </a:lnTo>
                  <a:lnTo>
                    <a:pt x="0" y="57593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2385585" cy="575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691668" y="336321"/>
            <a:ext cx="756763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Skewed sample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230232" y="2747201"/>
            <a:ext cx="9057768" cy="2186749"/>
            <a:chOff x="0" y="0"/>
            <a:chExt cx="2385585" cy="575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5585" cy="575934"/>
            </a:xfrm>
            <a:custGeom>
              <a:avLst/>
              <a:gdLst/>
              <a:ahLst/>
              <a:cxnLst/>
              <a:rect l="l" t="t" r="r" b="b"/>
              <a:pathLst>
                <a:path w="2385585" h="575934">
                  <a:moveTo>
                    <a:pt x="0" y="0"/>
                  </a:moveTo>
                  <a:lnTo>
                    <a:pt x="2385585" y="0"/>
                  </a:lnTo>
                  <a:lnTo>
                    <a:pt x="2385585" y="575934"/>
                  </a:lnTo>
                  <a:lnTo>
                    <a:pt x="0" y="57593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385585" cy="575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691668" y="2944819"/>
            <a:ext cx="756763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Faulty questionnaire design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230232" y="5355698"/>
            <a:ext cx="9057768" cy="2186749"/>
            <a:chOff x="0" y="0"/>
            <a:chExt cx="2385585" cy="575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85585" cy="575934"/>
            </a:xfrm>
            <a:custGeom>
              <a:avLst/>
              <a:gdLst/>
              <a:ahLst/>
              <a:cxnLst/>
              <a:rect l="l" t="t" r="r" b="b"/>
              <a:pathLst>
                <a:path w="2385585" h="575934">
                  <a:moveTo>
                    <a:pt x="0" y="0"/>
                  </a:moveTo>
                  <a:lnTo>
                    <a:pt x="2385585" y="0"/>
                  </a:lnTo>
                  <a:lnTo>
                    <a:pt x="2385585" y="575934"/>
                  </a:lnTo>
                  <a:lnTo>
                    <a:pt x="0" y="57593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2385585" cy="575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691668" y="5553316"/>
            <a:ext cx="756763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Existing response patterns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691668" y="952450"/>
            <a:ext cx="7567632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Certain subpopulations are underrepresented.</a:t>
            </a:r>
          </a:p>
          <a:p>
            <a:pPr algn="l">
              <a:lnSpc>
                <a:spcPts val="3359"/>
              </a:lnSpc>
            </a:pPr>
            <a:r>
              <a:rPr lang="en-US" sz="23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Low sample size.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691668" y="3560947"/>
            <a:ext cx="7567632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Knowledge dimension design is flawed with a response pattern that </a:t>
            </a:r>
            <a:r>
              <a:rPr lang="en-GB" sz="23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difficult</a:t>
            </a:r>
            <a:r>
              <a:rPr lang="en-US" sz="23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statistical analysis.</a:t>
            </a:r>
          </a:p>
          <a:p>
            <a:pPr algn="l">
              <a:lnSpc>
                <a:spcPts val="3359"/>
              </a:lnSpc>
            </a:pPr>
            <a:r>
              <a:rPr lang="en-US" sz="23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IRT may not be adequate for scales such as Social Class.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91668" y="6169445"/>
            <a:ext cx="7567632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 spite of our data cleaning efforts we have the suspicion of response patterns in the central response categories.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230232" y="7961547"/>
            <a:ext cx="9057768" cy="2186749"/>
            <a:chOff x="0" y="0"/>
            <a:chExt cx="2385585" cy="57593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85585" cy="575934"/>
            </a:xfrm>
            <a:custGeom>
              <a:avLst/>
              <a:gdLst/>
              <a:ahLst/>
              <a:cxnLst/>
              <a:rect l="l" t="t" r="r" b="b"/>
              <a:pathLst>
                <a:path w="2385585" h="575934">
                  <a:moveTo>
                    <a:pt x="0" y="0"/>
                  </a:moveTo>
                  <a:lnTo>
                    <a:pt x="2385585" y="0"/>
                  </a:lnTo>
                  <a:lnTo>
                    <a:pt x="2385585" y="575934"/>
                  </a:lnTo>
                  <a:lnTo>
                    <a:pt x="0" y="57593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0"/>
              <a:ext cx="2385585" cy="575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691668" y="8159165"/>
            <a:ext cx="756763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Incomplete model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691668" y="8775294"/>
            <a:ext cx="7567632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 is impossible to account for all the variables that are part of both the social context and the psychological factors.</a:t>
            </a:r>
          </a:p>
        </p:txBody>
      </p:sp>
      <p:pic>
        <p:nvPicPr>
          <p:cNvPr id="29" name="Imagen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704"/>
            <a:ext cx="18271054" cy="83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/>
      <p:bldP spid="18" grpId="1"/>
      <p:bldP spid="18" grpId="2"/>
      <p:bldP spid="5" grpId="0"/>
      <p:bldP spid="9" grpId="0"/>
      <p:bldP spid="13" grpId="0"/>
      <p:bldP spid="14" grpId="0"/>
      <p:bldP spid="15" grpId="0"/>
      <p:bldP spid="16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837</Words>
  <Application>Microsoft Office PowerPoint</Application>
  <PresentationFormat>Personalizado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Glacial Indifference</vt:lpstr>
      <vt:lpstr>DM Serif Display</vt:lpstr>
      <vt:lpstr>Calibri</vt:lpstr>
      <vt:lpstr>Glacial Indifference Bold</vt:lpstr>
      <vt:lpstr>Cambria Math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the study of the social perception of science</dc:title>
  <cp:lastModifiedBy>Iker</cp:lastModifiedBy>
  <cp:revision>43</cp:revision>
  <dcterms:created xsi:type="dcterms:W3CDTF">2006-08-16T00:00:00Z</dcterms:created>
  <dcterms:modified xsi:type="dcterms:W3CDTF">2024-07-16T16:31:21Z</dcterms:modified>
  <dc:identifier>DAGJyG7Cx-0</dc:identifier>
</cp:coreProperties>
</file>