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3" r:id="rId3"/>
    <p:sldId id="301" r:id="rId4"/>
    <p:sldId id="258" r:id="rId5"/>
    <p:sldId id="274" r:id="rId6"/>
    <p:sldId id="263" r:id="rId7"/>
    <p:sldId id="302" r:id="rId8"/>
    <p:sldId id="259" r:id="rId9"/>
    <p:sldId id="275" r:id="rId10"/>
    <p:sldId id="267" r:id="rId11"/>
    <p:sldId id="268" r:id="rId12"/>
    <p:sldId id="272" r:id="rId13"/>
    <p:sldId id="277" r:id="rId14"/>
    <p:sldId id="278" r:id="rId15"/>
    <p:sldId id="282" r:id="rId16"/>
    <p:sldId id="283" r:id="rId17"/>
    <p:sldId id="284" r:id="rId18"/>
    <p:sldId id="280" r:id="rId19"/>
    <p:sldId id="271" r:id="rId20"/>
    <p:sldId id="304" r:id="rId21"/>
    <p:sldId id="265" r:id="rId22"/>
    <p:sldId id="281" r:id="rId23"/>
    <p:sldId id="285" r:id="rId24"/>
    <p:sldId id="30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60" r:id="rId33"/>
    <p:sldId id="306" r:id="rId34"/>
    <p:sldId id="307" r:id="rId35"/>
    <p:sldId id="308" r:id="rId36"/>
    <p:sldId id="309" r:id="rId37"/>
    <p:sldId id="311" r:id="rId38"/>
    <p:sldId id="310" r:id="rId39"/>
    <p:sldId id="312" r:id="rId40"/>
    <p:sldId id="294" r:id="rId41"/>
    <p:sldId id="318" r:id="rId42"/>
    <p:sldId id="300" r:id="rId43"/>
    <p:sldId id="313" r:id="rId44"/>
    <p:sldId id="315" r:id="rId45"/>
    <p:sldId id="316" r:id="rId46"/>
    <p:sldId id="314" r:id="rId47"/>
    <p:sldId id="317" r:id="rId48"/>
    <p:sldId id="295" r:id="rId49"/>
    <p:sldId id="297" r:id="rId50"/>
    <p:sldId id="261" r:id="rId51"/>
    <p:sldId id="27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" initials="z" lastIdx="1" clrIdx="0">
    <p:extLst>
      <p:ext uri="{19B8F6BF-5375-455C-9EA6-DF929625EA0E}">
        <p15:presenceInfo xmlns:p15="http://schemas.microsoft.com/office/powerpoint/2012/main" userId="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FFEEE4"/>
    <a:srgbClr val="F17F42"/>
    <a:srgbClr val="84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75472" autoAdjust="0"/>
  </p:normalViewPr>
  <p:slideViewPr>
    <p:cSldViewPr snapToGrid="0">
      <p:cViewPr>
        <p:scale>
          <a:sx n="75" d="100"/>
          <a:sy n="75" d="100"/>
        </p:scale>
        <p:origin x="37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A691-46DD-4C13-BFDA-870EB2E68C5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F5172-D020-4CB3-8CB2-F25326094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1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! </a:t>
            </a:r>
            <a:r>
              <a:rPr lang="ko-KR" altLang="en-US" dirty="0"/>
              <a:t>삼성 전기 기업 연계 프로젝트로 딥러닝 영상 </a:t>
            </a:r>
            <a:r>
              <a:rPr lang="en-US" altLang="ko-KR" dirty="0"/>
              <a:t>classification </a:t>
            </a:r>
            <a:r>
              <a:rPr lang="ko-KR" altLang="en-US" dirty="0"/>
              <a:t>학습 시스템인 </a:t>
            </a:r>
            <a:r>
              <a:rPr lang="en-US" altLang="ko-KR" dirty="0"/>
              <a:t>SSAKIT </a:t>
            </a:r>
            <a:r>
              <a:rPr lang="ko-KR" altLang="en-US" dirty="0"/>
              <a:t>개발에 대해 발표를 맡은 고성진입니다</a:t>
            </a:r>
            <a:r>
              <a:rPr lang="en-US" altLang="ko-KR" dirty="0"/>
              <a:t>. </a:t>
            </a:r>
            <a:r>
              <a:rPr lang="ko-KR" altLang="en-US" dirty="0"/>
              <a:t>마지막 프로젝트인만큼 긴장이 많이 되는데요</a:t>
            </a:r>
            <a:r>
              <a:rPr lang="en-US" altLang="ko-KR" dirty="0"/>
              <a:t>. </a:t>
            </a:r>
            <a:r>
              <a:rPr lang="ko-KR" altLang="en-US" dirty="0"/>
              <a:t>그래서 제 발표를 도와줄 친구를 모셨습니다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67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나중에는 그 업무를 더 잘하게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6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경험을 통해 </a:t>
            </a:r>
            <a:r>
              <a:rPr lang="en-US" altLang="ko-KR" dirty="0"/>
              <a:t>&lt;click&gt; </a:t>
            </a:r>
            <a:r>
              <a:rPr lang="ko-KR" altLang="en-US" dirty="0"/>
              <a:t>스스로 작업 능력을 </a:t>
            </a:r>
            <a:r>
              <a:rPr lang="en-US" altLang="ko-KR" dirty="0"/>
              <a:t>&lt;click&gt;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3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학습을 하는 유형이 크게 </a:t>
            </a:r>
            <a:r>
              <a:rPr lang="en-US" altLang="ko-KR" dirty="0"/>
              <a:t>3</a:t>
            </a:r>
            <a:r>
              <a:rPr lang="ko-KR" altLang="en-US" dirty="0"/>
              <a:t>가지로 분류가 되는데요</a:t>
            </a:r>
            <a:r>
              <a:rPr lang="en-US" altLang="ko-KR" dirty="0"/>
              <a:t>. </a:t>
            </a:r>
            <a:r>
              <a:rPr lang="ko-KR" altLang="en-US" dirty="0"/>
              <a:t>첫 번째로 지도학습 </a:t>
            </a:r>
            <a:r>
              <a:rPr lang="en-US" altLang="ko-KR" dirty="0"/>
              <a:t>&lt;click&gt; </a:t>
            </a:r>
            <a:r>
              <a:rPr lang="ko-KR" altLang="en-US" dirty="0"/>
              <a:t>두 번째로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5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번재로</a:t>
            </a:r>
            <a:r>
              <a:rPr lang="ko-KR" altLang="en-US" dirty="0"/>
              <a:t> 비지도 학습 </a:t>
            </a:r>
            <a:r>
              <a:rPr lang="en-US" altLang="ko-KR" dirty="0"/>
              <a:t>&lt;click&gt; </a:t>
            </a:r>
            <a:r>
              <a:rPr lang="ko-KR" altLang="en-US" dirty="0"/>
              <a:t>마지막으로 </a:t>
            </a:r>
            <a:r>
              <a:rPr lang="ko-KR" altLang="en-US" dirty="0" err="1"/>
              <a:t>강화학습입니다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3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강화학습입니다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8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만든 </a:t>
            </a:r>
            <a:r>
              <a:rPr lang="en-US" altLang="ko-KR" dirty="0"/>
              <a:t>SSAKIT</a:t>
            </a:r>
            <a:r>
              <a:rPr lang="ko-KR" altLang="en-US" dirty="0"/>
              <a:t>은 지도학습 부분이므로 다른 학습 종류는 생략하겠습니다</a:t>
            </a:r>
            <a:r>
              <a:rPr lang="en-US" altLang="ko-KR" dirty="0"/>
              <a:t>. </a:t>
            </a:r>
            <a:r>
              <a:rPr lang="ko-KR" altLang="en-US" dirty="0"/>
              <a:t>그럼 지도학습이 </a:t>
            </a:r>
            <a:r>
              <a:rPr lang="ko-KR" altLang="en-US" dirty="0" err="1"/>
              <a:t>뭘까요</a:t>
            </a:r>
            <a:r>
              <a:rPr lang="en-US" altLang="ko-KR" dirty="0"/>
              <a:t>?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지도학습은 영어로 </a:t>
            </a:r>
            <a:r>
              <a:rPr lang="en-US" altLang="ko-KR" dirty="0"/>
              <a:t>supervised learning</a:t>
            </a:r>
            <a:r>
              <a:rPr lang="ko-KR" altLang="en-US" dirty="0"/>
              <a:t>으로 쉽게 말하자면 </a:t>
            </a:r>
            <a:r>
              <a:rPr lang="en-US" altLang="ko-KR" dirty="0"/>
              <a:t>&lt;click&gt; </a:t>
            </a:r>
            <a:r>
              <a:rPr lang="ko-KR" altLang="en-US" dirty="0"/>
              <a:t>맞춰야 하는 답이 존재하고 그 답을 찾는 것이 학습의 목적인 학습을 뜻합니다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7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맞춰야 하는 답이 존재하고 그 답을 찾는 것이 학습의 목적인 학습을 뜻합니다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50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지도학습은 또 분류 </a:t>
            </a:r>
            <a:r>
              <a:rPr lang="en-US" altLang="ko-KR" dirty="0"/>
              <a:t>Classification</a:t>
            </a:r>
            <a:r>
              <a:rPr lang="ko-KR" altLang="en-US" dirty="0"/>
              <a:t>과 회귀 </a:t>
            </a:r>
            <a:r>
              <a:rPr lang="en-US" altLang="ko-KR" dirty="0"/>
              <a:t>Regression</a:t>
            </a:r>
            <a:r>
              <a:rPr lang="ko-KR" altLang="en-US" dirty="0"/>
              <a:t>으로 나누어집니다</a:t>
            </a:r>
            <a:r>
              <a:rPr lang="en-US" altLang="ko-KR" dirty="0"/>
              <a:t>. </a:t>
            </a:r>
            <a:r>
              <a:rPr lang="ko-KR" altLang="en-US" dirty="0"/>
              <a:t>여기서 저희가 다룰 문제는 바로 </a:t>
            </a:r>
            <a:r>
              <a:rPr lang="en-US" altLang="ko-KR" dirty="0"/>
              <a:t>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83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 문제인 </a:t>
            </a:r>
            <a:r>
              <a:rPr lang="en-US" altLang="ko-KR" dirty="0"/>
              <a:t>Classification</a:t>
            </a:r>
            <a:r>
              <a:rPr lang="ko-KR" altLang="en-US" dirty="0"/>
              <a:t>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Reddot</a:t>
            </a:r>
            <a:r>
              <a:rPr lang="ko-KR" altLang="en-US" dirty="0"/>
              <a:t>을 따라가시면 쉽게 발표에 집중하실 수 </a:t>
            </a:r>
            <a:r>
              <a:rPr lang="ko-KR" altLang="en-US" dirty="0" err="1"/>
              <a:t>있을테니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분만 </a:t>
            </a:r>
            <a:r>
              <a:rPr lang="en-US" altLang="ko-KR" dirty="0" err="1"/>
              <a:t>reddot</a:t>
            </a:r>
            <a:r>
              <a:rPr lang="ko-KR" altLang="en-US" dirty="0"/>
              <a:t>을 </a:t>
            </a:r>
            <a:r>
              <a:rPr lang="ko-KR" altLang="en-US" dirty="0" err="1"/>
              <a:t>따라와주시면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07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r>
              <a:rPr lang="ko-KR" altLang="en-US" dirty="0"/>
              <a:t>이란 주어진 데이터를 정해진 카테고리에 따라 분류하는 문제를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고양이 사진 혹은 강아지 사진을 주고 이 사진이 개인지 고양이인지 기계가 판단해서 답을 내놓는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Classification</a:t>
            </a:r>
            <a:r>
              <a:rPr lang="ko-KR" altLang="en-US" dirty="0"/>
              <a:t>은 훨씬 직관적이고</a:t>
            </a:r>
            <a:r>
              <a:rPr lang="en-US" altLang="ko-KR" dirty="0"/>
              <a:t>, </a:t>
            </a:r>
            <a:r>
              <a:rPr lang="ko-KR" altLang="en-US" dirty="0"/>
              <a:t>불량품과 양품을 판단하는데 특히 유효하여 삼성 전기를 비롯한 제조업에서도 많이 쓰이고 있습니다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1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저희 </a:t>
            </a:r>
            <a:r>
              <a:rPr lang="en-US" altLang="ko-KR" dirty="0"/>
              <a:t>SSAKIT</a:t>
            </a:r>
            <a:r>
              <a:rPr lang="ko-KR" altLang="en-US" dirty="0"/>
              <a:t>이 강아지 사진을 보고 어떻게 개라고 답을 </a:t>
            </a:r>
            <a:r>
              <a:rPr lang="ko-KR" altLang="en-US" dirty="0" err="1"/>
              <a:t>내놓는걸까요</a:t>
            </a:r>
            <a:r>
              <a:rPr lang="en-US" altLang="ko-KR" dirty="0"/>
              <a:t>?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8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강아지 사진을 컴퓨터가 해석할 수 있도록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 바꿔주고 </a:t>
            </a:r>
            <a:r>
              <a:rPr lang="en-US" altLang="ko-KR" dirty="0" err="1"/>
              <a:t>rgb</a:t>
            </a:r>
            <a:r>
              <a:rPr lang="en-US" altLang="ko-KR" dirty="0"/>
              <a:t> 3</a:t>
            </a:r>
            <a:r>
              <a:rPr lang="ko-KR" altLang="en-US" dirty="0"/>
              <a:t> 채널로 나누어 줍니다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다음 강아지 사진들로 학습된 네트워크를 통과시켜주면 </a:t>
            </a:r>
            <a:r>
              <a:rPr lang="en-US" altLang="ko-KR" dirty="0"/>
              <a:t>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16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dog!</a:t>
            </a:r>
            <a:r>
              <a:rPr lang="ko-KR" altLang="en-US" dirty="0"/>
              <a:t>라는 답이 나오게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74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여기까지 잘 따라오셨다면 이제 저희가 만든 </a:t>
            </a:r>
            <a:r>
              <a:rPr lang="en-US" altLang="ko-KR" dirty="0"/>
              <a:t>SSAKIT</a:t>
            </a:r>
            <a:r>
              <a:rPr lang="ko-KR" altLang="en-US" dirty="0"/>
              <a:t>을 잘 이해하실 수 </a:t>
            </a:r>
            <a:r>
              <a:rPr lang="ko-KR" altLang="en-US" dirty="0" err="1"/>
              <a:t>있을겁니다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SSAKIT</a:t>
            </a:r>
            <a:r>
              <a:rPr lang="ko-KR" altLang="en-US" dirty="0"/>
              <a:t>은 </a:t>
            </a:r>
            <a:r>
              <a:rPr lang="ko-KR" altLang="en-US" dirty="0" err="1"/>
              <a:t>머신러닝</a:t>
            </a:r>
            <a:r>
              <a:rPr lang="ko-KR" altLang="en-US" dirty="0"/>
              <a:t> 혹은 </a:t>
            </a:r>
            <a:r>
              <a:rPr lang="ko-KR" altLang="en-US" dirty="0" err="1"/>
              <a:t>딥러닝을</a:t>
            </a:r>
            <a:r>
              <a:rPr lang="ko-KR" altLang="en-US" dirty="0"/>
              <a:t> 코드를 작성할 때 공통으로 </a:t>
            </a:r>
            <a:r>
              <a:rPr lang="en-US" altLang="ko-KR" dirty="0"/>
              <a:t>dataset</a:t>
            </a:r>
            <a:r>
              <a:rPr lang="ko-KR" altLang="en-US" dirty="0"/>
              <a:t>을 나눠주고</a:t>
            </a:r>
            <a:r>
              <a:rPr lang="en-US" altLang="ko-KR" dirty="0"/>
              <a:t>, labeling,</a:t>
            </a:r>
            <a:r>
              <a:rPr lang="ko-KR" altLang="en-US" dirty="0"/>
              <a:t> 학습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Review </a:t>
            </a:r>
            <a:r>
              <a:rPr lang="ko-KR" altLang="en-US" dirty="0"/>
              <a:t>등 공통적으로 수행되는 부분을 </a:t>
            </a:r>
            <a:r>
              <a:rPr lang="en-US" altLang="ko-KR" dirty="0"/>
              <a:t>GUI</a:t>
            </a:r>
            <a:r>
              <a:rPr lang="ko-KR" altLang="en-US" dirty="0"/>
              <a:t>로 만들어 </a:t>
            </a:r>
            <a:r>
              <a:rPr lang="en-US" altLang="ko-KR" dirty="0"/>
              <a:t>&lt;click&gt; </a:t>
            </a:r>
            <a:r>
              <a:rPr lang="ko-KR" altLang="en-US" dirty="0"/>
              <a:t>프로그래밍을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589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프로그래밍을 할 줄 모르는 유저들도 쉽게 모델을 학습하고 생성해주는 </a:t>
            </a:r>
            <a:r>
              <a:rPr lang="en-US" altLang="ko-KR" dirty="0"/>
              <a:t>tool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21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이러한 기술 스택들을 이용하여 </a:t>
            </a:r>
            <a:r>
              <a:rPr lang="en-US" altLang="ko-KR" dirty="0"/>
              <a:t>SSAKIT</a:t>
            </a:r>
            <a:r>
              <a:rPr lang="ko-KR" altLang="en-US" dirty="0"/>
              <a:t>을 제작했습니다</a:t>
            </a:r>
            <a:r>
              <a:rPr lang="en-US" altLang="ko-KR" dirty="0"/>
              <a:t>. &lt;click&gt; </a:t>
            </a:r>
            <a:r>
              <a:rPr lang="ko-KR" altLang="en-US" dirty="0"/>
              <a:t>다음으로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82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SSAKIT</a:t>
            </a:r>
            <a:r>
              <a:rPr lang="ko-KR" altLang="en-US" dirty="0"/>
              <a:t>의 핵심기능에 대해 소개해드리겠습니다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52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SSAKIT</a:t>
            </a:r>
            <a:r>
              <a:rPr lang="ko-KR" altLang="en-US" dirty="0"/>
              <a:t>의 첫 번째 핵심 기능은 </a:t>
            </a:r>
            <a:r>
              <a:rPr lang="en-US" altLang="ko-KR" dirty="0"/>
              <a:t>Train Wizard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학습시킬 모델의 네임과 여러 파라미터 값들을 사용자가 </a:t>
            </a:r>
            <a:r>
              <a:rPr lang="ko-KR" altLang="en-US" dirty="0" err="1"/>
              <a:t>원하는대로</a:t>
            </a:r>
            <a:r>
              <a:rPr lang="ko-KR" altLang="en-US" dirty="0"/>
              <a:t> 선택하는 공간입니다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 </a:t>
            </a:r>
            <a:r>
              <a:rPr lang="ko-KR" altLang="en-US" dirty="0"/>
              <a:t>첫 번째로 저희 서비스를 설명하기 앞서 사전에 필요한 지식을 간단히 </a:t>
            </a:r>
            <a:r>
              <a:rPr lang="ko-KR" altLang="en-US" dirty="0" err="1"/>
              <a:t>설명드린</a:t>
            </a:r>
            <a:r>
              <a:rPr lang="ko-KR" altLang="en-US" dirty="0"/>
              <a:t> 후 저희의 서비스를 소개해드리겠습니다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6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번의 </a:t>
            </a:r>
            <a:r>
              <a:rPr lang="en-US" altLang="ko-KR" dirty="0"/>
              <a:t>Model Name</a:t>
            </a:r>
            <a:r>
              <a:rPr lang="ko-KR" altLang="en-US" dirty="0"/>
              <a:t>은 말 그대로 저희가 새로 학습시킬 모델의 이름을 지정해주는 공간입니다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Augmentation</a:t>
            </a:r>
            <a:r>
              <a:rPr lang="ko-KR" altLang="en-US" dirty="0"/>
              <a:t>은 데이터 부풀리기로 성능을 올리고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위한 방법입니다</a:t>
            </a:r>
            <a:r>
              <a:rPr lang="en-US" altLang="ko-KR" dirty="0"/>
              <a:t>. </a:t>
            </a:r>
            <a:r>
              <a:rPr lang="ko-KR" altLang="en-US" dirty="0"/>
              <a:t>트레이닝 데이터에 변화를 주어 학습 데이터를 </a:t>
            </a:r>
            <a:r>
              <a:rPr lang="ko-KR" altLang="en-US" dirty="0" err="1"/>
              <a:t>뻥튀기하는</a:t>
            </a:r>
            <a:r>
              <a:rPr lang="ko-KR" altLang="en-US" dirty="0"/>
              <a:t> 것으로 이해하면 쉽습니다</a:t>
            </a:r>
            <a:r>
              <a:rPr lang="en-US" altLang="ko-KR" dirty="0"/>
              <a:t>. </a:t>
            </a:r>
            <a:r>
              <a:rPr lang="ko-KR" altLang="en-US" dirty="0"/>
              <a:t>저희는 상하반전</a:t>
            </a:r>
            <a:r>
              <a:rPr lang="en-US" altLang="ko-KR" dirty="0"/>
              <a:t>, </a:t>
            </a:r>
            <a:r>
              <a:rPr lang="ko-KR" altLang="en-US" dirty="0"/>
              <a:t>좌우반전</a:t>
            </a:r>
            <a:r>
              <a:rPr lang="en-US" altLang="ko-KR" dirty="0"/>
              <a:t>, </a:t>
            </a:r>
            <a:r>
              <a:rPr lang="ko-KR" altLang="en-US" dirty="0"/>
              <a:t>밝기조절</a:t>
            </a:r>
            <a:r>
              <a:rPr lang="en-US" altLang="ko-KR" dirty="0"/>
              <a:t>, 90</a:t>
            </a:r>
            <a:r>
              <a:rPr lang="ko-KR" altLang="en-US" dirty="0" err="1"/>
              <a:t>도회전</a:t>
            </a:r>
            <a:r>
              <a:rPr lang="en-US" altLang="ko-KR" dirty="0"/>
              <a:t>, 180</a:t>
            </a:r>
            <a:r>
              <a:rPr lang="ko-KR" altLang="en-US" dirty="0"/>
              <a:t>도 회전에 </a:t>
            </a:r>
            <a:r>
              <a:rPr lang="en-US" altLang="ko-KR" dirty="0"/>
              <a:t>augmentation</a:t>
            </a:r>
            <a:r>
              <a:rPr lang="ko-KR" altLang="en-US" dirty="0"/>
              <a:t>을 구현했습니다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9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</a:t>
            </a:r>
            <a:r>
              <a:rPr lang="en-US" altLang="ko-KR" dirty="0"/>
              <a:t>New </a:t>
            </a:r>
            <a:r>
              <a:rPr lang="ko-KR" altLang="en-US" dirty="0"/>
              <a:t>탭에서는 트레이닝을 위한 기본 네트워크를 선택할 수 있는 공간입니다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77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번째 </a:t>
            </a:r>
            <a:r>
              <a:rPr lang="en-US" altLang="ko-KR" dirty="0"/>
              <a:t>Continue </a:t>
            </a:r>
            <a:r>
              <a:rPr lang="ko-KR" altLang="en-US" dirty="0"/>
              <a:t>탭은 저희가 트레이닝 시킨 모델을 불러와 다시 학습시키는 전이학습을 할 수 있는 공간입니다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77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번째는 저희가 기존으로 세팅해준 네트워크를 </a:t>
            </a:r>
            <a:r>
              <a:rPr lang="ko-KR" altLang="en-US" dirty="0" err="1"/>
              <a:t>드랍바</a:t>
            </a:r>
            <a:r>
              <a:rPr lang="ko-KR" altLang="en-US" dirty="0"/>
              <a:t> 형태로 선택할 수 있는 공간입니다</a:t>
            </a:r>
            <a:r>
              <a:rPr lang="en-US" altLang="ko-KR" dirty="0"/>
              <a:t>. </a:t>
            </a:r>
            <a:r>
              <a:rPr lang="ko-KR" altLang="en-US" dirty="0"/>
              <a:t>논문에서 가장 많이 사용되고 있는 </a:t>
            </a:r>
            <a:r>
              <a:rPr lang="en-US" altLang="ko-KR" dirty="0"/>
              <a:t>VGG16</a:t>
            </a:r>
            <a:r>
              <a:rPr lang="ko-KR" altLang="en-US" dirty="0"/>
              <a:t>과 </a:t>
            </a:r>
            <a:r>
              <a:rPr lang="en-US" altLang="ko-KR" dirty="0"/>
              <a:t>Resnet50 </a:t>
            </a:r>
            <a:r>
              <a:rPr lang="ko-KR" altLang="en-US" dirty="0"/>
              <a:t>네트워크를 </a:t>
            </a:r>
            <a:r>
              <a:rPr lang="en-US" altLang="ko-KR" dirty="0"/>
              <a:t>Base line</a:t>
            </a:r>
            <a:r>
              <a:rPr lang="ko-KR" altLang="en-US" dirty="0"/>
              <a:t>으로 두고 </a:t>
            </a:r>
            <a:r>
              <a:rPr lang="en-US" altLang="ko-KR" dirty="0"/>
              <a:t>2019</a:t>
            </a:r>
            <a:r>
              <a:rPr lang="ko-KR" altLang="en-US" dirty="0"/>
              <a:t>년에 나와 최근 가장 </a:t>
            </a:r>
            <a:r>
              <a:rPr lang="ko-KR" altLang="en-US" dirty="0" err="1"/>
              <a:t>핫한</a:t>
            </a:r>
            <a:r>
              <a:rPr lang="ko-KR" altLang="en-US" dirty="0"/>
              <a:t> </a:t>
            </a:r>
            <a:r>
              <a:rPr lang="en-US" altLang="ko-KR" dirty="0" err="1"/>
              <a:t>EfficientNet</a:t>
            </a:r>
            <a:r>
              <a:rPr lang="en-US" altLang="ko-KR" dirty="0"/>
              <a:t>,</a:t>
            </a:r>
            <a:r>
              <a:rPr lang="ko-KR" altLang="en-US" dirty="0"/>
              <a:t> 그 중에서도 가장 </a:t>
            </a:r>
            <a:r>
              <a:rPr lang="en-US" altLang="ko-KR" dirty="0" err="1"/>
              <a:t>Parms</a:t>
            </a:r>
            <a:r>
              <a:rPr lang="ko-KR" altLang="en-US" dirty="0"/>
              <a:t>값이 적어 트레인 속도가 빠른 </a:t>
            </a:r>
            <a:r>
              <a:rPr lang="en-US" altLang="ko-KR" dirty="0"/>
              <a:t>B0</a:t>
            </a:r>
            <a:r>
              <a:rPr lang="ko-KR" altLang="en-US" dirty="0"/>
              <a:t>버전을 기본 트레인 네트워크로 선택할 수 있도록 했습니다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56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번째 </a:t>
            </a:r>
            <a:r>
              <a:rPr lang="en-US" altLang="ko-KR" dirty="0"/>
              <a:t>Epoch </a:t>
            </a:r>
            <a:r>
              <a:rPr lang="ko-KR" altLang="en-US" dirty="0"/>
              <a:t>설정입니다 </a:t>
            </a:r>
            <a:r>
              <a:rPr lang="en-US" altLang="ko-KR" dirty="0"/>
              <a:t>1 Epoch</a:t>
            </a:r>
            <a:r>
              <a:rPr lang="ko-KR" altLang="en-US" dirty="0"/>
              <a:t>는 모든 데이터셋을 </a:t>
            </a:r>
            <a:r>
              <a:rPr lang="en-US" altLang="ko-KR" dirty="0"/>
              <a:t>1</a:t>
            </a:r>
            <a:r>
              <a:rPr lang="ko-KR" altLang="en-US" dirty="0"/>
              <a:t>번 학습하는 것으로 학습 횟수를 선택해줄 수 있는 공간입니다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46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번째는 이전에 내가 학습했던 모델의 </a:t>
            </a:r>
            <a:r>
              <a:rPr lang="en-US" altLang="ko-KR" dirty="0"/>
              <a:t>parameter</a:t>
            </a:r>
            <a:r>
              <a:rPr lang="ko-KR" altLang="en-US" dirty="0"/>
              <a:t>값들을 볼 수 있는 공간입니다</a:t>
            </a:r>
            <a:r>
              <a:rPr lang="en-US" altLang="ko-KR" dirty="0"/>
              <a:t>. </a:t>
            </a:r>
            <a:r>
              <a:rPr lang="ko-KR" altLang="en-US" dirty="0"/>
              <a:t>내가 어떤 파라미터로 학습을 진행했을 때 결과값을 보여주는 공간으로 새로 학습시킬 </a:t>
            </a:r>
            <a:r>
              <a:rPr lang="ko-KR" altLang="en-US" dirty="0" err="1"/>
              <a:t>파라미터값들을</a:t>
            </a:r>
            <a:r>
              <a:rPr lang="ko-KR" altLang="en-US" dirty="0"/>
              <a:t> 설정하는 데 참고용으로 사용되는 곳입니다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21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핵심기능인 </a:t>
            </a:r>
            <a:r>
              <a:rPr lang="en-US" altLang="ko-KR" dirty="0"/>
              <a:t>Live plot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학습되는 모델의 </a:t>
            </a:r>
            <a:r>
              <a:rPr lang="en-US" altLang="ko-KR" dirty="0" err="1"/>
              <a:t>accurac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r>
              <a:rPr lang="ko-KR" altLang="en-US" dirty="0"/>
              <a:t>에 대해 그래프를 실시간으로 그려주며 학습이 제대로 진행되고 있는지 시각적으로 확인이 가능한 공간입니다</a:t>
            </a:r>
            <a:r>
              <a:rPr lang="en-US" altLang="ko-KR" dirty="0"/>
              <a:t>. &lt;click&gt;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5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status</a:t>
            </a:r>
            <a:r>
              <a:rPr lang="ko-KR" altLang="en-US" dirty="0"/>
              <a:t>창을 통해 </a:t>
            </a:r>
            <a:r>
              <a:rPr lang="en-US" altLang="ko-KR" dirty="0"/>
              <a:t>epoch</a:t>
            </a:r>
            <a:r>
              <a:rPr lang="ko-KR" altLang="en-US" dirty="0"/>
              <a:t>별로 </a:t>
            </a:r>
            <a:r>
              <a:rPr lang="en-US" altLang="ko-KR" dirty="0"/>
              <a:t>loss</a:t>
            </a:r>
            <a:r>
              <a:rPr lang="ko-KR" altLang="en-US" dirty="0"/>
              <a:t>와 </a:t>
            </a:r>
            <a:r>
              <a:rPr lang="en-US" altLang="ko-KR" dirty="0"/>
              <a:t>accuracy</a:t>
            </a:r>
            <a:r>
              <a:rPr lang="ko-KR" altLang="en-US" dirty="0"/>
              <a:t>의 수치를 실시간으로 알 수 있고 학습이 끝날 때 저장했던 </a:t>
            </a:r>
            <a:r>
              <a:rPr lang="ko-KR" altLang="en-US" dirty="0" err="1"/>
              <a:t>에포크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가장 적은 </a:t>
            </a:r>
            <a:r>
              <a:rPr lang="en-US" altLang="ko-KR" dirty="0"/>
              <a:t>validation loss</a:t>
            </a:r>
            <a:r>
              <a:rPr lang="ko-KR" altLang="en-US" dirty="0"/>
              <a:t>값을 갖는 </a:t>
            </a:r>
            <a:r>
              <a:rPr lang="en-US" altLang="ko-KR" dirty="0"/>
              <a:t>epoch</a:t>
            </a:r>
            <a:r>
              <a:rPr lang="ko-KR" altLang="en-US" dirty="0"/>
              <a:t>가 </a:t>
            </a:r>
            <a:r>
              <a:rPr lang="ko-KR" altLang="en-US" dirty="0" err="1"/>
              <a:t>몇번째인지도</a:t>
            </a:r>
            <a:r>
              <a:rPr lang="ko-KR" altLang="en-US" dirty="0"/>
              <a:t> 알려주는 기능을 가지고 있습니다</a:t>
            </a:r>
            <a:r>
              <a:rPr lang="en-US" altLang="ko-KR" dirty="0"/>
              <a:t>. &lt;click&gt;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70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핵심기능은 </a:t>
            </a:r>
            <a:r>
              <a:rPr lang="en-US" altLang="ko-KR" dirty="0"/>
              <a:t>Confusion Matrix</a:t>
            </a:r>
            <a:r>
              <a:rPr lang="ko-KR" altLang="en-US" dirty="0"/>
              <a:t>입니다</a:t>
            </a:r>
            <a:r>
              <a:rPr lang="en-US" altLang="ko-KR" dirty="0"/>
              <a:t>. Confusion matrix</a:t>
            </a:r>
            <a:r>
              <a:rPr lang="ko-KR" altLang="en-US" dirty="0"/>
              <a:t>란 실제 테스트에 쓰인 데이터의 </a:t>
            </a:r>
            <a:r>
              <a:rPr lang="en-US" altLang="ko-KR" dirty="0"/>
              <a:t>class</a:t>
            </a:r>
            <a:r>
              <a:rPr lang="ko-KR" altLang="en-US" dirty="0"/>
              <a:t>와 내가 학습시킨 모델이 예측한 클래스를 비교하는 표라고 생각하시면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저희 서비스의 핵심기능을 비롯한 소개와 시연 영상 순서대로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48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accuracy</a:t>
            </a:r>
            <a:r>
              <a:rPr lang="ko-KR" altLang="en-US" dirty="0"/>
              <a:t>는 전체 개수 중 정답을 맞춘 개수로 모델의 성능을 뜻합니다</a:t>
            </a:r>
            <a:r>
              <a:rPr lang="en-US" altLang="ko-KR" dirty="0"/>
              <a:t>.</a:t>
            </a:r>
            <a:r>
              <a:rPr lang="ko-KR" altLang="en-US" dirty="0"/>
              <a:t> 하지만 </a:t>
            </a:r>
            <a:r>
              <a:rPr lang="en-US" altLang="ko-KR" dirty="0"/>
              <a:t>accuracy</a:t>
            </a:r>
            <a:r>
              <a:rPr lang="ko-KR" altLang="en-US" dirty="0"/>
              <a:t>가 높다고 무조건 좋은 성능을 </a:t>
            </a:r>
            <a:r>
              <a:rPr lang="ko-KR" altLang="en-US" dirty="0" err="1"/>
              <a:t>갖는것은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제가 날씨를 예측하는 모델을 만들었다고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그리고 이 모델은 </a:t>
            </a:r>
            <a:r>
              <a:rPr lang="en-US" altLang="ko-KR" dirty="0"/>
              <a:t>1</a:t>
            </a:r>
            <a:r>
              <a:rPr lang="ko-KR" altLang="en-US" dirty="0"/>
              <a:t>년 </a:t>
            </a:r>
            <a:r>
              <a:rPr lang="en-US" altLang="ko-KR" dirty="0"/>
              <a:t>365</a:t>
            </a:r>
            <a:r>
              <a:rPr lang="ko-KR" altLang="en-US" dirty="0"/>
              <a:t>일 날씨가 맑다고 예측을 하게 작동을 하면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70%</a:t>
            </a:r>
            <a:r>
              <a:rPr lang="ko-KR" altLang="en-US" dirty="0"/>
              <a:t>가 넘게 나오겠지만 </a:t>
            </a:r>
            <a:r>
              <a:rPr lang="ko-KR" altLang="en-US" dirty="0" err="1"/>
              <a:t>비오는</a:t>
            </a:r>
            <a:r>
              <a:rPr lang="ko-KR" altLang="en-US" dirty="0"/>
              <a:t> 날을 단 하루도 예측하지 못하기 때문에 </a:t>
            </a:r>
            <a:endParaRPr lang="en-US" altLang="ko-KR" dirty="0"/>
          </a:p>
          <a:p>
            <a:r>
              <a:rPr lang="ko-KR" altLang="en-US" dirty="0"/>
              <a:t>성능이 좋다고 말할 수 없습니다</a:t>
            </a:r>
            <a:r>
              <a:rPr lang="en-US" altLang="ko-KR" dirty="0"/>
              <a:t>. &lt;click&gt;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85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나온 개념이 바로 </a:t>
            </a: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값입니다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Precision</a:t>
            </a:r>
            <a:r>
              <a:rPr lang="ko-KR" altLang="en-US" dirty="0"/>
              <a:t>은 어떤 클래스라고 예측한 수 중 실제로 그 클래스가 맞은 수를 표현합니다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들자면</a:t>
            </a:r>
            <a:r>
              <a:rPr lang="en-US" altLang="ko-KR" dirty="0"/>
              <a:t>, </a:t>
            </a:r>
            <a:r>
              <a:rPr lang="ko-KR" altLang="en-US" dirty="0"/>
              <a:t>제가 고양이라고 한 </a:t>
            </a:r>
            <a:r>
              <a:rPr lang="en-US" altLang="ko-KR" dirty="0"/>
              <a:t>10</a:t>
            </a:r>
            <a:r>
              <a:rPr lang="ko-KR" altLang="en-US" dirty="0"/>
              <a:t>마리 중 실제로 고양이가 </a:t>
            </a:r>
            <a:r>
              <a:rPr lang="en-US" altLang="ko-KR" dirty="0"/>
              <a:t>8</a:t>
            </a:r>
            <a:r>
              <a:rPr lang="ko-KR" altLang="en-US" dirty="0"/>
              <a:t>마리가 있으면 </a:t>
            </a:r>
            <a:r>
              <a:rPr lang="en-US" altLang="ko-KR" dirty="0"/>
              <a:t>Precision</a:t>
            </a:r>
            <a:r>
              <a:rPr lang="ko-KR" altLang="en-US" dirty="0"/>
              <a:t>은 </a:t>
            </a:r>
            <a:r>
              <a:rPr lang="en-US" altLang="ko-KR" dirty="0"/>
              <a:t>80%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57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Recall</a:t>
            </a:r>
            <a:r>
              <a:rPr lang="ko-KR" altLang="en-US" dirty="0"/>
              <a:t>은 실제 클래스의 개수 중 얼마나 맞혔는지를 나타내는 지표입니다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고양이가 </a:t>
            </a:r>
            <a:r>
              <a:rPr lang="en-US" altLang="ko-KR" dirty="0"/>
              <a:t>10</a:t>
            </a:r>
            <a:r>
              <a:rPr lang="ko-KR" altLang="en-US" dirty="0"/>
              <a:t>마리 있을 때 내가 </a:t>
            </a:r>
            <a:r>
              <a:rPr lang="en-US" altLang="ko-KR" dirty="0"/>
              <a:t>9</a:t>
            </a:r>
            <a:r>
              <a:rPr lang="ko-KR" altLang="en-US" dirty="0"/>
              <a:t>마리를 찾아냈다면 고양이에 대한 </a:t>
            </a:r>
            <a:r>
              <a:rPr lang="en-US" altLang="ko-KR" dirty="0"/>
              <a:t>Recall</a:t>
            </a:r>
            <a:r>
              <a:rPr lang="ko-KR" altLang="en-US" dirty="0"/>
              <a:t>값은 </a:t>
            </a:r>
            <a:r>
              <a:rPr lang="en-US" altLang="ko-KR" dirty="0"/>
              <a:t>90%</a:t>
            </a:r>
            <a:r>
              <a:rPr lang="ko-KR" altLang="en-US" dirty="0"/>
              <a:t>가 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3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번째 </a:t>
            </a:r>
            <a:r>
              <a:rPr lang="en-US" altLang="ko-KR" dirty="0"/>
              <a:t>Macro precision</a:t>
            </a:r>
            <a:r>
              <a:rPr lang="ko-KR" altLang="en-US" dirty="0"/>
              <a:t>은 </a:t>
            </a:r>
            <a:r>
              <a:rPr lang="en-US" altLang="ko-KR" dirty="0"/>
              <a:t>class</a:t>
            </a:r>
            <a:r>
              <a:rPr lang="ko-KR" altLang="en-US" dirty="0"/>
              <a:t>별 </a:t>
            </a:r>
            <a:r>
              <a:rPr lang="en-US" altLang="ko-KR" dirty="0"/>
              <a:t>precision</a:t>
            </a:r>
            <a:r>
              <a:rPr lang="ko-KR" altLang="en-US" dirty="0"/>
              <a:t>의 산술 평균 값으로 전체 모델의 성능을 나타내는 지표</a:t>
            </a:r>
            <a:r>
              <a:rPr lang="en-US" altLang="ko-KR" dirty="0"/>
              <a:t> </a:t>
            </a:r>
            <a:r>
              <a:rPr lang="ko-KR" altLang="en-US" dirty="0"/>
              <a:t>중 하나입니다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897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이미지 뷰어는 왼쪽에 있는 </a:t>
            </a:r>
            <a:r>
              <a:rPr lang="en-US" altLang="ko-KR" dirty="0"/>
              <a:t>confusion matrix</a:t>
            </a:r>
            <a:r>
              <a:rPr lang="ko-KR" altLang="en-US" dirty="0"/>
              <a:t>의 특정 영역을 선택하면 선택한 영역의 이미지 데이터와 예측 퍼센트를 보여주는 공간입니다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82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핵심기능은 </a:t>
            </a:r>
            <a:r>
              <a:rPr lang="en-US" altLang="ko-KR" dirty="0"/>
              <a:t>Class Activation Map </a:t>
            </a:r>
            <a:r>
              <a:rPr lang="ko-KR" altLang="en-US" dirty="0"/>
              <a:t>즉 </a:t>
            </a:r>
            <a:r>
              <a:rPr lang="en-US" altLang="ko-KR" dirty="0"/>
              <a:t>CAM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아시다시피</a:t>
            </a:r>
            <a:r>
              <a:rPr lang="ko-KR" altLang="en-US" dirty="0"/>
              <a:t> 딥 러닝의 학습 방법은 </a:t>
            </a:r>
            <a:r>
              <a:rPr lang="en-US" altLang="ko-KR" dirty="0"/>
              <a:t>black box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CAM</a:t>
            </a:r>
            <a:r>
              <a:rPr lang="ko-KR" altLang="en-US" dirty="0"/>
              <a:t>은 이미지의 어떤 부분을 보고 </a:t>
            </a:r>
            <a:r>
              <a:rPr lang="en-US" altLang="ko-KR" dirty="0"/>
              <a:t>class</a:t>
            </a:r>
            <a:r>
              <a:rPr lang="ko-KR" altLang="en-US" dirty="0"/>
              <a:t>를 정의했는지 알 수 있는 </a:t>
            </a:r>
            <a:r>
              <a:rPr lang="en-US" altLang="ko-KR" dirty="0" err="1"/>
              <a:t>hitmap</a:t>
            </a:r>
            <a:r>
              <a:rPr lang="ko-KR" altLang="en-US" dirty="0"/>
              <a:t>으로써 학습이 잘 되고 있는지 확인이 가능하고</a:t>
            </a:r>
            <a:r>
              <a:rPr lang="en-US" altLang="ko-KR" dirty="0"/>
              <a:t>, augmentation</a:t>
            </a:r>
            <a:r>
              <a:rPr lang="ko-KR" altLang="en-US" dirty="0"/>
              <a:t>의 방향을 결정할 수 있는 지표로 활용되어집니다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Image viewer</a:t>
            </a:r>
            <a:r>
              <a:rPr lang="ko-KR" altLang="en-US" dirty="0"/>
              <a:t>의 사진을 클릭하면 해당사진의 </a:t>
            </a:r>
            <a:r>
              <a:rPr lang="en-US" altLang="ko-KR" dirty="0"/>
              <a:t>CAM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660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 </a:t>
            </a:r>
            <a:r>
              <a:rPr lang="en-US" altLang="ko-KR" dirty="0"/>
              <a:t>SSAKIT</a:t>
            </a:r>
            <a:r>
              <a:rPr lang="ko-KR" altLang="en-US" dirty="0"/>
              <a:t>의 시연영상을 보여드리겠습니다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86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445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</a:t>
            </a:r>
            <a:r>
              <a:rPr lang="ko-KR" altLang="en-US" dirty="0" err="1"/>
              <a:t>질문있으시면</a:t>
            </a:r>
            <a:r>
              <a:rPr lang="ko-KR" altLang="en-US" dirty="0"/>
              <a:t> 자유롭게 해주시면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2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머신 러닝이라는 말 다들 한번쯤은 </a:t>
            </a:r>
            <a:r>
              <a:rPr lang="ko-KR" altLang="en-US" dirty="0" err="1"/>
              <a:t>들어보셨을겁니다</a:t>
            </a:r>
            <a:r>
              <a:rPr lang="en-US" altLang="ko-KR" dirty="0"/>
              <a:t>. </a:t>
            </a:r>
            <a:r>
              <a:rPr lang="ko-KR" altLang="en-US" dirty="0"/>
              <a:t>머신 러닝을 직역하면 기계 학습으로 특정 작업 </a:t>
            </a:r>
            <a:r>
              <a:rPr lang="en-US" altLang="ko-KR" dirty="0"/>
              <a:t>T</a:t>
            </a:r>
            <a:r>
              <a:rPr lang="ko-KR" altLang="en-US" dirty="0"/>
              <a:t>에 있어서 경험 </a:t>
            </a:r>
            <a:r>
              <a:rPr lang="en-US" altLang="ko-KR" dirty="0"/>
              <a:t>E</a:t>
            </a:r>
            <a:r>
              <a:rPr lang="ko-KR" altLang="en-US" dirty="0"/>
              <a:t>를 통해 작업의 성능 </a:t>
            </a:r>
            <a:r>
              <a:rPr lang="en-US" altLang="ko-KR" dirty="0"/>
              <a:t>P</a:t>
            </a:r>
            <a:r>
              <a:rPr lang="ko-KR" altLang="en-US" dirty="0"/>
              <a:t>를 향상 시키는 것이라고 </a:t>
            </a:r>
            <a:r>
              <a:rPr lang="en-US" altLang="ko-KR" dirty="0"/>
              <a:t>AI</a:t>
            </a:r>
            <a:r>
              <a:rPr lang="ko-KR" altLang="en-US" dirty="0"/>
              <a:t>의 대가인 톰 미첼 교수님이 말씀하셨습니다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머신 러닝이라는 말 다들 한번쯤은 </a:t>
            </a:r>
            <a:r>
              <a:rPr lang="ko-KR" altLang="en-US" dirty="0" err="1"/>
              <a:t>들어보셨을겁니다</a:t>
            </a:r>
            <a:r>
              <a:rPr lang="en-US" altLang="ko-KR" dirty="0"/>
              <a:t>. </a:t>
            </a:r>
            <a:r>
              <a:rPr lang="ko-KR" altLang="en-US" dirty="0"/>
              <a:t>머신 러닝을 직역하면 기계 학습으로 특정 작업 </a:t>
            </a:r>
            <a:r>
              <a:rPr lang="en-US" altLang="ko-KR" dirty="0"/>
              <a:t>T</a:t>
            </a:r>
            <a:r>
              <a:rPr lang="ko-KR" altLang="en-US" dirty="0"/>
              <a:t>에 있어서 경험 </a:t>
            </a:r>
            <a:r>
              <a:rPr lang="en-US" altLang="ko-KR" dirty="0"/>
              <a:t>E</a:t>
            </a:r>
            <a:r>
              <a:rPr lang="ko-KR" altLang="en-US" dirty="0"/>
              <a:t>를 통해 작업의 성능 </a:t>
            </a:r>
            <a:r>
              <a:rPr lang="en-US" altLang="ko-KR" dirty="0"/>
              <a:t>P</a:t>
            </a:r>
            <a:r>
              <a:rPr lang="ko-KR" altLang="en-US" dirty="0"/>
              <a:t>를 향상 시키는 것이라고 </a:t>
            </a:r>
            <a:r>
              <a:rPr lang="en-US" altLang="ko-KR" dirty="0"/>
              <a:t>AI</a:t>
            </a:r>
            <a:r>
              <a:rPr lang="ko-KR" altLang="en-US" dirty="0"/>
              <a:t>의 대가인 톰 미첼 교수님이 말씀하셨습니다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8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한번에 이해하기 어려운 말이니 </a:t>
            </a:r>
            <a:r>
              <a:rPr lang="ko-KR" altLang="en-US" dirty="0" err="1"/>
              <a:t>레드닷과</a:t>
            </a:r>
            <a:r>
              <a:rPr lang="ko-KR" altLang="en-US" dirty="0"/>
              <a:t> 제가 예시 사진과 함께 쉽게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왼쪽은 </a:t>
            </a:r>
            <a:r>
              <a:rPr lang="ko-KR" altLang="en-US" dirty="0" err="1"/>
              <a:t>비숑을</a:t>
            </a:r>
            <a:r>
              <a:rPr lang="ko-KR" altLang="en-US" dirty="0"/>
              <a:t> 인식하는 하드코딩으로 이루어진 프로그램이고</a:t>
            </a:r>
            <a:r>
              <a:rPr lang="en-US" altLang="ko-KR" dirty="0"/>
              <a:t>, &lt;click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1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오른쪽은 </a:t>
            </a:r>
            <a:r>
              <a:rPr lang="ko-KR" altLang="en-US" dirty="0" err="1"/>
              <a:t>머신러닝으로</a:t>
            </a:r>
            <a:r>
              <a:rPr lang="ko-KR" altLang="en-US" dirty="0"/>
              <a:t> 학습된 프로그램이라고 가정하겠습니다</a:t>
            </a:r>
            <a:r>
              <a:rPr lang="en-US" altLang="ko-KR" dirty="0"/>
              <a:t>. </a:t>
            </a:r>
            <a:r>
              <a:rPr lang="ko-KR" altLang="en-US" dirty="0"/>
              <a:t>일반적인 프로그램은 우리가 딱 정해준 만큼만큼의 업무를 수행할 것입니다</a:t>
            </a:r>
            <a:r>
              <a:rPr lang="en-US" altLang="ko-KR" dirty="0"/>
              <a:t>. &lt;click&gt; </a:t>
            </a:r>
            <a:r>
              <a:rPr lang="ko-KR" altLang="en-US" dirty="0"/>
              <a:t>하지만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3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머신러닝으로</a:t>
            </a:r>
            <a:r>
              <a:rPr lang="ko-KR" altLang="en-US" dirty="0"/>
              <a:t> 이루어진 프로그램은 학습을 하면 할수록 점점 발전을 해서 </a:t>
            </a:r>
            <a:r>
              <a:rPr lang="en-US" altLang="ko-KR" dirty="0"/>
              <a:t>&lt;click&gt; </a:t>
            </a:r>
            <a:r>
              <a:rPr lang="ko-KR" altLang="en-US" dirty="0"/>
              <a:t>나중에는 그 업무를 더 잘하게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F5172-D020-4CB3-8CB2-F25326094E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0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CB74-7794-43D2-BBDF-19FAEBB3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C9668-CD5B-44D5-81A6-4820CE0F6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88AB8-0166-4C60-9ED0-91CC2A65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A2BA9-F51E-42D1-84F1-25A48445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AB5E6-960C-4B8E-81D1-077F19CA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8CD4-7D55-4455-B36E-13F40180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95940-1373-4D67-81A5-4F0D9549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1FC6E-17AB-4B05-906E-70B5B5D0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7EA61-B789-44E7-AD3C-39D46E8D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1545F-D9FE-45FB-8790-7CD5DF99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79347-D728-4922-BE54-CBAD16AD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AC76C-B306-4455-9F47-61F25A4FC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4663-9AB6-49D2-A4E3-1A12853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A2D3-6DA3-4EC4-BA7B-A82F5DDB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182BB-A3D6-4B14-B2E7-D31ED2E9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695F3-85D2-4737-A77B-003F25A7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742DB-BD89-450D-8549-6C50FC3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6D7BE-F087-401F-ACB6-4CAC84E6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210E0-6F84-46BC-B05B-C03557E3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B8290-E894-40F9-9970-D98D0397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1AE6-FE37-4192-9EE8-72581BB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EEBD2-2409-402D-A29A-8572A1FD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92598-4AFF-4627-BBB1-87CAFC26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D4966-8186-49A7-91E2-C802A88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20F7-D15E-473E-987A-45707FD2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974A-E0DA-4711-BBE7-E06316E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94A40-EFED-47C4-8889-8F64460DA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B229-F525-42C8-B07A-D6F3642A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E75A7-BC66-4BEF-B694-68595FAA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05A36-E42C-459A-9EAA-CF015B2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7D1D7-4124-4CA5-99F9-A0BFB08B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1D7E-6E7F-44F4-B06A-1C4055E1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81B-4938-458E-B90A-5EFB751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7FEAB-6E86-487B-BC87-8F78D6758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6FC10-D09B-4B57-B041-0E8137EA7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1F84-BC20-44E4-8184-C3FBBEA2A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CB0DB-83A8-4A71-B12F-5D2DB4D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935C-CA2D-421C-8A2F-FF6BD8DF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511626-7D05-4B3D-AD3D-60DE457D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5246-B396-4A4F-8920-AC8B808A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AA245-26E5-4CDB-8144-D653784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05F29-0E09-4976-ACB5-8170C968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AE047-0A3E-4521-8027-D27E66D0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EA297-88B4-4DF2-8112-11180E98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17BF0-80A1-460B-A640-29DB7BB7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7E3CF-B424-4E9F-B075-676843A4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6817E-E66B-4E40-A1E6-EC359CC3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BEF84-62E6-400D-AB23-482FA0BB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4F779-8E2D-4BE3-BC88-7F0AE317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F2BBE-03A2-4064-B42A-CBC3211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38064-B299-4BA4-B798-1ED662FB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BE16D-433A-4448-889B-17067B63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6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D004C-6E8B-4D36-96A4-7CCEA4A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9BFD8-069F-45C9-9523-D0A03B34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1846E-834D-4442-9641-5FFD3CC4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A7D1-FDFA-4F49-8831-6404FF66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D37DF-142D-43F1-9B11-611C28C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5CF79-0468-4EEE-98F4-05FE9B3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54A127-E23B-4BCD-9CF2-B0E6F56A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CF3E2-DA1D-4F66-A528-6D8FA4EF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A9AE5-6930-4137-B239-7DE913D57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F4EB-B47D-46CC-9ACD-673BA6AB969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1EEFF-44B8-4A30-A230-3A1C4864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46CE-408E-4618-A631-BE4C3468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9270-EE0C-46F0-B539-054395DB8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E7A83F-9A19-4948-8805-30128C0616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9EAA-96D4-4923-B1F5-92611BECFB6B}"/>
              </a:ext>
            </a:extLst>
          </p:cNvPr>
          <p:cNvSpPr txBox="1"/>
          <p:nvPr/>
        </p:nvSpPr>
        <p:spPr>
          <a:xfrm>
            <a:off x="1226547" y="1934168"/>
            <a:ext cx="10508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</a:p>
          <a:p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삼성 전기 연계 프로젝트</a:t>
            </a:r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BF2CB-F2B2-495A-BF34-5C0F90ACFF1B}"/>
              </a:ext>
            </a:extLst>
          </p:cNvPr>
          <p:cNvSpPr txBox="1"/>
          <p:nvPr/>
        </p:nvSpPr>
        <p:spPr>
          <a:xfrm>
            <a:off x="6481011" y="5447052"/>
            <a:ext cx="540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고성진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김영환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김정원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5C07C-1C4A-47FD-A66A-76E5ADA52B7B}"/>
              </a:ext>
            </a:extLst>
          </p:cNvPr>
          <p:cNvCxnSpPr>
            <a:cxnSpLocks/>
          </p:cNvCxnSpPr>
          <p:nvPr/>
        </p:nvCxnSpPr>
        <p:spPr>
          <a:xfrm>
            <a:off x="480291" y="604431"/>
            <a:ext cx="2198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BA150D-2393-4A28-B11F-0FDA3EE1B326}"/>
              </a:ext>
            </a:extLst>
          </p:cNvPr>
          <p:cNvCxnSpPr>
            <a:cxnSpLocks/>
          </p:cNvCxnSpPr>
          <p:nvPr/>
        </p:nvCxnSpPr>
        <p:spPr>
          <a:xfrm>
            <a:off x="9272337" y="604431"/>
            <a:ext cx="2291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25F79A-4940-4235-B02D-8E23380EF719}"/>
              </a:ext>
            </a:extLst>
          </p:cNvPr>
          <p:cNvCxnSpPr>
            <a:cxnSpLocks/>
          </p:cNvCxnSpPr>
          <p:nvPr/>
        </p:nvCxnSpPr>
        <p:spPr>
          <a:xfrm>
            <a:off x="4652211" y="604431"/>
            <a:ext cx="2502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E93C34-071D-4D69-AAEE-C6EE85B73647}"/>
              </a:ext>
            </a:extLst>
          </p:cNvPr>
          <p:cNvSpPr txBox="1"/>
          <p:nvPr/>
        </p:nvSpPr>
        <p:spPr>
          <a:xfrm>
            <a:off x="2967790" y="419765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자율 </a:t>
            </a:r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PJT</a:t>
            </a:r>
            <a:endParaRPr lang="ko-KR" altLang="en-US" dirty="0">
              <a:solidFill>
                <a:schemeClr val="bg1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11F93-96F2-4268-AD36-E54AA4CF018F}"/>
              </a:ext>
            </a:extLst>
          </p:cNvPr>
          <p:cNvSpPr txBox="1"/>
          <p:nvPr/>
        </p:nvSpPr>
        <p:spPr>
          <a:xfrm>
            <a:off x="7579895" y="430638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C203 </a:t>
            </a:r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AE6933-D19C-4863-AD1B-22999324288F}"/>
              </a:ext>
            </a:extLst>
          </p:cNvPr>
          <p:cNvSpPr/>
          <p:nvPr/>
        </p:nvSpPr>
        <p:spPr>
          <a:xfrm>
            <a:off x="0" y="7007213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E01136-1CF3-4234-A257-6AB8EC20E102}"/>
              </a:ext>
            </a:extLst>
          </p:cNvPr>
          <p:cNvCxnSpPr/>
          <p:nvPr/>
        </p:nvCxnSpPr>
        <p:spPr>
          <a:xfrm>
            <a:off x="480291" y="7611644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9BD1E7-D4EA-4DAC-BADE-1E9CB3592CAB}"/>
              </a:ext>
            </a:extLst>
          </p:cNvPr>
          <p:cNvSpPr txBox="1"/>
          <p:nvPr/>
        </p:nvSpPr>
        <p:spPr>
          <a:xfrm>
            <a:off x="923636" y="7611644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Index</a:t>
            </a:r>
            <a:endParaRPr lang="ko-KR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E7E529-4AF1-404E-96FD-8E17D3A70F99}"/>
              </a:ext>
            </a:extLst>
          </p:cNvPr>
          <p:cNvGrpSpPr/>
          <p:nvPr/>
        </p:nvGrpSpPr>
        <p:grpSpPr>
          <a:xfrm>
            <a:off x="480291" y="7762223"/>
            <a:ext cx="443345" cy="473803"/>
            <a:chOff x="3860798" y="692727"/>
            <a:chExt cx="341747" cy="2498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0C98-6060-4468-A7FA-443B5E2BDA7F}"/>
                </a:ext>
              </a:extLst>
            </p:cNvPr>
            <p:cNvSpPr/>
            <p:nvPr/>
          </p:nvSpPr>
          <p:spPr>
            <a:xfrm>
              <a:off x="3860800" y="692727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2FDEE9-ED47-43F2-AB55-44362B20B702}"/>
                </a:ext>
              </a:extLst>
            </p:cNvPr>
            <p:cNvSpPr/>
            <p:nvPr/>
          </p:nvSpPr>
          <p:spPr>
            <a:xfrm>
              <a:off x="3860799" y="794790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3F55EE-80EA-4053-86CB-C0BB119530C4}"/>
                </a:ext>
              </a:extLst>
            </p:cNvPr>
            <p:cNvSpPr/>
            <p:nvPr/>
          </p:nvSpPr>
          <p:spPr>
            <a:xfrm>
              <a:off x="3860798" y="896853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F6B437-298D-413A-BA68-103693A67043}"/>
              </a:ext>
            </a:extLst>
          </p:cNvPr>
          <p:cNvSpPr txBox="1"/>
          <p:nvPr/>
        </p:nvSpPr>
        <p:spPr>
          <a:xfrm>
            <a:off x="3551380" y="10953939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F0070-49F8-400F-ABFD-D792DE557FC2}"/>
              </a:ext>
            </a:extLst>
          </p:cNvPr>
          <p:cNvSpPr txBox="1"/>
          <p:nvPr/>
        </p:nvSpPr>
        <p:spPr>
          <a:xfrm>
            <a:off x="4738739" y="11532170"/>
            <a:ext cx="2614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기술 스택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 기능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621D3-8F86-42AE-B83E-11C33220A00F}"/>
              </a:ext>
            </a:extLst>
          </p:cNvPr>
          <p:cNvSpPr txBox="1"/>
          <p:nvPr/>
        </p:nvSpPr>
        <p:spPr>
          <a:xfrm>
            <a:off x="4048442" y="885906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E0595-0951-42C8-BF69-2F43CB29C2B7}"/>
              </a:ext>
            </a:extLst>
          </p:cNvPr>
          <p:cNvSpPr txBox="1"/>
          <p:nvPr/>
        </p:nvSpPr>
        <p:spPr>
          <a:xfrm>
            <a:off x="4379493" y="9538100"/>
            <a:ext cx="361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머신러닝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및 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Classification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와이어 프레임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993598-EF0A-4244-9BFF-29417E4A974C}"/>
              </a:ext>
            </a:extLst>
          </p:cNvPr>
          <p:cNvSpPr/>
          <p:nvPr/>
        </p:nvSpPr>
        <p:spPr>
          <a:xfrm>
            <a:off x="923633" y="2675064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7CD8C0B3-E9AD-498E-8FFA-0BFBCE5A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198543F-509F-40E3-803D-192E62A6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4012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553D8167-071C-4794-9EC7-DE631487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8824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DFC20EC-01CE-4413-B119-7E486CB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8" y="2386418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87FA1E87-9C31-4520-8E1F-2179AF08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350171" y="2532594"/>
            <a:ext cx="3513600" cy="3574800"/>
          </a:xfrm>
          <a:prstGeom prst="roundRect">
            <a:avLst>
              <a:gd name="adj" fmla="val 3616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F8D72D-AEB7-4E4C-8A0F-B28F896622E8}"/>
              </a:ext>
            </a:extLst>
          </p:cNvPr>
          <p:cNvSpPr/>
          <p:nvPr/>
        </p:nvSpPr>
        <p:spPr>
          <a:xfrm>
            <a:off x="7875453" y="2449229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23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584707" y="2521819"/>
            <a:ext cx="2987040" cy="3585575"/>
          </a:xfrm>
          <a:prstGeom prst="roundRect">
            <a:avLst>
              <a:gd name="adj" fmla="val 45200"/>
            </a:avLst>
          </a:pr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79B8-E7A1-45B3-8744-9A82CB88889D}"/>
              </a:ext>
            </a:extLst>
          </p:cNvPr>
          <p:cNvSpPr txBox="1"/>
          <p:nvPr/>
        </p:nvSpPr>
        <p:spPr>
          <a:xfrm>
            <a:off x="5005268" y="739236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4B928-E710-462D-BB90-5593F50E7371}"/>
              </a:ext>
            </a:extLst>
          </p:cNvPr>
          <p:cNvSpPr/>
          <p:nvPr/>
        </p:nvSpPr>
        <p:spPr>
          <a:xfrm>
            <a:off x="5949968" y="8029746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B9BC6-A6FA-41A8-B5FB-E0719FFD2165}"/>
              </a:ext>
            </a:extLst>
          </p:cNvPr>
          <p:cNvSpPr/>
          <p:nvPr/>
        </p:nvSpPr>
        <p:spPr>
          <a:xfrm rot="5400000">
            <a:off x="5949967" y="5804572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4ED28-6DAB-4D50-B12F-A19B08C4EA15}"/>
              </a:ext>
            </a:extLst>
          </p:cNvPr>
          <p:cNvSpPr/>
          <p:nvPr/>
        </p:nvSpPr>
        <p:spPr>
          <a:xfrm>
            <a:off x="8869581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51AEF-445A-4A9B-90C2-8201B297D625}"/>
              </a:ext>
            </a:extLst>
          </p:cNvPr>
          <p:cNvSpPr/>
          <p:nvPr/>
        </p:nvSpPr>
        <p:spPr>
          <a:xfrm>
            <a:off x="3030355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D9BF-0875-49EA-B96E-0B1BA597A01B}"/>
              </a:ext>
            </a:extLst>
          </p:cNvPr>
          <p:cNvSpPr txBox="1"/>
          <p:nvPr/>
        </p:nvSpPr>
        <p:spPr>
          <a:xfrm>
            <a:off x="2085657" y="1001140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1CB69-3145-426A-BD3E-0A15CB262FE5}"/>
              </a:ext>
            </a:extLst>
          </p:cNvPr>
          <p:cNvSpPr txBox="1"/>
          <p:nvPr/>
        </p:nvSpPr>
        <p:spPr>
          <a:xfrm>
            <a:off x="4807685" y="10011401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30A8-FB63-4AFA-8B7A-72C5DC1D8252}"/>
              </a:ext>
            </a:extLst>
          </p:cNvPr>
          <p:cNvSpPr txBox="1"/>
          <p:nvPr/>
        </p:nvSpPr>
        <p:spPr>
          <a:xfrm>
            <a:off x="7924881" y="10011401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BC7E3C-D9D8-44B9-BBE9-51B0A09042A1}"/>
              </a:ext>
            </a:extLst>
          </p:cNvPr>
          <p:cNvSpPr/>
          <p:nvPr/>
        </p:nvSpPr>
        <p:spPr>
          <a:xfrm>
            <a:off x="0" y="7271493"/>
            <a:ext cx="12192000" cy="290681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보여줄게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20F5BD-C143-4FE4-A86A-D6F58DDFE585}"/>
              </a:ext>
            </a:extLst>
          </p:cNvPr>
          <p:cNvSpPr/>
          <p:nvPr/>
        </p:nvSpPr>
        <p:spPr>
          <a:xfrm>
            <a:off x="0" y="6909543"/>
            <a:ext cx="12192000" cy="290681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을 통해 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스스로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‘ 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작업 능력 향상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!!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66ECD0E-7D6B-4B84-8185-0BB9358428DE}"/>
              </a:ext>
            </a:extLst>
          </p:cNvPr>
          <p:cNvSpPr/>
          <p:nvPr/>
        </p:nvSpPr>
        <p:spPr>
          <a:xfrm>
            <a:off x="7782520" y="2698621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76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584707" y="2521819"/>
            <a:ext cx="2987040" cy="3585575"/>
          </a:xfrm>
          <a:prstGeom prst="roundRect">
            <a:avLst>
              <a:gd name="adj" fmla="val 45200"/>
            </a:avLst>
          </a:pr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79B8-E7A1-45B3-8744-9A82CB88889D}"/>
              </a:ext>
            </a:extLst>
          </p:cNvPr>
          <p:cNvSpPr txBox="1"/>
          <p:nvPr/>
        </p:nvSpPr>
        <p:spPr>
          <a:xfrm>
            <a:off x="5005268" y="739236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4B928-E710-462D-BB90-5593F50E7371}"/>
              </a:ext>
            </a:extLst>
          </p:cNvPr>
          <p:cNvSpPr/>
          <p:nvPr/>
        </p:nvSpPr>
        <p:spPr>
          <a:xfrm>
            <a:off x="5949968" y="8029746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B9BC6-A6FA-41A8-B5FB-E0719FFD2165}"/>
              </a:ext>
            </a:extLst>
          </p:cNvPr>
          <p:cNvSpPr/>
          <p:nvPr/>
        </p:nvSpPr>
        <p:spPr>
          <a:xfrm rot="5400000">
            <a:off x="5949967" y="5804572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4ED28-6DAB-4D50-B12F-A19B08C4EA15}"/>
              </a:ext>
            </a:extLst>
          </p:cNvPr>
          <p:cNvSpPr/>
          <p:nvPr/>
        </p:nvSpPr>
        <p:spPr>
          <a:xfrm>
            <a:off x="8869581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51AEF-445A-4A9B-90C2-8201B297D625}"/>
              </a:ext>
            </a:extLst>
          </p:cNvPr>
          <p:cNvSpPr/>
          <p:nvPr/>
        </p:nvSpPr>
        <p:spPr>
          <a:xfrm>
            <a:off x="3030355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D9BF-0875-49EA-B96E-0B1BA597A01B}"/>
              </a:ext>
            </a:extLst>
          </p:cNvPr>
          <p:cNvSpPr txBox="1"/>
          <p:nvPr/>
        </p:nvSpPr>
        <p:spPr>
          <a:xfrm>
            <a:off x="2085657" y="1001140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1CB69-3145-426A-BD3E-0A15CB262FE5}"/>
              </a:ext>
            </a:extLst>
          </p:cNvPr>
          <p:cNvSpPr txBox="1"/>
          <p:nvPr/>
        </p:nvSpPr>
        <p:spPr>
          <a:xfrm>
            <a:off x="4807685" y="10011401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30A8-FB63-4AFA-8B7A-72C5DC1D8252}"/>
              </a:ext>
            </a:extLst>
          </p:cNvPr>
          <p:cNvSpPr txBox="1"/>
          <p:nvPr/>
        </p:nvSpPr>
        <p:spPr>
          <a:xfrm>
            <a:off x="7924881" y="10011401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6A7ADC-33AD-41E0-BB27-31198314AF4F}"/>
              </a:ext>
            </a:extLst>
          </p:cNvPr>
          <p:cNvSpPr/>
          <p:nvPr/>
        </p:nvSpPr>
        <p:spPr>
          <a:xfrm>
            <a:off x="0" y="1975593"/>
            <a:ext cx="12192000" cy="290681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을 통해 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스스로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 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작업 능력 </a:t>
            </a:r>
            <a:r>
              <a:rPr lang="ko-KR" altLang="en-US" sz="4800" dirty="0">
                <a:solidFill>
                  <a:srgbClr val="FFC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향상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!!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7441C0-514A-4E89-BEC4-623167A05EE3}"/>
              </a:ext>
            </a:extLst>
          </p:cNvPr>
          <p:cNvSpPr/>
          <p:nvPr/>
        </p:nvSpPr>
        <p:spPr>
          <a:xfrm>
            <a:off x="516626" y="3348037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4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584707" y="2521819"/>
            <a:ext cx="2987040" cy="3585575"/>
          </a:xfrm>
          <a:prstGeom prst="roundRect">
            <a:avLst>
              <a:gd name="adj" fmla="val 45200"/>
            </a:avLst>
          </a:pr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79B8-E7A1-45B3-8744-9A82CB88889D}"/>
              </a:ext>
            </a:extLst>
          </p:cNvPr>
          <p:cNvSpPr txBox="1"/>
          <p:nvPr/>
        </p:nvSpPr>
        <p:spPr>
          <a:xfrm>
            <a:off x="5005268" y="739236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4B928-E710-462D-BB90-5593F50E7371}"/>
              </a:ext>
            </a:extLst>
          </p:cNvPr>
          <p:cNvSpPr/>
          <p:nvPr/>
        </p:nvSpPr>
        <p:spPr>
          <a:xfrm>
            <a:off x="5949968" y="8029746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B9BC6-A6FA-41A8-B5FB-E0719FFD2165}"/>
              </a:ext>
            </a:extLst>
          </p:cNvPr>
          <p:cNvSpPr/>
          <p:nvPr/>
        </p:nvSpPr>
        <p:spPr>
          <a:xfrm rot="5400000">
            <a:off x="5949967" y="5804572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4ED28-6DAB-4D50-B12F-A19B08C4EA15}"/>
              </a:ext>
            </a:extLst>
          </p:cNvPr>
          <p:cNvSpPr/>
          <p:nvPr/>
        </p:nvSpPr>
        <p:spPr>
          <a:xfrm>
            <a:off x="8869581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51AEF-445A-4A9B-90C2-8201B297D625}"/>
              </a:ext>
            </a:extLst>
          </p:cNvPr>
          <p:cNvSpPr/>
          <p:nvPr/>
        </p:nvSpPr>
        <p:spPr>
          <a:xfrm>
            <a:off x="3030355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D9BF-0875-49EA-B96E-0B1BA597A01B}"/>
              </a:ext>
            </a:extLst>
          </p:cNvPr>
          <p:cNvSpPr txBox="1"/>
          <p:nvPr/>
        </p:nvSpPr>
        <p:spPr>
          <a:xfrm>
            <a:off x="2085657" y="1001140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1CB69-3145-426A-BD3E-0A15CB262FE5}"/>
              </a:ext>
            </a:extLst>
          </p:cNvPr>
          <p:cNvSpPr txBox="1"/>
          <p:nvPr/>
        </p:nvSpPr>
        <p:spPr>
          <a:xfrm>
            <a:off x="4807685" y="10011401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30A8-FB63-4AFA-8B7A-72C5DC1D8252}"/>
              </a:ext>
            </a:extLst>
          </p:cNvPr>
          <p:cNvSpPr txBox="1"/>
          <p:nvPr/>
        </p:nvSpPr>
        <p:spPr>
          <a:xfrm>
            <a:off x="7924881" y="10011401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6A7ADC-33AD-41E0-BB27-31198314AF4F}"/>
              </a:ext>
            </a:extLst>
          </p:cNvPr>
          <p:cNvSpPr/>
          <p:nvPr/>
        </p:nvSpPr>
        <p:spPr>
          <a:xfrm>
            <a:off x="0" y="1975593"/>
            <a:ext cx="12192000" cy="290681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을 통해 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스스로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 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작업 능력 </a:t>
            </a:r>
            <a:r>
              <a:rPr lang="ko-KR" altLang="en-US" sz="4800" dirty="0">
                <a:solidFill>
                  <a:srgbClr val="FFC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향상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!!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7441C0-514A-4E89-BEC4-623167A05EE3}"/>
              </a:ext>
            </a:extLst>
          </p:cNvPr>
          <p:cNvSpPr/>
          <p:nvPr/>
        </p:nvSpPr>
        <p:spPr>
          <a:xfrm>
            <a:off x="4847638" y="3786187"/>
            <a:ext cx="1991312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35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584707" y="2521819"/>
            <a:ext cx="2987040" cy="3585575"/>
          </a:xfrm>
          <a:prstGeom prst="roundRect">
            <a:avLst>
              <a:gd name="adj" fmla="val 45200"/>
            </a:avLst>
          </a:pr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79B8-E7A1-45B3-8744-9A82CB88889D}"/>
              </a:ext>
            </a:extLst>
          </p:cNvPr>
          <p:cNvSpPr txBox="1"/>
          <p:nvPr/>
        </p:nvSpPr>
        <p:spPr>
          <a:xfrm>
            <a:off x="5005268" y="739236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4B928-E710-462D-BB90-5593F50E7371}"/>
              </a:ext>
            </a:extLst>
          </p:cNvPr>
          <p:cNvSpPr/>
          <p:nvPr/>
        </p:nvSpPr>
        <p:spPr>
          <a:xfrm>
            <a:off x="5949968" y="8029746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B9BC6-A6FA-41A8-B5FB-E0719FFD2165}"/>
              </a:ext>
            </a:extLst>
          </p:cNvPr>
          <p:cNvSpPr/>
          <p:nvPr/>
        </p:nvSpPr>
        <p:spPr>
          <a:xfrm rot="5400000">
            <a:off x="5949967" y="5804572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4ED28-6DAB-4D50-B12F-A19B08C4EA15}"/>
              </a:ext>
            </a:extLst>
          </p:cNvPr>
          <p:cNvSpPr/>
          <p:nvPr/>
        </p:nvSpPr>
        <p:spPr>
          <a:xfrm>
            <a:off x="8869581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51AEF-445A-4A9B-90C2-8201B297D625}"/>
              </a:ext>
            </a:extLst>
          </p:cNvPr>
          <p:cNvSpPr/>
          <p:nvPr/>
        </p:nvSpPr>
        <p:spPr>
          <a:xfrm>
            <a:off x="3030355" y="8724186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D9BF-0875-49EA-B96E-0B1BA597A01B}"/>
              </a:ext>
            </a:extLst>
          </p:cNvPr>
          <p:cNvSpPr txBox="1"/>
          <p:nvPr/>
        </p:nvSpPr>
        <p:spPr>
          <a:xfrm>
            <a:off x="2085657" y="10011402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1CB69-3145-426A-BD3E-0A15CB262FE5}"/>
              </a:ext>
            </a:extLst>
          </p:cNvPr>
          <p:cNvSpPr txBox="1"/>
          <p:nvPr/>
        </p:nvSpPr>
        <p:spPr>
          <a:xfrm>
            <a:off x="4807685" y="10011401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30A8-FB63-4AFA-8B7A-72C5DC1D8252}"/>
              </a:ext>
            </a:extLst>
          </p:cNvPr>
          <p:cNvSpPr txBox="1"/>
          <p:nvPr/>
        </p:nvSpPr>
        <p:spPr>
          <a:xfrm>
            <a:off x="7924881" y="10011401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6A7ADC-33AD-41E0-BB27-31198314AF4F}"/>
              </a:ext>
            </a:extLst>
          </p:cNvPr>
          <p:cNvSpPr/>
          <p:nvPr/>
        </p:nvSpPr>
        <p:spPr>
          <a:xfrm>
            <a:off x="0" y="1975593"/>
            <a:ext cx="12192000" cy="2906814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sz="48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을 통해 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스스로</a:t>
            </a:r>
            <a:r>
              <a:rPr lang="en-US" altLang="ko-KR" sz="4800" dirty="0">
                <a:solidFill>
                  <a:srgbClr val="FFEEE4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’ 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작업 능력 </a:t>
            </a:r>
            <a:r>
              <a:rPr lang="ko-KR" altLang="en-US" sz="4800" dirty="0">
                <a:solidFill>
                  <a:srgbClr val="FFC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향상</a:t>
            </a:r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!!</a:t>
            </a:r>
            <a:r>
              <a:rPr lang="ko-KR" altLang="en-US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7441C0-514A-4E89-BEC4-623167A05EE3}"/>
              </a:ext>
            </a:extLst>
          </p:cNvPr>
          <p:cNvSpPr/>
          <p:nvPr/>
        </p:nvSpPr>
        <p:spPr>
          <a:xfrm>
            <a:off x="9972674" y="3833812"/>
            <a:ext cx="152445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3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-669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2F657-6C7B-4C5C-BBD6-79DBDA4BE2B2}"/>
              </a:ext>
            </a:extLst>
          </p:cNvPr>
          <p:cNvSpPr txBox="1"/>
          <p:nvPr/>
        </p:nvSpPr>
        <p:spPr>
          <a:xfrm>
            <a:off x="5005267" y="1935500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5CBA-225A-4369-B12A-1D0E8E3E99EB}"/>
              </a:ext>
            </a:extLst>
          </p:cNvPr>
          <p:cNvSpPr/>
          <p:nvPr/>
        </p:nvSpPr>
        <p:spPr>
          <a:xfrm>
            <a:off x="5949968" y="2581831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526F-21E1-459E-A817-768A2EA2D674}"/>
              </a:ext>
            </a:extLst>
          </p:cNvPr>
          <p:cNvSpPr/>
          <p:nvPr/>
        </p:nvSpPr>
        <p:spPr>
          <a:xfrm rot="5400000">
            <a:off x="5949967" y="356657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455C-8D91-4CD8-A58E-6202A9ECAD85}"/>
              </a:ext>
            </a:extLst>
          </p:cNvPr>
          <p:cNvSpPr/>
          <p:nvPr/>
        </p:nvSpPr>
        <p:spPr>
          <a:xfrm>
            <a:off x="8869581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6A2FD-094F-4C49-8164-865F444D4383}"/>
              </a:ext>
            </a:extLst>
          </p:cNvPr>
          <p:cNvSpPr/>
          <p:nvPr/>
        </p:nvSpPr>
        <p:spPr>
          <a:xfrm>
            <a:off x="3030355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01B-B02E-4EC0-8016-F093B3A46EA2}"/>
              </a:ext>
            </a:extLst>
          </p:cNvPr>
          <p:cNvSpPr txBox="1"/>
          <p:nvPr/>
        </p:nvSpPr>
        <p:spPr>
          <a:xfrm>
            <a:off x="2085657" y="4563487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BD79-A4BE-4573-84F8-69040C761ED4}"/>
              </a:ext>
            </a:extLst>
          </p:cNvPr>
          <p:cNvSpPr txBox="1"/>
          <p:nvPr/>
        </p:nvSpPr>
        <p:spPr>
          <a:xfrm>
            <a:off x="4807685" y="4563486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6970E-D153-4985-8672-91357D779E72}"/>
              </a:ext>
            </a:extLst>
          </p:cNvPr>
          <p:cNvSpPr txBox="1"/>
          <p:nvPr/>
        </p:nvSpPr>
        <p:spPr>
          <a:xfrm>
            <a:off x="7924881" y="4563486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E85000-D748-4436-A16E-2F951F67329A}"/>
              </a:ext>
            </a:extLst>
          </p:cNvPr>
          <p:cNvSpPr/>
          <p:nvPr/>
        </p:nvSpPr>
        <p:spPr>
          <a:xfrm>
            <a:off x="1973664" y="4810605"/>
            <a:ext cx="171530" cy="152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77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-669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2F657-6C7B-4C5C-BBD6-79DBDA4BE2B2}"/>
              </a:ext>
            </a:extLst>
          </p:cNvPr>
          <p:cNvSpPr txBox="1"/>
          <p:nvPr/>
        </p:nvSpPr>
        <p:spPr>
          <a:xfrm>
            <a:off x="5005267" y="1935500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5CBA-225A-4369-B12A-1D0E8E3E99EB}"/>
              </a:ext>
            </a:extLst>
          </p:cNvPr>
          <p:cNvSpPr/>
          <p:nvPr/>
        </p:nvSpPr>
        <p:spPr>
          <a:xfrm>
            <a:off x="5949968" y="2581831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526F-21E1-459E-A817-768A2EA2D674}"/>
              </a:ext>
            </a:extLst>
          </p:cNvPr>
          <p:cNvSpPr/>
          <p:nvPr/>
        </p:nvSpPr>
        <p:spPr>
          <a:xfrm rot="5400000">
            <a:off x="5949967" y="356657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455C-8D91-4CD8-A58E-6202A9ECAD85}"/>
              </a:ext>
            </a:extLst>
          </p:cNvPr>
          <p:cNvSpPr/>
          <p:nvPr/>
        </p:nvSpPr>
        <p:spPr>
          <a:xfrm>
            <a:off x="8869581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6A2FD-094F-4C49-8164-865F444D4383}"/>
              </a:ext>
            </a:extLst>
          </p:cNvPr>
          <p:cNvSpPr/>
          <p:nvPr/>
        </p:nvSpPr>
        <p:spPr>
          <a:xfrm>
            <a:off x="3030355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01B-B02E-4EC0-8016-F093B3A46EA2}"/>
              </a:ext>
            </a:extLst>
          </p:cNvPr>
          <p:cNvSpPr txBox="1"/>
          <p:nvPr/>
        </p:nvSpPr>
        <p:spPr>
          <a:xfrm>
            <a:off x="2085657" y="4563487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BD79-A4BE-4573-84F8-69040C761ED4}"/>
              </a:ext>
            </a:extLst>
          </p:cNvPr>
          <p:cNvSpPr txBox="1"/>
          <p:nvPr/>
        </p:nvSpPr>
        <p:spPr>
          <a:xfrm>
            <a:off x="4807685" y="4563486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6970E-D153-4985-8672-91357D779E72}"/>
              </a:ext>
            </a:extLst>
          </p:cNvPr>
          <p:cNvSpPr txBox="1"/>
          <p:nvPr/>
        </p:nvSpPr>
        <p:spPr>
          <a:xfrm>
            <a:off x="7924881" y="4563486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E85000-D748-4436-A16E-2F951F67329A}"/>
              </a:ext>
            </a:extLst>
          </p:cNvPr>
          <p:cNvSpPr/>
          <p:nvPr/>
        </p:nvSpPr>
        <p:spPr>
          <a:xfrm>
            <a:off x="4664770" y="4820456"/>
            <a:ext cx="171530" cy="152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2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-669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2F657-6C7B-4C5C-BBD6-79DBDA4BE2B2}"/>
              </a:ext>
            </a:extLst>
          </p:cNvPr>
          <p:cNvSpPr txBox="1"/>
          <p:nvPr/>
        </p:nvSpPr>
        <p:spPr>
          <a:xfrm>
            <a:off x="5005267" y="1935500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5CBA-225A-4369-B12A-1D0E8E3E99EB}"/>
              </a:ext>
            </a:extLst>
          </p:cNvPr>
          <p:cNvSpPr/>
          <p:nvPr/>
        </p:nvSpPr>
        <p:spPr>
          <a:xfrm>
            <a:off x="5949968" y="2581831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526F-21E1-459E-A817-768A2EA2D674}"/>
              </a:ext>
            </a:extLst>
          </p:cNvPr>
          <p:cNvSpPr/>
          <p:nvPr/>
        </p:nvSpPr>
        <p:spPr>
          <a:xfrm rot="5400000">
            <a:off x="5949967" y="356657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455C-8D91-4CD8-A58E-6202A9ECAD85}"/>
              </a:ext>
            </a:extLst>
          </p:cNvPr>
          <p:cNvSpPr/>
          <p:nvPr/>
        </p:nvSpPr>
        <p:spPr>
          <a:xfrm>
            <a:off x="8869581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6A2FD-094F-4C49-8164-865F444D4383}"/>
              </a:ext>
            </a:extLst>
          </p:cNvPr>
          <p:cNvSpPr/>
          <p:nvPr/>
        </p:nvSpPr>
        <p:spPr>
          <a:xfrm>
            <a:off x="3030355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01B-B02E-4EC0-8016-F093B3A46EA2}"/>
              </a:ext>
            </a:extLst>
          </p:cNvPr>
          <p:cNvSpPr txBox="1"/>
          <p:nvPr/>
        </p:nvSpPr>
        <p:spPr>
          <a:xfrm>
            <a:off x="2085657" y="4563487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BD79-A4BE-4573-84F8-69040C761ED4}"/>
              </a:ext>
            </a:extLst>
          </p:cNvPr>
          <p:cNvSpPr txBox="1"/>
          <p:nvPr/>
        </p:nvSpPr>
        <p:spPr>
          <a:xfrm>
            <a:off x="4807685" y="4563486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6970E-D153-4985-8672-91357D779E72}"/>
              </a:ext>
            </a:extLst>
          </p:cNvPr>
          <p:cNvSpPr txBox="1"/>
          <p:nvPr/>
        </p:nvSpPr>
        <p:spPr>
          <a:xfrm>
            <a:off x="7924881" y="4563486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E85000-D748-4436-A16E-2F951F67329A}"/>
              </a:ext>
            </a:extLst>
          </p:cNvPr>
          <p:cNvSpPr/>
          <p:nvPr/>
        </p:nvSpPr>
        <p:spPr>
          <a:xfrm>
            <a:off x="7805663" y="4810605"/>
            <a:ext cx="171530" cy="152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73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-6697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2F657-6C7B-4C5C-BBD6-79DBDA4BE2B2}"/>
              </a:ext>
            </a:extLst>
          </p:cNvPr>
          <p:cNvSpPr txBox="1"/>
          <p:nvPr/>
        </p:nvSpPr>
        <p:spPr>
          <a:xfrm>
            <a:off x="5005267" y="1935500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5CBA-225A-4369-B12A-1D0E8E3E99EB}"/>
              </a:ext>
            </a:extLst>
          </p:cNvPr>
          <p:cNvSpPr/>
          <p:nvPr/>
        </p:nvSpPr>
        <p:spPr>
          <a:xfrm>
            <a:off x="5949968" y="2581831"/>
            <a:ext cx="292064" cy="1952324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0526F-21E1-459E-A817-768A2EA2D674}"/>
              </a:ext>
            </a:extLst>
          </p:cNvPr>
          <p:cNvSpPr/>
          <p:nvPr/>
        </p:nvSpPr>
        <p:spPr>
          <a:xfrm rot="5400000">
            <a:off x="5949967" y="356657"/>
            <a:ext cx="292064" cy="6131292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455C-8D91-4CD8-A58E-6202A9ECAD85}"/>
              </a:ext>
            </a:extLst>
          </p:cNvPr>
          <p:cNvSpPr/>
          <p:nvPr/>
        </p:nvSpPr>
        <p:spPr>
          <a:xfrm>
            <a:off x="8869581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6A2FD-094F-4C49-8164-865F444D4383}"/>
              </a:ext>
            </a:extLst>
          </p:cNvPr>
          <p:cNvSpPr/>
          <p:nvPr/>
        </p:nvSpPr>
        <p:spPr>
          <a:xfrm>
            <a:off x="3030355" y="3276271"/>
            <a:ext cx="292064" cy="1257883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01B-B02E-4EC0-8016-F093B3A46EA2}"/>
              </a:ext>
            </a:extLst>
          </p:cNvPr>
          <p:cNvSpPr txBox="1"/>
          <p:nvPr/>
        </p:nvSpPr>
        <p:spPr>
          <a:xfrm>
            <a:off x="2085657" y="4563487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BD79-A4BE-4573-84F8-69040C761ED4}"/>
              </a:ext>
            </a:extLst>
          </p:cNvPr>
          <p:cNvSpPr txBox="1"/>
          <p:nvPr/>
        </p:nvSpPr>
        <p:spPr>
          <a:xfrm>
            <a:off x="4807685" y="4563486"/>
            <a:ext cx="25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비지도 학습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6970E-D153-4985-8672-91357D779E72}"/>
              </a:ext>
            </a:extLst>
          </p:cNvPr>
          <p:cNvSpPr txBox="1"/>
          <p:nvPr/>
        </p:nvSpPr>
        <p:spPr>
          <a:xfrm>
            <a:off x="7924881" y="4563486"/>
            <a:ext cx="218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강화 학습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E85000-D748-4436-A16E-2F951F67329A}"/>
              </a:ext>
            </a:extLst>
          </p:cNvPr>
          <p:cNvSpPr/>
          <p:nvPr/>
        </p:nvSpPr>
        <p:spPr>
          <a:xfrm>
            <a:off x="1859497" y="4586637"/>
            <a:ext cx="2576631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63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92A2-67BC-4A3A-8A6D-715FECA3E9DB}"/>
              </a:ext>
            </a:extLst>
          </p:cNvPr>
          <p:cNvSpPr txBox="1"/>
          <p:nvPr/>
        </p:nvSpPr>
        <p:spPr>
          <a:xfrm>
            <a:off x="5005267" y="1944447"/>
            <a:ext cx="215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  <a:endParaRPr lang="en-US" altLang="ko-KR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DD590B-E529-4853-BFC8-0A6368ED8D02}"/>
              </a:ext>
            </a:extLst>
          </p:cNvPr>
          <p:cNvSpPr/>
          <p:nvPr/>
        </p:nvSpPr>
        <p:spPr>
          <a:xfrm>
            <a:off x="2330383" y="3478491"/>
            <a:ext cx="7505696" cy="856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맞춰야 하는 </a:t>
            </a:r>
            <a:r>
              <a:rPr lang="en-US" altLang="ko-KR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r>
              <a:rPr lang="ko-KR" altLang="en-US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답</a:t>
            </a:r>
            <a:r>
              <a:rPr lang="en-US" altLang="ko-KR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”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 있고 이 답을 맞추는 게 </a:t>
            </a:r>
            <a:r>
              <a:rPr lang="ko-KR" altLang="en-US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학습의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04B8-0FFD-4C45-AE98-6EB94EE75FAA}"/>
              </a:ext>
            </a:extLst>
          </p:cNvPr>
          <p:cNvSpPr txBox="1"/>
          <p:nvPr/>
        </p:nvSpPr>
        <p:spPr>
          <a:xfrm>
            <a:off x="3505710" y="2548878"/>
            <a:ext cx="517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3200" b="0" i="0" dirty="0">
                <a:solidFill>
                  <a:schemeClr val="tx2"/>
                </a:solidFill>
                <a:effectLst/>
                <a:latin typeface="a로케트" panose="02020600000000000000" pitchFamily="18" charset="-127"/>
                <a:ea typeface="a로케트" panose="02020600000000000000" pitchFamily="18" charset="-127"/>
              </a:rPr>
              <a:t>Supervised</a:t>
            </a:r>
            <a:r>
              <a:rPr lang="en-US" altLang="ko-KR" sz="32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3200" b="0" i="0" dirty="0">
                <a:solidFill>
                  <a:schemeClr val="tx2"/>
                </a:solidFill>
                <a:effectLst/>
                <a:latin typeface="a로케트" panose="02020600000000000000" pitchFamily="18" charset="-127"/>
                <a:ea typeface="a로케트" panose="02020600000000000000" pitchFamily="18" charset="-127"/>
              </a:rPr>
              <a:t>Learning)</a:t>
            </a:r>
            <a:endParaRPr lang="ko-KR" altLang="en-US" sz="32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980291-A699-44CC-9B28-5C3EF07EBA87}"/>
              </a:ext>
            </a:extLst>
          </p:cNvPr>
          <p:cNvSpPr/>
          <p:nvPr/>
        </p:nvSpPr>
        <p:spPr>
          <a:xfrm>
            <a:off x="4809644" y="2181752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E7A83F-9A19-4948-8805-30128C0616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9EAA-96D4-4923-B1F5-92611BECFB6B}"/>
              </a:ext>
            </a:extLst>
          </p:cNvPr>
          <p:cNvSpPr txBox="1"/>
          <p:nvPr/>
        </p:nvSpPr>
        <p:spPr>
          <a:xfrm>
            <a:off x="1226547" y="1934168"/>
            <a:ext cx="10508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</a:p>
          <a:p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삼성 전기 연계 프로젝트</a:t>
            </a:r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BF2CB-F2B2-495A-BF34-5C0F90ACFF1B}"/>
              </a:ext>
            </a:extLst>
          </p:cNvPr>
          <p:cNvSpPr txBox="1"/>
          <p:nvPr/>
        </p:nvSpPr>
        <p:spPr>
          <a:xfrm>
            <a:off x="6481011" y="5447052"/>
            <a:ext cx="540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고성진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김영환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김정원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5C07C-1C4A-47FD-A66A-76E5ADA52B7B}"/>
              </a:ext>
            </a:extLst>
          </p:cNvPr>
          <p:cNvCxnSpPr>
            <a:cxnSpLocks/>
          </p:cNvCxnSpPr>
          <p:nvPr/>
        </p:nvCxnSpPr>
        <p:spPr>
          <a:xfrm>
            <a:off x="480291" y="604431"/>
            <a:ext cx="2198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BA150D-2393-4A28-B11F-0FDA3EE1B326}"/>
              </a:ext>
            </a:extLst>
          </p:cNvPr>
          <p:cNvCxnSpPr>
            <a:cxnSpLocks/>
          </p:cNvCxnSpPr>
          <p:nvPr/>
        </p:nvCxnSpPr>
        <p:spPr>
          <a:xfrm>
            <a:off x="9272337" y="604431"/>
            <a:ext cx="2291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25F79A-4940-4235-B02D-8E23380EF719}"/>
              </a:ext>
            </a:extLst>
          </p:cNvPr>
          <p:cNvCxnSpPr>
            <a:cxnSpLocks/>
          </p:cNvCxnSpPr>
          <p:nvPr/>
        </p:nvCxnSpPr>
        <p:spPr>
          <a:xfrm>
            <a:off x="4652211" y="604431"/>
            <a:ext cx="2502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E93C34-071D-4D69-AAEE-C6EE85B73647}"/>
              </a:ext>
            </a:extLst>
          </p:cNvPr>
          <p:cNvSpPr txBox="1"/>
          <p:nvPr/>
        </p:nvSpPr>
        <p:spPr>
          <a:xfrm>
            <a:off x="2967790" y="419765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자율 </a:t>
            </a:r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PJT</a:t>
            </a:r>
            <a:endParaRPr lang="ko-KR" altLang="en-US" dirty="0">
              <a:solidFill>
                <a:schemeClr val="bg1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11F93-96F2-4268-AD36-E54AA4CF018F}"/>
              </a:ext>
            </a:extLst>
          </p:cNvPr>
          <p:cNvSpPr txBox="1"/>
          <p:nvPr/>
        </p:nvSpPr>
        <p:spPr>
          <a:xfrm>
            <a:off x="7579895" y="430638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C203 </a:t>
            </a:r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AE6933-D19C-4863-AD1B-22999324288F}"/>
              </a:ext>
            </a:extLst>
          </p:cNvPr>
          <p:cNvSpPr/>
          <p:nvPr/>
        </p:nvSpPr>
        <p:spPr>
          <a:xfrm>
            <a:off x="0" y="7007213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E01136-1CF3-4234-A257-6AB8EC20E102}"/>
              </a:ext>
            </a:extLst>
          </p:cNvPr>
          <p:cNvCxnSpPr/>
          <p:nvPr/>
        </p:nvCxnSpPr>
        <p:spPr>
          <a:xfrm>
            <a:off x="480291" y="7611644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9BD1E7-D4EA-4DAC-BADE-1E9CB3592CAB}"/>
              </a:ext>
            </a:extLst>
          </p:cNvPr>
          <p:cNvSpPr txBox="1"/>
          <p:nvPr/>
        </p:nvSpPr>
        <p:spPr>
          <a:xfrm>
            <a:off x="923636" y="7611644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Index</a:t>
            </a:r>
            <a:endParaRPr lang="ko-KR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E7E529-4AF1-404E-96FD-8E17D3A70F99}"/>
              </a:ext>
            </a:extLst>
          </p:cNvPr>
          <p:cNvGrpSpPr/>
          <p:nvPr/>
        </p:nvGrpSpPr>
        <p:grpSpPr>
          <a:xfrm>
            <a:off x="480291" y="7762223"/>
            <a:ext cx="443345" cy="473803"/>
            <a:chOff x="3860798" y="692727"/>
            <a:chExt cx="341747" cy="2498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0C98-6060-4468-A7FA-443B5E2BDA7F}"/>
                </a:ext>
              </a:extLst>
            </p:cNvPr>
            <p:cNvSpPr/>
            <p:nvPr/>
          </p:nvSpPr>
          <p:spPr>
            <a:xfrm>
              <a:off x="3860800" y="692727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2FDEE9-ED47-43F2-AB55-44362B20B702}"/>
                </a:ext>
              </a:extLst>
            </p:cNvPr>
            <p:cNvSpPr/>
            <p:nvPr/>
          </p:nvSpPr>
          <p:spPr>
            <a:xfrm>
              <a:off x="3860799" y="794790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3F55EE-80EA-4053-86CB-C0BB119530C4}"/>
                </a:ext>
              </a:extLst>
            </p:cNvPr>
            <p:cNvSpPr/>
            <p:nvPr/>
          </p:nvSpPr>
          <p:spPr>
            <a:xfrm>
              <a:off x="3860798" y="896853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F6B437-298D-413A-BA68-103693A67043}"/>
              </a:ext>
            </a:extLst>
          </p:cNvPr>
          <p:cNvSpPr txBox="1"/>
          <p:nvPr/>
        </p:nvSpPr>
        <p:spPr>
          <a:xfrm>
            <a:off x="3551380" y="10953939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F0070-49F8-400F-ABFD-D792DE557FC2}"/>
              </a:ext>
            </a:extLst>
          </p:cNvPr>
          <p:cNvSpPr txBox="1"/>
          <p:nvPr/>
        </p:nvSpPr>
        <p:spPr>
          <a:xfrm>
            <a:off x="4738739" y="11532170"/>
            <a:ext cx="2614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기술 스택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 기능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621D3-8F86-42AE-B83E-11C33220A00F}"/>
              </a:ext>
            </a:extLst>
          </p:cNvPr>
          <p:cNvSpPr txBox="1"/>
          <p:nvPr/>
        </p:nvSpPr>
        <p:spPr>
          <a:xfrm>
            <a:off x="4048442" y="885906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E0595-0951-42C8-BF69-2F43CB29C2B7}"/>
              </a:ext>
            </a:extLst>
          </p:cNvPr>
          <p:cNvSpPr txBox="1"/>
          <p:nvPr/>
        </p:nvSpPr>
        <p:spPr>
          <a:xfrm>
            <a:off x="4379493" y="9538100"/>
            <a:ext cx="361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머신러닝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및 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Classification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와이어 프레임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993598-EF0A-4244-9BFF-29417E4A974C}"/>
              </a:ext>
            </a:extLst>
          </p:cNvPr>
          <p:cNvSpPr/>
          <p:nvPr/>
        </p:nvSpPr>
        <p:spPr>
          <a:xfrm>
            <a:off x="6187631" y="1813529"/>
            <a:ext cx="2462070" cy="23788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4B3534B-5639-4E50-8AA1-5A60F3C62FA7}"/>
              </a:ext>
            </a:extLst>
          </p:cNvPr>
          <p:cNvSpPr/>
          <p:nvPr/>
        </p:nvSpPr>
        <p:spPr>
          <a:xfrm>
            <a:off x="9047222" y="1246785"/>
            <a:ext cx="1856896" cy="1133487"/>
          </a:xfrm>
          <a:prstGeom prst="wedgeRectCallout">
            <a:avLst>
              <a:gd name="adj1" fmla="val -58390"/>
              <a:gd name="adj2" fmla="val 9230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안녕하세요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AI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비서 </a:t>
            </a:r>
            <a:r>
              <a:rPr lang="en-US" altLang="ko-KR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RedDot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입니다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잘 부탁드립니다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74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92A2-67BC-4A3A-8A6D-715FECA3E9DB}"/>
              </a:ext>
            </a:extLst>
          </p:cNvPr>
          <p:cNvSpPr txBox="1"/>
          <p:nvPr/>
        </p:nvSpPr>
        <p:spPr>
          <a:xfrm>
            <a:off x="5005267" y="1944447"/>
            <a:ext cx="215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  <a:endParaRPr lang="en-US" altLang="ko-KR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DD590B-E529-4853-BFC8-0A6368ED8D02}"/>
              </a:ext>
            </a:extLst>
          </p:cNvPr>
          <p:cNvSpPr/>
          <p:nvPr/>
        </p:nvSpPr>
        <p:spPr>
          <a:xfrm>
            <a:off x="2330383" y="3478491"/>
            <a:ext cx="7505696" cy="856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맞춰야 하는 </a:t>
            </a:r>
            <a:r>
              <a:rPr lang="en-US" altLang="ko-KR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r>
              <a:rPr lang="ko-KR" altLang="en-US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답</a:t>
            </a:r>
            <a:r>
              <a:rPr lang="en-US" altLang="ko-KR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”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 있고 이 답을 맞추는 게 </a:t>
            </a:r>
            <a:r>
              <a:rPr lang="ko-KR" altLang="en-US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학습의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04B8-0FFD-4C45-AE98-6EB94EE75FAA}"/>
              </a:ext>
            </a:extLst>
          </p:cNvPr>
          <p:cNvSpPr txBox="1"/>
          <p:nvPr/>
        </p:nvSpPr>
        <p:spPr>
          <a:xfrm>
            <a:off x="3505710" y="2548878"/>
            <a:ext cx="517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3200" b="0" i="0" dirty="0">
                <a:solidFill>
                  <a:schemeClr val="tx2"/>
                </a:solidFill>
                <a:effectLst/>
                <a:latin typeface="a로케트" panose="02020600000000000000" pitchFamily="18" charset="-127"/>
                <a:ea typeface="a로케트" panose="02020600000000000000" pitchFamily="18" charset="-127"/>
              </a:rPr>
              <a:t>Supervised</a:t>
            </a:r>
            <a:r>
              <a:rPr lang="en-US" altLang="ko-KR" sz="32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3200" b="0" i="0" dirty="0">
                <a:solidFill>
                  <a:schemeClr val="tx2"/>
                </a:solidFill>
                <a:effectLst/>
                <a:latin typeface="a로케트" panose="02020600000000000000" pitchFamily="18" charset="-127"/>
                <a:ea typeface="a로케트" panose="02020600000000000000" pitchFamily="18" charset="-127"/>
              </a:rPr>
              <a:t>Learning)</a:t>
            </a:r>
            <a:endParaRPr lang="ko-KR" altLang="en-US" sz="32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980291-A699-44CC-9B28-5C3EF07EBA87}"/>
              </a:ext>
            </a:extLst>
          </p:cNvPr>
          <p:cNvSpPr/>
          <p:nvPr/>
        </p:nvSpPr>
        <p:spPr>
          <a:xfrm>
            <a:off x="3047751" y="3825790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54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98E4247B-2CFF-4F8A-A04C-B8E2BCC803D9}"/>
              </a:ext>
            </a:extLst>
          </p:cNvPr>
          <p:cNvSpPr/>
          <p:nvPr/>
        </p:nvSpPr>
        <p:spPr>
          <a:xfrm>
            <a:off x="1509982" y="3644267"/>
            <a:ext cx="45719" cy="66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92A2-67BC-4A3A-8A6D-715FECA3E9DB}"/>
              </a:ext>
            </a:extLst>
          </p:cNvPr>
          <p:cNvSpPr txBox="1"/>
          <p:nvPr/>
        </p:nvSpPr>
        <p:spPr>
          <a:xfrm>
            <a:off x="1616073" y="3364463"/>
            <a:ext cx="21814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5480AEA1-ED40-44FA-8C42-7042AE054504}"/>
              </a:ext>
            </a:extLst>
          </p:cNvPr>
          <p:cNvSpPr/>
          <p:nvPr/>
        </p:nvSpPr>
        <p:spPr>
          <a:xfrm rot="18953137">
            <a:off x="4041012" y="3046478"/>
            <a:ext cx="1337911" cy="1241654"/>
          </a:xfrm>
          <a:prstGeom prst="halfFrame">
            <a:avLst>
              <a:gd name="adj1" fmla="val 20787"/>
              <a:gd name="adj2" fmla="val 19134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991943" y="2567004"/>
            <a:ext cx="50857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sz="28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62919-4786-4FD1-9922-7E07408630C8}"/>
              </a:ext>
            </a:extLst>
          </p:cNvPr>
          <p:cNvSpPr txBox="1"/>
          <p:nvPr/>
        </p:nvSpPr>
        <p:spPr>
          <a:xfrm>
            <a:off x="4991942" y="4066171"/>
            <a:ext cx="40461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회귀</a:t>
            </a:r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(Regression)</a:t>
            </a:r>
            <a:endParaRPr lang="ko-KR" altLang="en-US" sz="28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78B855-6675-4BED-A627-A38497CB9EA2}"/>
              </a:ext>
            </a:extLst>
          </p:cNvPr>
          <p:cNvSpPr txBox="1"/>
          <p:nvPr/>
        </p:nvSpPr>
        <p:spPr>
          <a:xfrm>
            <a:off x="4991942" y="4853531"/>
            <a:ext cx="533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Regression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은 연속된 값을 예측하는 문제입니다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.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 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디딤돌" panose="02020600000000000000" pitchFamily="18" charset="-127"/>
              <a:ea typeface="a디딤돌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주로 어떤 패턴이나 경향을 예측할 때 사용됩니다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Ex)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공부시간에 따른 시험 점수 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1458443" y="3606665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9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92A2-67BC-4A3A-8A6D-715FECA3E9DB}"/>
              </a:ext>
            </a:extLst>
          </p:cNvPr>
          <p:cNvSpPr txBox="1"/>
          <p:nvPr/>
        </p:nvSpPr>
        <p:spPr>
          <a:xfrm>
            <a:off x="1616073" y="3364463"/>
            <a:ext cx="21814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지도 학습</a:t>
            </a: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5480AEA1-ED40-44FA-8C42-7042AE054504}"/>
              </a:ext>
            </a:extLst>
          </p:cNvPr>
          <p:cNvSpPr/>
          <p:nvPr/>
        </p:nvSpPr>
        <p:spPr>
          <a:xfrm rot="18953137">
            <a:off x="4041012" y="3046478"/>
            <a:ext cx="1337911" cy="1241654"/>
          </a:xfrm>
          <a:prstGeom prst="halfFrame">
            <a:avLst>
              <a:gd name="adj1" fmla="val 20787"/>
              <a:gd name="adj2" fmla="val 19134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991943" y="2567004"/>
            <a:ext cx="50857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sz="28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62919-4786-4FD1-9922-7E07408630C8}"/>
              </a:ext>
            </a:extLst>
          </p:cNvPr>
          <p:cNvSpPr txBox="1"/>
          <p:nvPr/>
        </p:nvSpPr>
        <p:spPr>
          <a:xfrm>
            <a:off x="4991942" y="4066171"/>
            <a:ext cx="40461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회귀</a:t>
            </a:r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(Regression)</a:t>
            </a:r>
            <a:endParaRPr lang="ko-KR" altLang="en-US" sz="28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6F4D7-AAA3-4E49-B772-491D5221D587}"/>
              </a:ext>
            </a:extLst>
          </p:cNvPr>
          <p:cNvSpPr txBox="1"/>
          <p:nvPr/>
        </p:nvSpPr>
        <p:spPr>
          <a:xfrm>
            <a:off x="4991942" y="4853531"/>
            <a:ext cx="533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Regression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은 연속된 값을 예측하는 문제입니다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.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 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디딤돌" panose="02020600000000000000" pitchFamily="18" charset="-127"/>
              <a:ea typeface="a디딤돌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주로 어떤 패턴이나 경향을 예측할 때 사용됩니다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Ex)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공부시간에 따른 시험 점수 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4834312" y="2828499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B8E43D-8AFE-4D94-ACFF-5D082F9223AF}"/>
              </a:ext>
            </a:extLst>
          </p:cNvPr>
          <p:cNvSpPr/>
          <p:nvPr/>
        </p:nvSpPr>
        <p:spPr>
          <a:xfrm flipV="1">
            <a:off x="5107955" y="3167616"/>
            <a:ext cx="4444613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55C200-FDB0-4081-B34E-98CA3D0C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64" y="1813299"/>
            <a:ext cx="8141886" cy="43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03A0-7C5B-4E19-92C4-F229096893D8}"/>
              </a:ext>
            </a:extLst>
          </p:cNvPr>
          <p:cNvSpPr txBox="1"/>
          <p:nvPr/>
        </p:nvSpPr>
        <p:spPr>
          <a:xfrm>
            <a:off x="11808932" y="424033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41102" y="1208863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6353217" y="2026868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2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03A0-7C5B-4E19-92C4-F229096893D8}"/>
              </a:ext>
            </a:extLst>
          </p:cNvPr>
          <p:cNvSpPr txBox="1"/>
          <p:nvPr/>
        </p:nvSpPr>
        <p:spPr>
          <a:xfrm>
            <a:off x="11808932" y="424033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41102" y="1208863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59052-24A1-4D48-8258-28DEAC04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 r="234"/>
          <a:stretch/>
        </p:blipFill>
        <p:spPr bwMode="auto">
          <a:xfrm>
            <a:off x="4155367" y="1742562"/>
            <a:ext cx="4341862" cy="4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6096000" y="2751696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38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415485-C8E9-4DAF-A7E1-2447E6C89557}"/>
              </a:ext>
            </a:extLst>
          </p:cNvPr>
          <p:cNvSpPr/>
          <p:nvPr/>
        </p:nvSpPr>
        <p:spPr>
          <a:xfrm>
            <a:off x="5170200" y="3731214"/>
            <a:ext cx="1327430" cy="658856"/>
          </a:xfrm>
          <a:prstGeom prst="rightArrow">
            <a:avLst>
              <a:gd name="adj1" fmla="val 43061"/>
              <a:gd name="adj2" fmla="val 50000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5B96C-86AB-43A9-88B1-9F2A5D21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57" y="1897652"/>
            <a:ext cx="5019675" cy="36671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055C200-FDB0-4081-B34E-98CA3D0C4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 r="234"/>
          <a:stretch/>
        </p:blipFill>
        <p:spPr bwMode="auto">
          <a:xfrm>
            <a:off x="1902412" y="2943673"/>
            <a:ext cx="2163087" cy="217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03A0-7C5B-4E19-92C4-F229096893D8}"/>
              </a:ext>
            </a:extLst>
          </p:cNvPr>
          <p:cNvSpPr txBox="1"/>
          <p:nvPr/>
        </p:nvSpPr>
        <p:spPr>
          <a:xfrm>
            <a:off x="11808932" y="424033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41102" y="1208863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7169257" y="2989236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5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03A0-7C5B-4E19-92C4-F229096893D8}"/>
              </a:ext>
            </a:extLst>
          </p:cNvPr>
          <p:cNvSpPr txBox="1"/>
          <p:nvPr/>
        </p:nvSpPr>
        <p:spPr>
          <a:xfrm>
            <a:off x="11808932" y="424033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41102" y="1208863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415485-C8E9-4DAF-A7E1-2447E6C89557}"/>
              </a:ext>
            </a:extLst>
          </p:cNvPr>
          <p:cNvSpPr/>
          <p:nvPr/>
        </p:nvSpPr>
        <p:spPr>
          <a:xfrm>
            <a:off x="0" y="3731214"/>
            <a:ext cx="10561320" cy="658856"/>
          </a:xfrm>
          <a:prstGeom prst="rightArrow">
            <a:avLst>
              <a:gd name="adj1" fmla="val 43061"/>
              <a:gd name="adj2" fmla="val 50000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F6E855-4348-45B0-B266-7E4C2737F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 r="234"/>
          <a:stretch/>
        </p:blipFill>
        <p:spPr bwMode="auto">
          <a:xfrm>
            <a:off x="441102" y="3401675"/>
            <a:ext cx="1369122" cy="13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45B96C-86AB-43A9-88B1-9F2A5D215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6" y="3311959"/>
            <a:ext cx="2133942" cy="155895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55FBE84-D4BB-43D0-9E03-33A2627E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70" y="2786666"/>
            <a:ext cx="4579452" cy="23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9DB863-01B6-41B0-AA87-05BE1065E1D1}"/>
              </a:ext>
            </a:extLst>
          </p:cNvPr>
          <p:cNvSpPr txBox="1"/>
          <p:nvPr/>
        </p:nvSpPr>
        <p:spPr>
          <a:xfrm>
            <a:off x="10687050" y="3795966"/>
            <a:ext cx="112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Dog !</a:t>
            </a:r>
            <a:endParaRPr lang="ko-KR" altLang="en-US" sz="28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7037281" y="2665118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8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03A0-7C5B-4E19-92C4-F229096893D8}"/>
              </a:ext>
            </a:extLst>
          </p:cNvPr>
          <p:cNvSpPr txBox="1"/>
          <p:nvPr/>
        </p:nvSpPr>
        <p:spPr>
          <a:xfrm>
            <a:off x="11808932" y="424033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0D29F-C3D8-49ED-A68D-20F049618F29}"/>
              </a:ext>
            </a:extLst>
          </p:cNvPr>
          <p:cNvSpPr txBox="1"/>
          <p:nvPr/>
        </p:nvSpPr>
        <p:spPr>
          <a:xfrm>
            <a:off x="441102" y="1208863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415485-C8E9-4DAF-A7E1-2447E6C89557}"/>
              </a:ext>
            </a:extLst>
          </p:cNvPr>
          <p:cNvSpPr/>
          <p:nvPr/>
        </p:nvSpPr>
        <p:spPr>
          <a:xfrm>
            <a:off x="0" y="3731214"/>
            <a:ext cx="10561320" cy="658856"/>
          </a:xfrm>
          <a:prstGeom prst="rightArrow">
            <a:avLst>
              <a:gd name="adj1" fmla="val 43061"/>
              <a:gd name="adj2" fmla="val 50000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F6E855-4348-45B0-B266-7E4C2737F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 r="234"/>
          <a:stretch/>
        </p:blipFill>
        <p:spPr bwMode="auto">
          <a:xfrm>
            <a:off x="441102" y="3401675"/>
            <a:ext cx="1369122" cy="13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45B96C-86AB-43A9-88B1-9F2A5D215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6" y="3311959"/>
            <a:ext cx="2133942" cy="155895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55FBE84-D4BB-43D0-9E03-33A2627E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70" y="2786666"/>
            <a:ext cx="4579452" cy="23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9DB863-01B6-41B0-AA87-05BE1065E1D1}"/>
              </a:ext>
            </a:extLst>
          </p:cNvPr>
          <p:cNvSpPr txBox="1"/>
          <p:nvPr/>
        </p:nvSpPr>
        <p:spPr>
          <a:xfrm>
            <a:off x="10687050" y="3795966"/>
            <a:ext cx="112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Dog !</a:t>
            </a:r>
            <a:endParaRPr lang="ko-KR" altLang="en-US" sz="28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5DA16-9697-4BFF-94AC-8244C154F6AD}"/>
              </a:ext>
            </a:extLst>
          </p:cNvPr>
          <p:cNvSpPr txBox="1"/>
          <p:nvPr/>
        </p:nvSpPr>
        <p:spPr>
          <a:xfrm>
            <a:off x="3409950" y="6743543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092C61-34D9-449B-A077-8DFFCAE28EF8}"/>
              </a:ext>
            </a:extLst>
          </p:cNvPr>
          <p:cNvSpPr/>
          <p:nvPr/>
        </p:nvSpPr>
        <p:spPr>
          <a:xfrm>
            <a:off x="10703056" y="4286824"/>
            <a:ext cx="944114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9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13DE3-A49E-4827-A820-74C616BBD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CD30ED-0920-47F5-8783-095A3FBF40A3}"/>
              </a:ext>
            </a:extLst>
          </p:cNvPr>
          <p:cNvSpPr/>
          <p:nvPr/>
        </p:nvSpPr>
        <p:spPr>
          <a:xfrm>
            <a:off x="2343152" y="2874691"/>
            <a:ext cx="7505696" cy="17585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Dataset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수집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labeling,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학습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검증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Review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등 </a:t>
            </a:r>
            <a:endParaRPr lang="en-US" altLang="ko-KR" sz="2000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공통적으로 수행되는 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Deep-Learning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작업을 </a:t>
            </a:r>
            <a:endParaRPr lang="en-US" altLang="ko-KR" sz="2000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프로그래밍을 할 줄 모르는 유저들도 쉽게 사용할 수 있는 </a:t>
            </a:r>
            <a:r>
              <a:rPr lang="en-US" altLang="ko-KR" sz="20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GUI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3409950" y="1393766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63813-08AB-4990-862F-4FC917FCA729}"/>
              </a:ext>
            </a:extLst>
          </p:cNvPr>
          <p:cNvSpPr txBox="1"/>
          <p:nvPr/>
        </p:nvSpPr>
        <p:spPr>
          <a:xfrm>
            <a:off x="0" y="-460644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C4EA7-DC44-43A8-B06E-DCE47D4FDA5C}"/>
              </a:ext>
            </a:extLst>
          </p:cNvPr>
          <p:cNvSpPr txBox="1"/>
          <p:nvPr/>
        </p:nvSpPr>
        <p:spPr>
          <a:xfrm>
            <a:off x="441102" y="-4083227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07CF509-09FC-4B71-A803-5028B43E742D}"/>
              </a:ext>
            </a:extLst>
          </p:cNvPr>
          <p:cNvSpPr/>
          <p:nvPr/>
        </p:nvSpPr>
        <p:spPr>
          <a:xfrm>
            <a:off x="0" y="-1560876"/>
            <a:ext cx="10561320" cy="658856"/>
          </a:xfrm>
          <a:prstGeom prst="rightArrow">
            <a:avLst>
              <a:gd name="adj1" fmla="val 43061"/>
              <a:gd name="adj2" fmla="val 50000"/>
            </a:avLst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5481BE7E-3466-4D34-8C23-E8EB9FC51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4" r="234"/>
          <a:stretch/>
        </p:blipFill>
        <p:spPr bwMode="auto">
          <a:xfrm>
            <a:off x="441102" y="-1890415"/>
            <a:ext cx="1369122" cy="13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E8E428-9040-41E0-A006-7B6B4E97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326" y="-1980131"/>
            <a:ext cx="2133942" cy="1558952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CC3092E-DCF0-4D2A-BCD3-8BFC531C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70" y="-2505424"/>
            <a:ext cx="4579452" cy="23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6ACFB3-5F8A-43E1-931C-AFD27E9AAEE3}"/>
              </a:ext>
            </a:extLst>
          </p:cNvPr>
          <p:cNvSpPr txBox="1"/>
          <p:nvPr/>
        </p:nvSpPr>
        <p:spPr>
          <a:xfrm>
            <a:off x="10687050" y="-1496124"/>
            <a:ext cx="112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Dog !</a:t>
            </a:r>
            <a:endParaRPr lang="ko-KR" altLang="en-US" sz="28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36BD23-B495-442F-A8F1-D417F35C42E5}"/>
              </a:ext>
            </a:extLst>
          </p:cNvPr>
          <p:cNvSpPr/>
          <p:nvPr/>
        </p:nvSpPr>
        <p:spPr>
          <a:xfrm>
            <a:off x="3883324" y="1729465"/>
            <a:ext cx="178304" cy="1595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59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13DE3-A49E-4827-A820-74C616BBD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CD30ED-0920-47F5-8783-095A3FBF40A3}"/>
              </a:ext>
            </a:extLst>
          </p:cNvPr>
          <p:cNvSpPr/>
          <p:nvPr/>
        </p:nvSpPr>
        <p:spPr>
          <a:xfrm>
            <a:off x="2343152" y="2874691"/>
            <a:ext cx="7505696" cy="17585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Dataset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수집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labeling,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학습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검증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Review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등 </a:t>
            </a:r>
            <a:endParaRPr lang="en-US" altLang="ko-KR" sz="2000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공통적으로 수행되는 </a:t>
            </a:r>
            <a:r>
              <a:rPr lang="en-US" altLang="ko-KR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Deep-Learning 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작업을 </a:t>
            </a:r>
            <a:endParaRPr lang="en-US" altLang="ko-KR" sz="2000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프로그래밍을 할 줄 모르는 유저들도 쉽게 사용할 수 있는 </a:t>
            </a:r>
            <a:r>
              <a:rPr lang="en-US" altLang="ko-KR" sz="20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GUI</a:t>
            </a:r>
            <a:r>
              <a:rPr lang="ko-KR" altLang="en-US" sz="2000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3409950" y="1393766"/>
            <a:ext cx="537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4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63813-08AB-4990-862F-4FC917FCA729}"/>
              </a:ext>
            </a:extLst>
          </p:cNvPr>
          <p:cNvSpPr txBox="1"/>
          <p:nvPr/>
        </p:nvSpPr>
        <p:spPr>
          <a:xfrm>
            <a:off x="0" y="-460644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C4EA7-DC44-43A8-B06E-DCE47D4FDA5C}"/>
              </a:ext>
            </a:extLst>
          </p:cNvPr>
          <p:cNvSpPr txBox="1"/>
          <p:nvPr/>
        </p:nvSpPr>
        <p:spPr>
          <a:xfrm>
            <a:off x="441102" y="-4083227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9" name="Picture 2" descr="10월반 모집중] ⭐ 파이썬 기초부터 데이터 크롤링&amp;API 4회 완성 ⭐ | 탈잉">
            <a:extLst>
              <a:ext uri="{FF2B5EF4-FFF2-40B4-BE49-F238E27FC236}">
                <a16:creationId xmlns:a16="http://schemas.microsoft.com/office/drawing/2014/main" id="{249DDB7E-7A69-4E66-9BCA-FB7707F23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r="30149"/>
          <a:stretch/>
        </p:blipFill>
        <p:spPr bwMode="auto">
          <a:xfrm>
            <a:off x="-1813038" y="2150017"/>
            <a:ext cx="1193385" cy="140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yQt开发者福利，上百个测试和案例组件都在这一个项目里了- 知乎">
            <a:extLst>
              <a:ext uri="{FF2B5EF4-FFF2-40B4-BE49-F238E27FC236}">
                <a16:creationId xmlns:a16="http://schemas.microsoft.com/office/drawing/2014/main" id="{934900F1-F70B-4C05-B535-B76C76D36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t="15949" r="27959" b="15284"/>
          <a:stretch/>
        </p:blipFill>
        <p:spPr bwMode="auto">
          <a:xfrm>
            <a:off x="3645846" y="-1838783"/>
            <a:ext cx="1193385" cy="12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파이썬 강좌] 아나콘다 설치하기 : 네이버 블로그">
            <a:extLst>
              <a:ext uri="{FF2B5EF4-FFF2-40B4-BE49-F238E27FC236}">
                <a16:creationId xmlns:a16="http://schemas.microsoft.com/office/drawing/2014/main" id="{635988CB-9C61-477C-8AEC-61DCB745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56" y="-1645057"/>
            <a:ext cx="2154558" cy="10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파이썬으로 데이터베이스 다뤄보기! 로또 API로 받은 데이터를 내 데이터베이스 안에 쏘옥~ (python &amp; SQLite)">
            <a:extLst>
              <a:ext uri="{FF2B5EF4-FFF2-40B4-BE49-F238E27FC236}">
                <a16:creationId xmlns:a16="http://schemas.microsoft.com/office/drawing/2014/main" id="{8FC696FC-4DCE-49D1-BC29-CB508544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000" y="1476699"/>
            <a:ext cx="2464550" cy="11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93F7C1F0-255B-47EE-8950-8D6BC394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256" y="8065460"/>
            <a:ext cx="2749254" cy="22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Keras: the Python deep learning API">
            <a:extLst>
              <a:ext uri="{FF2B5EF4-FFF2-40B4-BE49-F238E27FC236}">
                <a16:creationId xmlns:a16="http://schemas.microsoft.com/office/drawing/2014/main" id="{D99ABC22-8B2C-4D00-B2B3-05A7100E9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99" y="7839162"/>
            <a:ext cx="3566328" cy="10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93117B-6F42-453D-B805-797A5DEF0F6F}"/>
              </a:ext>
            </a:extLst>
          </p:cNvPr>
          <p:cNvSpPr txBox="1"/>
          <p:nvPr/>
        </p:nvSpPr>
        <p:spPr>
          <a:xfrm>
            <a:off x="9957434" y="8049287"/>
            <a:ext cx="120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Red Dot</a:t>
            </a:r>
            <a:endParaRPr lang="ko-KR" altLang="en-US" sz="20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5FFB8E3-209F-4D0D-B5B3-9F80FF02CD09}"/>
              </a:ext>
            </a:extLst>
          </p:cNvPr>
          <p:cNvSpPr/>
          <p:nvPr/>
        </p:nvSpPr>
        <p:spPr>
          <a:xfrm>
            <a:off x="2454574" y="4004035"/>
            <a:ext cx="178304" cy="1595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88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E7A83F-9A19-4948-8805-30128C0616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9EAA-96D4-4923-B1F5-92611BECFB6B}"/>
              </a:ext>
            </a:extLst>
          </p:cNvPr>
          <p:cNvSpPr txBox="1"/>
          <p:nvPr/>
        </p:nvSpPr>
        <p:spPr>
          <a:xfrm>
            <a:off x="1226547" y="1934168"/>
            <a:ext cx="10508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8800" dirty="0">
                <a:solidFill>
                  <a:srgbClr val="0070C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</a:p>
          <a:p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삼성 전기 연계 프로젝트</a:t>
            </a:r>
            <a:r>
              <a:rPr lang="en-US" altLang="ko-K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BF2CB-F2B2-495A-BF34-5C0F90ACFF1B}"/>
              </a:ext>
            </a:extLst>
          </p:cNvPr>
          <p:cNvSpPr txBox="1"/>
          <p:nvPr/>
        </p:nvSpPr>
        <p:spPr>
          <a:xfrm>
            <a:off x="6481011" y="5447052"/>
            <a:ext cx="540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고성진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김영환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en-US" altLang="ko-KR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김정원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5C07C-1C4A-47FD-A66A-76E5ADA52B7B}"/>
              </a:ext>
            </a:extLst>
          </p:cNvPr>
          <p:cNvCxnSpPr>
            <a:cxnSpLocks/>
          </p:cNvCxnSpPr>
          <p:nvPr/>
        </p:nvCxnSpPr>
        <p:spPr>
          <a:xfrm>
            <a:off x="480291" y="604431"/>
            <a:ext cx="2198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BA150D-2393-4A28-B11F-0FDA3EE1B326}"/>
              </a:ext>
            </a:extLst>
          </p:cNvPr>
          <p:cNvCxnSpPr>
            <a:cxnSpLocks/>
          </p:cNvCxnSpPr>
          <p:nvPr/>
        </p:nvCxnSpPr>
        <p:spPr>
          <a:xfrm>
            <a:off x="9272337" y="604431"/>
            <a:ext cx="2291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25F79A-4940-4235-B02D-8E23380EF719}"/>
              </a:ext>
            </a:extLst>
          </p:cNvPr>
          <p:cNvCxnSpPr>
            <a:cxnSpLocks/>
          </p:cNvCxnSpPr>
          <p:nvPr/>
        </p:nvCxnSpPr>
        <p:spPr>
          <a:xfrm>
            <a:off x="4652211" y="604431"/>
            <a:ext cx="25025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E93C34-071D-4D69-AAEE-C6EE85B73647}"/>
              </a:ext>
            </a:extLst>
          </p:cNvPr>
          <p:cNvSpPr txBox="1"/>
          <p:nvPr/>
        </p:nvSpPr>
        <p:spPr>
          <a:xfrm>
            <a:off x="2967790" y="419765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자율 </a:t>
            </a:r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PJT</a:t>
            </a:r>
            <a:endParaRPr lang="ko-KR" altLang="en-US" dirty="0">
              <a:solidFill>
                <a:schemeClr val="bg1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11F93-96F2-4268-AD36-E54AA4CF018F}"/>
              </a:ext>
            </a:extLst>
          </p:cNvPr>
          <p:cNvSpPr txBox="1"/>
          <p:nvPr/>
        </p:nvSpPr>
        <p:spPr>
          <a:xfrm>
            <a:off x="7579895" y="430638"/>
            <a:ext cx="12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C203 </a:t>
            </a:r>
            <a:r>
              <a:rPr lang="ko-KR" altLang="en-US" dirty="0">
                <a:solidFill>
                  <a:schemeClr val="bg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AE6933-D19C-4863-AD1B-22999324288F}"/>
              </a:ext>
            </a:extLst>
          </p:cNvPr>
          <p:cNvSpPr/>
          <p:nvPr/>
        </p:nvSpPr>
        <p:spPr>
          <a:xfrm>
            <a:off x="0" y="7007213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E01136-1CF3-4234-A257-6AB8EC20E102}"/>
              </a:ext>
            </a:extLst>
          </p:cNvPr>
          <p:cNvCxnSpPr/>
          <p:nvPr/>
        </p:nvCxnSpPr>
        <p:spPr>
          <a:xfrm>
            <a:off x="480291" y="7611644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9BD1E7-D4EA-4DAC-BADE-1E9CB3592CAB}"/>
              </a:ext>
            </a:extLst>
          </p:cNvPr>
          <p:cNvSpPr txBox="1"/>
          <p:nvPr/>
        </p:nvSpPr>
        <p:spPr>
          <a:xfrm>
            <a:off x="923636" y="7611644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Index</a:t>
            </a:r>
            <a:endParaRPr lang="ko-KR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E7E529-4AF1-404E-96FD-8E17D3A70F99}"/>
              </a:ext>
            </a:extLst>
          </p:cNvPr>
          <p:cNvGrpSpPr/>
          <p:nvPr/>
        </p:nvGrpSpPr>
        <p:grpSpPr>
          <a:xfrm>
            <a:off x="480291" y="7762223"/>
            <a:ext cx="443345" cy="473803"/>
            <a:chOff x="3860798" y="692727"/>
            <a:chExt cx="341747" cy="2498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0C98-6060-4468-A7FA-443B5E2BDA7F}"/>
                </a:ext>
              </a:extLst>
            </p:cNvPr>
            <p:cNvSpPr/>
            <p:nvPr/>
          </p:nvSpPr>
          <p:spPr>
            <a:xfrm>
              <a:off x="3860800" y="692727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2FDEE9-ED47-43F2-AB55-44362B20B702}"/>
                </a:ext>
              </a:extLst>
            </p:cNvPr>
            <p:cNvSpPr/>
            <p:nvPr/>
          </p:nvSpPr>
          <p:spPr>
            <a:xfrm>
              <a:off x="3860799" y="794790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3F55EE-80EA-4053-86CB-C0BB119530C4}"/>
                </a:ext>
              </a:extLst>
            </p:cNvPr>
            <p:cNvSpPr/>
            <p:nvPr/>
          </p:nvSpPr>
          <p:spPr>
            <a:xfrm>
              <a:off x="3860798" y="896853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F6B437-298D-413A-BA68-103693A67043}"/>
              </a:ext>
            </a:extLst>
          </p:cNvPr>
          <p:cNvSpPr txBox="1"/>
          <p:nvPr/>
        </p:nvSpPr>
        <p:spPr>
          <a:xfrm>
            <a:off x="3551380" y="10953939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F0070-49F8-400F-ABFD-D792DE557FC2}"/>
              </a:ext>
            </a:extLst>
          </p:cNvPr>
          <p:cNvSpPr txBox="1"/>
          <p:nvPr/>
        </p:nvSpPr>
        <p:spPr>
          <a:xfrm>
            <a:off x="4738739" y="11532170"/>
            <a:ext cx="2614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기술 스택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 기능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621D3-8F86-42AE-B83E-11C33220A00F}"/>
              </a:ext>
            </a:extLst>
          </p:cNvPr>
          <p:cNvSpPr txBox="1"/>
          <p:nvPr/>
        </p:nvSpPr>
        <p:spPr>
          <a:xfrm>
            <a:off x="4048442" y="885906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E0595-0951-42C8-BF69-2F43CB29C2B7}"/>
              </a:ext>
            </a:extLst>
          </p:cNvPr>
          <p:cNvSpPr txBox="1"/>
          <p:nvPr/>
        </p:nvSpPr>
        <p:spPr>
          <a:xfrm>
            <a:off x="4379493" y="9538100"/>
            <a:ext cx="3616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머신러닝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및 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Classification</a:t>
            </a: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와이어 프레임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993598-EF0A-4244-9BFF-29417E4A974C}"/>
              </a:ext>
            </a:extLst>
          </p:cNvPr>
          <p:cNvSpPr/>
          <p:nvPr/>
        </p:nvSpPr>
        <p:spPr>
          <a:xfrm>
            <a:off x="6187631" y="1813529"/>
            <a:ext cx="2462070" cy="23788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4B3534B-5639-4E50-8AA1-5A60F3C62FA7}"/>
              </a:ext>
            </a:extLst>
          </p:cNvPr>
          <p:cNvSpPr/>
          <p:nvPr/>
        </p:nvSpPr>
        <p:spPr>
          <a:xfrm>
            <a:off x="9047222" y="1246785"/>
            <a:ext cx="1636820" cy="1133487"/>
          </a:xfrm>
          <a:prstGeom prst="wedgeRectCallout">
            <a:avLst>
              <a:gd name="adj1" fmla="val -58390"/>
              <a:gd name="adj2" fmla="val 9230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저를 따라와 주세요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1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A74FDB-4CEA-4243-B8D3-2385E9B2F9BD}"/>
              </a:ext>
            </a:extLst>
          </p:cNvPr>
          <p:cNvSpPr/>
          <p:nvPr/>
        </p:nvSpPr>
        <p:spPr>
          <a:xfrm>
            <a:off x="0" y="6253570"/>
            <a:ext cx="1062990" cy="602506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16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13DE3-A49E-4827-A820-74C616BBD92F}"/>
              </a:ext>
            </a:extLst>
          </p:cNvPr>
          <p:cNvSpPr/>
          <p:nvPr/>
        </p:nvSpPr>
        <p:spPr>
          <a:xfrm>
            <a:off x="0" y="-192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2" name="Picture 6" descr="파이썬 강좌] 아나콘다 설치하기 : 네이버 블로그">
            <a:extLst>
              <a:ext uri="{FF2B5EF4-FFF2-40B4-BE49-F238E27FC236}">
                <a16:creationId xmlns:a16="http://schemas.microsoft.com/office/drawing/2014/main" id="{CC2FF851-6EFA-4488-9DAA-9D30B797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56" y="1383893"/>
            <a:ext cx="2154558" cy="10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480290" y="632135"/>
            <a:ext cx="255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63813-08AB-4990-862F-4FC917FCA729}"/>
              </a:ext>
            </a:extLst>
          </p:cNvPr>
          <p:cNvSpPr txBox="1"/>
          <p:nvPr/>
        </p:nvSpPr>
        <p:spPr>
          <a:xfrm>
            <a:off x="0" y="-460644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C4EA7-DC44-43A8-B06E-DCE47D4FDA5C}"/>
              </a:ext>
            </a:extLst>
          </p:cNvPr>
          <p:cNvSpPr txBox="1"/>
          <p:nvPr/>
        </p:nvSpPr>
        <p:spPr>
          <a:xfrm>
            <a:off x="441102" y="-4083227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19458" name="Picture 2" descr="10월반 모집중] ⭐ 파이썬 기초부터 데이터 크롤링&amp;API 4회 완성 ⭐ | 탈잉">
            <a:extLst>
              <a:ext uri="{FF2B5EF4-FFF2-40B4-BE49-F238E27FC236}">
                <a16:creationId xmlns:a16="http://schemas.microsoft.com/office/drawing/2014/main" id="{3C83B1C5-2B05-49F8-A7ED-D6A422C63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r="30149"/>
          <a:stretch/>
        </p:blipFill>
        <p:spPr bwMode="auto">
          <a:xfrm>
            <a:off x="1406876" y="2150017"/>
            <a:ext cx="1193385" cy="140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PyQt开发者福利，上百个测试和案例组件都在这一个项目里了- 知乎">
            <a:extLst>
              <a:ext uri="{FF2B5EF4-FFF2-40B4-BE49-F238E27FC236}">
                <a16:creationId xmlns:a16="http://schemas.microsoft.com/office/drawing/2014/main" id="{38253BDA-9A0E-42F5-AA82-5308326C9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t="15949" r="27959" b="15284"/>
          <a:stretch/>
        </p:blipFill>
        <p:spPr bwMode="auto">
          <a:xfrm>
            <a:off x="3645846" y="2916097"/>
            <a:ext cx="1193385" cy="12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파이썬으로 데이터베이스 다뤄보기! 로또 API로 받은 데이터를 내 데이터베이스 안에 쏘옥~ (python &amp; SQLite)">
            <a:extLst>
              <a:ext uri="{FF2B5EF4-FFF2-40B4-BE49-F238E27FC236}">
                <a16:creationId xmlns:a16="http://schemas.microsoft.com/office/drawing/2014/main" id="{00C84BC1-1D42-4932-AADB-0975E401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620" y="1476699"/>
            <a:ext cx="2464550" cy="11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Keras: the Python deep learning API">
            <a:extLst>
              <a:ext uri="{FF2B5EF4-FFF2-40B4-BE49-F238E27FC236}">
                <a16:creationId xmlns:a16="http://schemas.microsoft.com/office/drawing/2014/main" id="{B26D347A-8DF4-4787-9FBA-C4D3B239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1" y="4684482"/>
            <a:ext cx="3566328" cy="10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>
            <a:extLst>
              <a:ext uri="{FF2B5EF4-FFF2-40B4-BE49-F238E27FC236}">
                <a16:creationId xmlns:a16="http://schemas.microsoft.com/office/drawing/2014/main" id="{E017776B-C8F1-4513-BD13-36966F98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44" y="3400683"/>
            <a:ext cx="2749254" cy="22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5FFB8E3-209F-4D0D-B5B3-9F80FF02CD09}"/>
              </a:ext>
            </a:extLst>
          </p:cNvPr>
          <p:cNvSpPr/>
          <p:nvPr/>
        </p:nvSpPr>
        <p:spPr>
          <a:xfrm>
            <a:off x="10077868" y="3815390"/>
            <a:ext cx="966903" cy="1003879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14E58-F1E1-46F6-BDE4-D7BE528503DF}"/>
              </a:ext>
            </a:extLst>
          </p:cNvPr>
          <p:cNvSpPr txBox="1"/>
          <p:nvPr/>
        </p:nvSpPr>
        <p:spPr>
          <a:xfrm>
            <a:off x="9957434" y="5237507"/>
            <a:ext cx="120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Red Dot</a:t>
            </a:r>
            <a:endParaRPr lang="ko-KR" altLang="en-US" sz="20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4054D-5579-41F6-9689-AD031E8217C9}"/>
              </a:ext>
            </a:extLst>
          </p:cNvPr>
          <p:cNvSpPr txBox="1"/>
          <p:nvPr/>
        </p:nvSpPr>
        <p:spPr>
          <a:xfrm>
            <a:off x="12503632" y="604431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</p:spTree>
    <p:extLst>
      <p:ext uri="{BB962C8B-B14F-4D97-AF65-F5344CB8AC3E}">
        <p14:creationId xmlns:p14="http://schemas.microsoft.com/office/powerpoint/2010/main" val="403701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FD47EB-E92F-4285-B659-335E184A5A8F}"/>
              </a:ext>
            </a:extLst>
          </p:cNvPr>
          <p:cNvSpPr/>
          <p:nvPr/>
        </p:nvSpPr>
        <p:spPr>
          <a:xfrm>
            <a:off x="0" y="0"/>
            <a:ext cx="12192000" cy="6856076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72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72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63813-08AB-4990-862F-4FC917FCA729}"/>
              </a:ext>
            </a:extLst>
          </p:cNvPr>
          <p:cNvSpPr txBox="1"/>
          <p:nvPr/>
        </p:nvSpPr>
        <p:spPr>
          <a:xfrm>
            <a:off x="0" y="-460644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C4EA7-DC44-43A8-B06E-DCE47D4FDA5C}"/>
              </a:ext>
            </a:extLst>
          </p:cNvPr>
          <p:cNvSpPr txBox="1"/>
          <p:nvPr/>
        </p:nvSpPr>
        <p:spPr>
          <a:xfrm>
            <a:off x="441102" y="-4083227"/>
            <a:ext cx="5085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r>
              <a:rPr lang="en-US" altLang="ko-KR" sz="24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(Classification)</a:t>
            </a:r>
            <a:endParaRPr lang="ko-KR" altLang="en-US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5FFB8E3-209F-4D0D-B5B3-9F80FF02CD09}"/>
              </a:ext>
            </a:extLst>
          </p:cNvPr>
          <p:cNvSpPr/>
          <p:nvPr/>
        </p:nvSpPr>
        <p:spPr>
          <a:xfrm>
            <a:off x="1973664" y="3331766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B29B02-7CA5-4F35-A9F6-910746BA7D52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751F6F-F7D3-4DC8-937F-6B8D803CD194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AD393-E6B0-40ED-8059-3507FAFA1123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540FD84-AF66-436E-893B-FB36DE15B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E345EC2-1B68-46E2-8B33-DBDDC46E6B8B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8D65197-BD32-4E36-8735-C1480DD8C4FC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8082A2-9D99-4F44-90C4-A49A8199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A72FA99-98A2-4DFF-8229-99C73BD0EAE8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86D2710-ABBC-44DC-B529-91A59FAA91C5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E2EB096-5F83-447C-9148-5308F7DAD0F9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97FCC8E-8683-4FC4-B2AE-CDC9130D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8943FE1-EA00-4DBE-9C44-9E14056D6EC1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B97CAE-25F3-48BA-BD66-6B204A29B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6952B3F-CB10-429F-AACD-B28148E58A89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E9186B-BB72-4905-BB84-8ADE43FAF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B97DC99-C2B5-476B-A50E-52A1256F95D6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900AC5B-3EDC-416F-A182-611BBEE68576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D0ACC71-D80E-4EF0-B01D-016832AFA6BD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81C304-616C-44E1-8887-6749389512FB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2EDC5FF-AFC2-443E-9FED-3E7472EF71E4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77B878C-0DE0-4453-9FF9-60B66577F65D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46B9130-9A36-4D01-9859-7DDFC4266CDD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4678A2C-70EF-40D8-8949-7FFD3F42139F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36F94F-9849-4F4E-8E94-9C6AA268644E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FE6D0D2-37C1-402A-9101-6496594F811D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41E6772-854C-4138-B452-30108658CC31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3FAC02-CA78-42F1-B0E6-51197042218F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DB429C6-74AF-4EAE-B3A5-8DAC33CACC21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47AD06-1A3A-42F8-AD9C-BB2B31C17C66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386418-7DE0-45BB-90FE-0663644881FE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E401D-BA27-422C-BB09-0A884CF21397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74F2B1-C0A6-48DC-BEF7-F4E3FC1A6DC5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7DE57-8591-46F8-A013-082757A7DB87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2053018" y="6340522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4785E6-05EA-428D-938E-D104B6C5B865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3C7AEE9-320D-46AE-AA69-D857926723A3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AD393-E6B0-40ED-8059-3507FAFA1123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540FD84-AF66-436E-893B-FB36DE15B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E345EC2-1B68-46E2-8B33-DBDDC46E6B8B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8D65197-BD32-4E36-8735-C1480DD8C4FC}"/>
                  </a:ext>
                </a:extLst>
              </p:cNvPr>
              <p:cNvCxnSpPr>
                <a:endCxn id="18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8082A2-9D99-4F44-90C4-A49A8199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A72FA99-98A2-4DFF-8229-99C73BD0EAE8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86D2710-ABBC-44DC-B529-91A59FAA91C5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E2EB096-5F83-447C-9148-5308F7DAD0F9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97FCC8E-8683-4FC4-B2AE-CDC9130D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8943FE1-EA00-4DBE-9C44-9E14056D6EC1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B97CAE-25F3-48BA-BD66-6B204A29B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6952B3F-CB10-429F-AACD-B28148E58A89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E9186B-BB72-4905-BB84-8ADE43FAF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B97DC99-C2B5-476B-A50E-52A1256F95D6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900AC5B-3EDC-416F-A182-611BBEE68576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D0ACC71-D80E-4EF0-B01D-016832AFA6BD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81C304-616C-44E1-8887-6749389512FB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2EDC5FF-AFC2-443E-9FED-3E7472EF71E4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77B878C-0DE0-4453-9FF9-60B66577F65D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46B9130-9A36-4D01-9859-7DDFC4266CDD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4678A2C-70EF-40D8-8949-7FFD3F42139F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36F94F-9849-4F4E-8E94-9C6AA268644E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FE6D0D2-37C1-402A-9101-6496594F811D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41E6772-854C-4138-B452-30108658CC31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3FAC02-CA78-42F1-B0E6-51197042218F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DB429C6-74AF-4EAE-B3A5-8DAC33CACC21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47AD06-1A3A-42F8-AD9C-BB2B31C17C66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386418-7DE0-45BB-90FE-0663644881FE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E401D-BA27-422C-BB09-0A884CF21397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74F2B1-C0A6-48DC-BEF7-F4E3FC1A6DC5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7DE57-8591-46F8-A013-082757A7DB87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7213618" y="2359331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7A489FF-DAA5-4176-A92C-1B716C244E85}"/>
              </a:ext>
            </a:extLst>
          </p:cNvPr>
          <p:cNvGrpSpPr/>
          <p:nvPr/>
        </p:nvGrpSpPr>
        <p:grpSpPr>
          <a:xfrm>
            <a:off x="12274902" y="2585916"/>
            <a:ext cx="4882798" cy="707886"/>
            <a:chOff x="7614002" y="2585916"/>
            <a:chExt cx="4882798" cy="70788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1CCA77-D74E-4187-87D5-8A7D39ED0F38}"/>
                </a:ext>
              </a:extLst>
            </p:cNvPr>
            <p:cNvSpPr txBox="1"/>
            <p:nvPr/>
          </p:nvSpPr>
          <p:spPr>
            <a:xfrm>
              <a:off x="8160102" y="2585916"/>
              <a:ext cx="4336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Accuracy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향상</a:t>
              </a:r>
              <a:endParaRPr lang="en-US" altLang="ko-KR" sz="2000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Overfitting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방지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BD9F98F-4E8A-45B1-BA1F-0E96A9DAF1E1}"/>
                </a:ext>
              </a:extLst>
            </p:cNvPr>
            <p:cNvCxnSpPr>
              <a:cxnSpLocks/>
            </p:cNvCxnSpPr>
            <p:nvPr/>
          </p:nvCxnSpPr>
          <p:spPr>
            <a:xfrm>
              <a:off x="7614002" y="2939859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94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4C313B-B2B0-4BC9-B355-62486BA9CEB8}"/>
              </a:ext>
            </a:extLst>
          </p:cNvPr>
          <p:cNvGrpSpPr/>
          <p:nvPr/>
        </p:nvGrpSpPr>
        <p:grpSpPr>
          <a:xfrm>
            <a:off x="-3821113" y="1632285"/>
            <a:ext cx="11435115" cy="4993339"/>
            <a:chOff x="204787" y="1632285"/>
            <a:chExt cx="11435115" cy="49933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F6F926-9BCF-4009-B727-B83500D5AFF0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AD393-E6B0-40ED-8059-3507FAFA1123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540FD84-AF66-436E-893B-FB36DE15B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E345EC2-1B68-46E2-8B33-DBDDC46E6B8B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8D65197-BD32-4E36-8735-C1480DD8C4FC}"/>
                  </a:ext>
                </a:extLst>
              </p:cNvPr>
              <p:cNvCxnSpPr>
                <a:endCxn id="18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8082A2-9D99-4F44-90C4-A49A8199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A72FA99-98A2-4DFF-8229-99C73BD0EAE8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86D2710-ABBC-44DC-B529-91A59FAA91C5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E2EB096-5F83-447C-9148-5308F7DAD0F9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97FCC8E-8683-4FC4-B2AE-CDC9130D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8943FE1-EA00-4DBE-9C44-9E14056D6EC1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B97CAE-25F3-48BA-BD66-6B204A29B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6952B3F-CB10-429F-AACD-B28148E58A89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E9186B-BB72-4905-BB84-8ADE43FAF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B97DC99-C2B5-476B-A50E-52A1256F95D6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900AC5B-3EDC-416F-A182-611BBEE68576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D0ACC71-D80E-4EF0-B01D-016832AFA6BD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81C304-616C-44E1-8887-6749389512FB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2EDC5FF-AFC2-443E-9FED-3E7472EF71E4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77B878C-0DE0-4453-9FF9-60B66577F65D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46B9130-9A36-4D01-9859-7DDFC4266CDD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4678A2C-70EF-40D8-8949-7FFD3F42139F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36F94F-9849-4F4E-8E94-9C6AA268644E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FE6D0D2-37C1-402A-9101-6496594F811D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41E6772-854C-4138-B452-30108658CC31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3FAC02-CA78-42F1-B0E6-51197042218F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DB429C6-74AF-4EAE-B3A5-8DAC33CACC21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47AD06-1A3A-42F8-AD9C-BB2B31C17C66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386418-7DE0-45BB-90FE-0663644881FE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E401D-BA27-422C-BB09-0A884CF21397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74F2B1-C0A6-48DC-BEF7-F4E3FC1A6DC5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7DE57-8591-46F8-A013-082757A7DB87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3109312" y="2877954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5A4967-2797-4FF7-924D-EF5A9388F1B1}"/>
              </a:ext>
            </a:extLst>
          </p:cNvPr>
          <p:cNvGrpSpPr/>
          <p:nvPr/>
        </p:nvGrpSpPr>
        <p:grpSpPr>
          <a:xfrm>
            <a:off x="7614002" y="2585916"/>
            <a:ext cx="4882798" cy="707886"/>
            <a:chOff x="7614002" y="2585916"/>
            <a:chExt cx="4882798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F89CB8-6E9F-43BC-A242-27C7EF6446B8}"/>
                </a:ext>
              </a:extLst>
            </p:cNvPr>
            <p:cNvSpPr txBox="1"/>
            <p:nvPr/>
          </p:nvSpPr>
          <p:spPr>
            <a:xfrm>
              <a:off x="8160102" y="2585916"/>
              <a:ext cx="4336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Accuracy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향상</a:t>
              </a:r>
              <a:endParaRPr lang="en-US" altLang="ko-KR" sz="2000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Overfitting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방지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CDCE3BE-8C3C-4540-97F1-134CFE3F60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4002" y="2939859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86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4785E6-05EA-428D-938E-D104B6C5B865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3C7AEE9-320D-46AE-AA69-D857926723A3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9AD393-E6B0-40ED-8059-3507FAFA1123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540FD84-AF66-436E-893B-FB36DE15B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E345EC2-1B68-46E2-8B33-DBDDC46E6B8B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8D65197-BD32-4E36-8735-C1480DD8C4FC}"/>
                  </a:ext>
                </a:extLst>
              </p:cNvPr>
              <p:cNvCxnSpPr>
                <a:endCxn id="18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8082A2-9D99-4F44-90C4-A49A8199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A72FA99-98A2-4DFF-8229-99C73BD0EAE8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86D2710-ABBC-44DC-B529-91A59FAA91C5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E2EB096-5F83-447C-9148-5308F7DAD0F9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97FCC8E-8683-4FC4-B2AE-CDC9130D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8943FE1-EA00-4DBE-9C44-9E14056D6EC1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B97CAE-25F3-48BA-BD66-6B204A29B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6952B3F-CB10-429F-AACD-B28148E58A89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E9186B-BB72-4905-BB84-8ADE43FAF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B97DC99-C2B5-476B-A50E-52A1256F95D6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900AC5B-3EDC-416F-A182-611BBEE68576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D0ACC71-D80E-4EF0-B01D-016832AFA6BD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81C304-616C-44E1-8887-6749389512FB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2EDC5FF-AFC2-443E-9FED-3E7472EF71E4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77B878C-0DE0-4453-9FF9-60B66577F65D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46B9130-9A36-4D01-9859-7DDFC4266CDD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4678A2C-70EF-40D8-8949-7FFD3F42139F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36F94F-9849-4F4E-8E94-9C6AA268644E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FE6D0D2-37C1-402A-9101-6496594F811D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41E6772-854C-4138-B452-30108658CC31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3FAC02-CA78-42F1-B0E6-51197042218F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DB429C6-74AF-4EAE-B3A5-8DAC33CACC21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47AD06-1A3A-42F8-AD9C-BB2B31C17C66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386418-7DE0-45BB-90FE-0663644881FE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E401D-BA27-422C-BB09-0A884CF21397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74F2B1-C0A6-48DC-BEF7-F4E3FC1A6DC5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7DE57-8591-46F8-A013-082757A7DB87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7135918" y="3347437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F3B6175-CFEB-45E0-A5B3-1AF1C4725447}"/>
              </a:ext>
            </a:extLst>
          </p:cNvPr>
          <p:cNvGrpSpPr/>
          <p:nvPr/>
        </p:nvGrpSpPr>
        <p:grpSpPr>
          <a:xfrm>
            <a:off x="12274902" y="2585916"/>
            <a:ext cx="4882798" cy="707886"/>
            <a:chOff x="7614002" y="2585916"/>
            <a:chExt cx="4882798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957B4C-FBAE-442F-8D35-E7CE89BC1CFC}"/>
                </a:ext>
              </a:extLst>
            </p:cNvPr>
            <p:cNvSpPr txBox="1"/>
            <p:nvPr/>
          </p:nvSpPr>
          <p:spPr>
            <a:xfrm>
              <a:off x="8160102" y="2585916"/>
              <a:ext cx="4336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Accuracy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향상</a:t>
              </a:r>
              <a:endParaRPr lang="en-US" altLang="ko-KR" sz="2000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  <a:p>
              <a:r>
                <a:rPr lang="en-US" altLang="ko-KR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Overfitting </a:t>
              </a:r>
              <a:r>
                <a:rPr lang="ko-KR" altLang="en-US" sz="2000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방지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A4652E-0FAE-465A-B316-0217ECFBB70E}"/>
                </a:ext>
              </a:extLst>
            </p:cNvPr>
            <p:cNvCxnSpPr>
              <a:cxnSpLocks/>
            </p:cNvCxnSpPr>
            <p:nvPr/>
          </p:nvCxnSpPr>
          <p:spPr>
            <a:xfrm>
              <a:off x="7614002" y="2939859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77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7146499" y="3901014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7F3B8D-87F8-4854-9400-4211BC1C5997}"/>
              </a:ext>
            </a:extLst>
          </p:cNvPr>
          <p:cNvGrpSpPr/>
          <p:nvPr/>
        </p:nvGrpSpPr>
        <p:grpSpPr>
          <a:xfrm>
            <a:off x="12376502" y="4014498"/>
            <a:ext cx="3295298" cy="923330"/>
            <a:chOff x="7474302" y="4014498"/>
            <a:chExt cx="3295298" cy="92333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DCE9074-7FED-4E75-8F07-5C3D913E5F8F}"/>
                </a:ext>
              </a:extLst>
            </p:cNvPr>
            <p:cNvCxnSpPr>
              <a:cxnSpLocks/>
            </p:cNvCxnSpPr>
            <p:nvPr/>
          </p:nvCxnSpPr>
          <p:spPr>
            <a:xfrm>
              <a:off x="7474302" y="4476163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AC8808-71C1-4BA4-9685-9054C0AD9481}"/>
                </a:ext>
              </a:extLst>
            </p:cNvPr>
            <p:cNvSpPr txBox="1"/>
            <p:nvPr/>
          </p:nvSpPr>
          <p:spPr>
            <a:xfrm>
              <a:off x="8128000" y="4014498"/>
              <a:ext cx="264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VGG16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ResNet50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EfficientNet_B0</a:t>
              </a:r>
              <a:endParaRPr lang="ko-KR" altLang="en-US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B10FBE1-B286-486D-B504-559DE65E00B8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9EC47F2-72EB-4237-BDB9-B89E709C7101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99C3A3C-36CA-497E-8980-3664F5E321BA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D79C2770-5A0A-455A-A94B-15A406375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6FCCFEFC-3D71-4EDE-8F20-0FDF226076AF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59E15C52-7B0A-43A2-81DF-9FF7DA8518C7}"/>
                  </a:ext>
                </a:extLst>
              </p:cNvPr>
              <p:cNvCxnSpPr>
                <a:endCxn id="153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8AE54DA-7B9D-409F-9D5D-354C910E4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FDFC2BED-F1D0-4C86-9C08-55DAB195F3C5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FB159DE-259E-4979-AEF9-DBDB3303F418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DB04BF04-6DF6-4576-9E85-7EB7D9EBCC94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9705809C-0637-42CE-8EA5-41641557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AF420CA-9E08-4189-8BF8-042654D161A3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4CCC93B5-E667-489F-B4D6-93078289A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B0BE74E-0FDE-4550-BDAE-9B54D77800B9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91483E8F-5A18-4BC0-B415-9E18AB3143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872B3816-B608-414F-9C4E-23281172C52B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8C902AA1-FFF5-4E5E-BEE7-A587A211AF4A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0174FF63-ADD3-49BB-B6CE-E23D257DDCDC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A8F84034-3AFA-41A8-A9AD-DCFC7E572517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4D49F8C6-2635-4F15-AB34-8EBC4423B4AC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6FC6237E-B7F4-427B-AB88-3F9E450D75CE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D29B99A-0344-4D10-9670-8B05EDB09369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2D0B553E-C05C-4755-A99D-F28823856796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542142FA-9F5B-4B86-A617-4F95D27CCDC8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BEE102A-7DCE-45B4-89F5-86835C2FF382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926CD16-7C2E-4916-8529-FA0DC3F8C754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C0934D4-A097-4ED2-94BE-461BE12E01A6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B6460F6-229B-4D30-8C2F-2E9A6B2B7A2B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5E885D0-36DD-4E96-9D31-F6F8A923A908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31C24C9-E204-4E7A-AA0C-AC46F1720335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977E2B-8CCB-4C65-8ED1-C93916BDFEA0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AA64631-B318-44F0-B33A-B44357EC2789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D0CCE71-C66A-4A3C-9DDA-1A0D6706AEA7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485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3791438" y="4412663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019A2E-01EE-4342-89B2-17FBB430A3A7}"/>
              </a:ext>
            </a:extLst>
          </p:cNvPr>
          <p:cNvGrpSpPr/>
          <p:nvPr/>
        </p:nvGrpSpPr>
        <p:grpSpPr>
          <a:xfrm>
            <a:off x="7474302" y="4014498"/>
            <a:ext cx="3295298" cy="923330"/>
            <a:chOff x="7474302" y="4014498"/>
            <a:chExt cx="3295298" cy="923330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3740FAF-A691-44A7-86D1-D4E8B86234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4302" y="4476163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9CD7A7-F10C-4B45-BE7C-0C4207D06C83}"/>
                </a:ext>
              </a:extLst>
            </p:cNvPr>
            <p:cNvSpPr txBox="1"/>
            <p:nvPr/>
          </p:nvSpPr>
          <p:spPr>
            <a:xfrm>
              <a:off x="8128000" y="4014498"/>
              <a:ext cx="264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VGG16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ResNet50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EfficientNet_B0</a:t>
              </a:r>
              <a:endParaRPr lang="ko-KR" altLang="en-US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DA9844F-E072-40EF-9DFB-532C761837E8}"/>
              </a:ext>
            </a:extLst>
          </p:cNvPr>
          <p:cNvGrpSpPr/>
          <p:nvPr/>
        </p:nvGrpSpPr>
        <p:grpSpPr>
          <a:xfrm>
            <a:off x="-3160713" y="1632285"/>
            <a:ext cx="11435115" cy="4993339"/>
            <a:chOff x="204787" y="1632285"/>
            <a:chExt cx="11435115" cy="4993339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5E36F29-AD01-45EF-88BE-DF49FD7CD956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4DE487A-9415-459A-A57E-D6481C8930F4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3E69931A-F81E-4517-8C77-AE4D04D2D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0CD8BD3C-5988-46F4-8144-9552545AEE14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2DE01A53-86E3-4A87-86E0-4EE1CF9742FC}"/>
                  </a:ext>
                </a:extLst>
              </p:cNvPr>
              <p:cNvCxnSpPr>
                <a:endCxn id="152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52B585BA-2A63-4AAC-AE6F-F26E713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6C82B46-7872-47D1-A628-4778688C8487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571335C2-9484-4C6F-AA2D-0AB2E8858BDD}"/>
                  </a:ext>
                </a:extLst>
              </p:cNvPr>
              <p:cNvCxnSpPr>
                <a:cxnSpLocks/>
                <a:endCxn id="157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D46F6DE4-3D4A-45D2-AF0A-4E65C3362096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BC871F11-4065-46A0-AC65-D460A7E7AD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31705E1-CB53-4502-80F0-A2AB9FF7556C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C7AC8A47-6470-4437-AF6F-449FAA36F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B37F65E3-6755-4035-B8CC-46B29DEBC07B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DFC17B9-D922-45C6-9219-41A655326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04A260E-7A6A-4CCC-BDD9-AF7499896B97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D01FC850-4046-4769-85A9-B6ABE9DE40EE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1273E11C-85F8-4484-B5AA-D171DE30819C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3AD4FCF-AD88-4EA0-B5D1-ACA946EC8CBC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1C63839E-32C5-4884-AB99-39A635B27F37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9C9F087-2EBD-4EE0-8A05-C4761735AC77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5E23169-B440-4BBC-92C2-C8D99AE2A6A5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EB96364-C32E-412B-AA17-06FD50B91898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0ABE8BC-B891-4B3E-A679-A4CC18493011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BE057620-DDE6-45D9-A137-BAC3DB704424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CB85B781-7B91-4349-860E-286252412BDD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4D6B1BE-B732-4007-9F70-6A8FC870B7A5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B6E0FA-EAB0-40A9-9D6B-42DBBA889004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BE0FE42-7A30-4A5F-8AED-B9E783D66EEC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B72C400-E099-41A7-812B-409A14C85125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3F1A33-736D-40F7-ABE0-4CFBF9FC0BDF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CBBDDD1-1729-4A97-8386-270C9220DED1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4A8F7D-AD82-469F-9CA9-CB9455B48799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82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7169638" y="4910209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B2AA22-0827-4DAC-BD57-156F808651B3}"/>
              </a:ext>
            </a:extLst>
          </p:cNvPr>
          <p:cNvGrpSpPr/>
          <p:nvPr/>
        </p:nvGrpSpPr>
        <p:grpSpPr>
          <a:xfrm>
            <a:off x="12376502" y="4014498"/>
            <a:ext cx="3295298" cy="923330"/>
            <a:chOff x="7474302" y="4014498"/>
            <a:chExt cx="3295298" cy="923330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17837D2-10C2-44AC-9363-90C879958653}"/>
                </a:ext>
              </a:extLst>
            </p:cNvPr>
            <p:cNvCxnSpPr>
              <a:cxnSpLocks/>
            </p:cNvCxnSpPr>
            <p:nvPr/>
          </p:nvCxnSpPr>
          <p:spPr>
            <a:xfrm>
              <a:off x="7474302" y="4476163"/>
              <a:ext cx="546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7F2E46-2B85-407F-9EB7-40BABE0F7ED4}"/>
                </a:ext>
              </a:extLst>
            </p:cNvPr>
            <p:cNvSpPr txBox="1"/>
            <p:nvPr/>
          </p:nvSpPr>
          <p:spPr>
            <a:xfrm>
              <a:off x="8128000" y="4014498"/>
              <a:ext cx="264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VGG16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ResNet50</a:t>
              </a:r>
            </a:p>
            <a:p>
              <a:r>
                <a:rPr lang="en-US" altLang="ko-KR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EfficientNet_B0</a:t>
              </a:r>
              <a:endParaRPr lang="ko-KR" altLang="en-US" dirty="0">
                <a:latin typeface="a디딤돌" panose="02020600000000000000" pitchFamily="18" charset="-127"/>
                <a:ea typeface="a디딤돌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F249BBB-7701-4187-8779-BAEE185F0752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0DDB6C4-7122-460C-B240-D95D1F512226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F57699D-BCB2-4814-AB44-B0B5FB6CC467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F592B921-24A4-497D-A1A2-661DA52F0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87B33CC-8E91-462A-AB8B-5BA021A8912B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E7464026-BE17-4B02-88B5-A0EB7FD15CC5}"/>
                  </a:ext>
                </a:extLst>
              </p:cNvPr>
              <p:cNvCxnSpPr>
                <a:endCxn id="82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E29FA15F-7F98-466A-8C22-0E2F1890B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08C971AD-26C7-4EAB-9BBD-5B4A9355BFCE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6FFF5C4-BE4F-4D5D-AF03-17D08D5009A2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9796636-F606-40B1-971B-6CEA82F9E3F5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939F1AC-0A13-4B9C-B0FE-1487E06D8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215F297-CB26-4243-BC90-EEE911BE7570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A97D5A8-46B8-4520-853E-B30D3BC958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E003C6B-EF29-4A83-8984-6570E53EC085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65FD7BE-A7EC-4E5C-9962-421ADDD506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0504779-C5BD-444A-8156-320808BBBAD8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6626BE-2B72-4DAF-BDCB-1408BFD53D7E}"/>
                  </a:ext>
                </a:extLst>
              </p:cNvPr>
              <p:cNvCxnSpPr>
                <a:cxnSpLocks/>
                <a:endCxn id="103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0F7ABF1-8844-43B1-8524-D68487935432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70810C-DCB7-41C0-A92D-9EFE8627DAB8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8AE0D77-7CD2-4C71-A9A9-7035267BEBED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4E3FFC2D-0E02-42C7-A236-A4FB6E7F8037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96B06D9-D3AB-41A6-A184-CF3BC015BC92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4AACF26-B71B-474C-9AD6-33E8BA2ADE36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104F0AA-4791-4B00-A4DA-480CFF2B5C84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4F81AF8-4F97-4C13-8128-A2BF9C286035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8C94416-2FBB-4125-925E-C4DC21E4651E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DFFB284-CB33-420A-AC48-C45BFBFBAB9B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1D143D2-9DAF-4C5E-A9A3-B990931958E4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FC2355-43EF-420B-B6FD-7F7138B123B8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38FCC6-56C3-4F18-97E1-0BE038E44ED9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95E71D-672F-49A4-8212-EFB90EF10E7C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276D966-6BC4-4377-93BC-64D3746B1023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F3F603-3966-4447-A50F-60BFA2AEB191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5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BAA5481-B329-4C96-8CFA-C8E04B67AB24}"/>
              </a:ext>
            </a:extLst>
          </p:cNvPr>
          <p:cNvGrpSpPr/>
          <p:nvPr/>
        </p:nvGrpSpPr>
        <p:grpSpPr>
          <a:xfrm>
            <a:off x="204787" y="1632285"/>
            <a:ext cx="11435115" cy="4993339"/>
            <a:chOff x="204787" y="1632285"/>
            <a:chExt cx="11435115" cy="499333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E8B4715-09BD-4781-BE36-C233595A7BD4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941FB1-E7AE-48C9-ACFA-FE4CBBB6D77B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EBDB11CC-E847-49CF-B124-235F7B396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282BCD8-7E4A-49BD-9658-09B3FD4D3DAD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2FDA7C5-7EDD-430C-A502-EE21D4EDB4F6}"/>
                  </a:ext>
                </a:extLst>
              </p:cNvPr>
              <p:cNvCxnSpPr>
                <a:endCxn id="69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8EFA8B84-4394-4F58-951E-05E60B332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1E5621B-724B-4B6E-80F9-17B3C47ED63B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1ED0D0E-12F9-4E2D-9B45-3B7EA6983CAE}"/>
                  </a:ext>
                </a:extLst>
              </p:cNvPr>
              <p:cNvCxnSpPr>
                <a:cxnSpLocks/>
                <a:endCxn id="79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83B78E6-D63D-49B7-8B07-95239B2CACDA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6EBC9E4-E2F9-4DA7-9045-E2F058BB0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A22DE63-2F2D-499A-94D9-730A3FC8EC25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6AB56AC-44E8-456A-8DF7-512E624B90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B0B4E07-0E3E-424B-9FB4-80902235D454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5F8DABF-9F61-4AA4-BFA3-6EBEDA875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4EE9062-A558-4FC5-82CC-1ED9B6E3A798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07C0450B-84E1-4100-93C0-6C3DA22FF9C9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3C2B54A-0131-4F79-8A36-E1BFDC806F01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389843-4B0E-493F-ABE8-29F709A419F9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1111AE1-670A-4D93-AE47-6F533701B6F4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6E377C3-32A1-4958-B56B-9CDB493F5F56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1BE642E-1A0A-40E0-9E58-B7F86D1E749B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C29B87B-EAE5-434B-AF17-1F9F95757051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DEA0F74-3045-4E91-8C59-8206B054AD42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7178F98-E14F-4589-8969-737DC6DBD07F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68D05F9-E235-45B1-99CB-E1F03FD1E0B8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453DC6-DC26-4666-B289-3D1C2E45A0B9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E7DDB6-B402-4AB5-A5B3-00BEAD10AB77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3886E5-6400-445A-90FC-ED2E2C6C41D7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046244-27EF-46E2-AC8B-9E170F0D3460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088DD4-D597-4D43-BFBE-DDC086A0DECA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8C6D40-9647-4654-9D51-6C1FB1420EA5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D56708-8B5F-4A23-B1C6-9E09C1EE86AA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3CEE6D5-80DD-4BFE-9063-4772BF82FC87}"/>
              </a:ext>
            </a:extLst>
          </p:cNvPr>
          <p:cNvSpPr/>
          <p:nvPr/>
        </p:nvSpPr>
        <p:spPr>
          <a:xfrm>
            <a:off x="7169638" y="5474720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5925C2-F742-4837-9CA7-C8715115E391}"/>
              </a:ext>
            </a:extLst>
          </p:cNvPr>
          <p:cNvGrpSpPr/>
          <p:nvPr/>
        </p:nvGrpSpPr>
        <p:grpSpPr>
          <a:xfrm>
            <a:off x="12291291" y="1442700"/>
            <a:ext cx="11679122" cy="5368213"/>
            <a:chOff x="480291" y="1442700"/>
            <a:chExt cx="11679122" cy="5368213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BCA7E98-3BCA-4547-B7E7-626F2850F492}"/>
                </a:ext>
              </a:extLst>
            </p:cNvPr>
            <p:cNvGrpSpPr/>
            <p:nvPr/>
          </p:nvGrpSpPr>
          <p:grpSpPr>
            <a:xfrm>
              <a:off x="480291" y="1442700"/>
              <a:ext cx="11679122" cy="5368213"/>
              <a:chOff x="480291" y="1442700"/>
              <a:chExt cx="11679122" cy="536821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482AC1E-1D5E-4B7D-9611-A00385628CD9}"/>
                  </a:ext>
                </a:extLst>
              </p:cNvPr>
              <p:cNvSpPr txBox="1"/>
              <p:nvPr/>
            </p:nvSpPr>
            <p:spPr>
              <a:xfrm>
                <a:off x="3818744" y="6410803"/>
                <a:ext cx="147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Live plot</a:t>
                </a:r>
                <a:endParaRPr lang="ko-KR" altLang="en-US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D9829C18-D3B8-4E85-A34F-98E7D77A2CE2}"/>
                  </a:ext>
                </a:extLst>
              </p:cNvPr>
              <p:cNvGrpSpPr/>
              <p:nvPr/>
            </p:nvGrpSpPr>
            <p:grpSpPr>
              <a:xfrm>
                <a:off x="480291" y="1442700"/>
                <a:ext cx="11679122" cy="4921017"/>
                <a:chOff x="480291" y="1442700"/>
                <a:chExt cx="11679122" cy="4921017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9E5E1D0E-8587-4029-8DCB-0EE5C2C6B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291" y="1442700"/>
                  <a:ext cx="8151669" cy="4921017"/>
                </a:xfrm>
                <a:prstGeom prst="rect">
                  <a:avLst/>
                </a:prstGeom>
              </p:spPr>
            </p:pic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E6ED4639-B4D9-484B-AF76-2F3463D76C0F}"/>
                    </a:ext>
                  </a:extLst>
                </p:cNvPr>
                <p:cNvGrpSpPr/>
                <p:nvPr/>
              </p:nvGrpSpPr>
              <p:grpSpPr>
                <a:xfrm>
                  <a:off x="9267809" y="2090027"/>
                  <a:ext cx="2891604" cy="1695821"/>
                  <a:chOff x="9267809" y="2090027"/>
                  <a:chExt cx="2891604" cy="1695821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A53A5021-E853-4032-9B15-E314EDFE380D}"/>
                      </a:ext>
                    </a:extLst>
                  </p:cNvPr>
                  <p:cNvSpPr/>
                  <p:nvPr/>
                </p:nvSpPr>
                <p:spPr>
                  <a:xfrm>
                    <a:off x="9277256" y="2090027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787F3862-549A-4989-93BA-4E98A5425EDA}"/>
                      </a:ext>
                    </a:extLst>
                  </p:cNvPr>
                  <p:cNvSpPr/>
                  <p:nvPr/>
                </p:nvSpPr>
                <p:spPr>
                  <a:xfrm>
                    <a:off x="9267809" y="2760663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258535C7-540C-408E-A5A9-2AE90676725D}"/>
                      </a:ext>
                    </a:extLst>
                  </p:cNvPr>
                  <p:cNvSpPr/>
                  <p:nvPr/>
                </p:nvSpPr>
                <p:spPr>
                  <a:xfrm>
                    <a:off x="9277256" y="3429000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5032EF9-0366-4751-AC7F-F01607DCE28C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2090027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accuracy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0437C3C-9F1F-4838-BD27-0056C4636A7B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8" y="2754421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loss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E19F2BC4-89BB-4C05-B6F1-80B1A2962DC1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3410940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Status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</p:grpSp>
          </p:grpSp>
        </p:grp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F8171AF-C26B-42B2-820D-82C40F44AFEE}"/>
                </a:ext>
              </a:extLst>
            </p:cNvPr>
            <p:cNvSpPr/>
            <p:nvPr/>
          </p:nvSpPr>
          <p:spPr>
            <a:xfrm>
              <a:off x="2448545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1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02AF20C-10FA-4C67-867D-9A3EDA6B592F}"/>
                </a:ext>
              </a:extLst>
            </p:cNvPr>
            <p:cNvSpPr/>
            <p:nvPr/>
          </p:nvSpPr>
          <p:spPr>
            <a:xfrm>
              <a:off x="5965399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2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1FCB978-524D-4E1B-9D1F-629E70865494}"/>
                </a:ext>
              </a:extLst>
            </p:cNvPr>
            <p:cNvSpPr/>
            <p:nvPr/>
          </p:nvSpPr>
          <p:spPr>
            <a:xfrm>
              <a:off x="1296252" y="4556087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62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DE6BF4-F95D-4D77-9526-0EC507A69C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ACCA8D-427B-4C8A-B81F-0816B0418AEE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4C59F-4651-4095-BDAD-DB6761E4F1D8}"/>
              </a:ext>
            </a:extLst>
          </p:cNvPr>
          <p:cNvSpPr txBox="1"/>
          <p:nvPr/>
        </p:nvSpPr>
        <p:spPr>
          <a:xfrm>
            <a:off x="923636" y="604431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Index</a:t>
            </a:r>
            <a:endParaRPr lang="ko-KR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0D0B3E-B494-450C-B548-DDECC2C66093}"/>
              </a:ext>
            </a:extLst>
          </p:cNvPr>
          <p:cNvGrpSpPr/>
          <p:nvPr/>
        </p:nvGrpSpPr>
        <p:grpSpPr>
          <a:xfrm>
            <a:off x="480291" y="755010"/>
            <a:ext cx="443345" cy="473803"/>
            <a:chOff x="3860798" y="692727"/>
            <a:chExt cx="341747" cy="2498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94107A-62BB-4552-8254-F870B2588062}"/>
                </a:ext>
              </a:extLst>
            </p:cNvPr>
            <p:cNvSpPr/>
            <p:nvPr/>
          </p:nvSpPr>
          <p:spPr>
            <a:xfrm>
              <a:off x="3860800" y="692727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15617-CBF1-47D6-B485-5E443D2BE7C7}"/>
                </a:ext>
              </a:extLst>
            </p:cNvPr>
            <p:cNvSpPr/>
            <p:nvPr/>
          </p:nvSpPr>
          <p:spPr>
            <a:xfrm>
              <a:off x="3860799" y="794790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095B1F-42B4-449D-A649-20DE1EB8625C}"/>
                </a:ext>
              </a:extLst>
            </p:cNvPr>
            <p:cNvSpPr/>
            <p:nvPr/>
          </p:nvSpPr>
          <p:spPr>
            <a:xfrm>
              <a:off x="3860798" y="896853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229D629-9A5E-4601-A5AE-7B817C846C10}"/>
              </a:ext>
            </a:extLst>
          </p:cNvPr>
          <p:cNvSpPr txBox="1"/>
          <p:nvPr/>
        </p:nvSpPr>
        <p:spPr>
          <a:xfrm>
            <a:off x="3551380" y="3946726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F6CED-0847-42C7-B80D-B54EBB0E726F}"/>
              </a:ext>
            </a:extLst>
          </p:cNvPr>
          <p:cNvSpPr txBox="1"/>
          <p:nvPr/>
        </p:nvSpPr>
        <p:spPr>
          <a:xfrm>
            <a:off x="4738739" y="4524957"/>
            <a:ext cx="2614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기술 스택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 기능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7537-3B92-46BD-ABDD-CC99036E19D3}"/>
              </a:ext>
            </a:extLst>
          </p:cNvPr>
          <p:cNvSpPr txBox="1"/>
          <p:nvPr/>
        </p:nvSpPr>
        <p:spPr>
          <a:xfrm>
            <a:off x="4122336" y="179215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BE3924-1F18-4674-86AA-39E3E15A6F80}"/>
              </a:ext>
            </a:extLst>
          </p:cNvPr>
          <p:cNvSpPr txBox="1"/>
          <p:nvPr/>
        </p:nvSpPr>
        <p:spPr>
          <a:xfrm>
            <a:off x="14518702" y="1672549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5781A26-1F7F-4948-A45B-FFEECE575402}"/>
              </a:ext>
            </a:extLst>
          </p:cNvPr>
          <p:cNvSpPr/>
          <p:nvPr/>
        </p:nvSpPr>
        <p:spPr>
          <a:xfrm>
            <a:off x="13177891" y="2682656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DCD9E5-CFCB-4709-838A-B2E152713AFF}"/>
              </a:ext>
            </a:extLst>
          </p:cNvPr>
          <p:cNvSpPr/>
          <p:nvPr/>
        </p:nvSpPr>
        <p:spPr>
          <a:xfrm>
            <a:off x="4379493" y="1972804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9CFAA-96FA-44AA-9A8F-2D3A4BE92185}"/>
              </a:ext>
            </a:extLst>
          </p:cNvPr>
          <p:cNvSpPr txBox="1"/>
          <p:nvPr/>
        </p:nvSpPr>
        <p:spPr>
          <a:xfrm>
            <a:off x="4287860" y="2315377"/>
            <a:ext cx="36162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및 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Classification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35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897476-837A-4AF1-9F68-D550D776BF86}"/>
              </a:ext>
            </a:extLst>
          </p:cNvPr>
          <p:cNvGrpSpPr/>
          <p:nvPr/>
        </p:nvGrpSpPr>
        <p:grpSpPr>
          <a:xfrm>
            <a:off x="480291" y="1442700"/>
            <a:ext cx="11679122" cy="5368213"/>
            <a:chOff x="480291" y="1442700"/>
            <a:chExt cx="11679122" cy="536821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57A50-A65D-4AE9-AF45-36A06BD9AA73}"/>
                </a:ext>
              </a:extLst>
            </p:cNvPr>
            <p:cNvGrpSpPr/>
            <p:nvPr/>
          </p:nvGrpSpPr>
          <p:grpSpPr>
            <a:xfrm>
              <a:off x="480291" y="1442700"/>
              <a:ext cx="11679122" cy="5368213"/>
              <a:chOff x="480291" y="1442700"/>
              <a:chExt cx="11679122" cy="536821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71C7F-3A47-4250-AB82-F3A0B8B8B08A}"/>
                  </a:ext>
                </a:extLst>
              </p:cNvPr>
              <p:cNvSpPr txBox="1"/>
              <p:nvPr/>
            </p:nvSpPr>
            <p:spPr>
              <a:xfrm>
                <a:off x="3818744" y="6410803"/>
                <a:ext cx="147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Live plot</a:t>
                </a:r>
                <a:endParaRPr lang="ko-KR" altLang="en-US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00C5E9B-EA65-4CBA-BC4D-805F204A74C0}"/>
                  </a:ext>
                </a:extLst>
              </p:cNvPr>
              <p:cNvGrpSpPr/>
              <p:nvPr/>
            </p:nvGrpSpPr>
            <p:grpSpPr>
              <a:xfrm>
                <a:off x="480291" y="1442700"/>
                <a:ext cx="11679122" cy="4921017"/>
                <a:chOff x="480291" y="1442700"/>
                <a:chExt cx="11679122" cy="4921017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6856550-1D2B-4985-AC99-C3E356E3E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291" y="1442700"/>
                  <a:ext cx="8151669" cy="4921017"/>
                </a:xfrm>
                <a:prstGeom prst="rect">
                  <a:avLst/>
                </a:prstGeom>
              </p:spPr>
            </p:pic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95305417-65E6-4177-A5B4-17828429A6BD}"/>
                    </a:ext>
                  </a:extLst>
                </p:cNvPr>
                <p:cNvGrpSpPr/>
                <p:nvPr/>
              </p:nvGrpSpPr>
              <p:grpSpPr>
                <a:xfrm>
                  <a:off x="9267809" y="2090027"/>
                  <a:ext cx="2891604" cy="1695821"/>
                  <a:chOff x="9267809" y="2090027"/>
                  <a:chExt cx="2891604" cy="1695821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5754F11C-ED71-49F2-9006-BC9B9278FD90}"/>
                      </a:ext>
                    </a:extLst>
                  </p:cNvPr>
                  <p:cNvSpPr/>
                  <p:nvPr/>
                </p:nvSpPr>
                <p:spPr>
                  <a:xfrm>
                    <a:off x="9277256" y="2090027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id="{E398B8AE-E98E-45E5-9E66-ED537E2F7C88}"/>
                      </a:ext>
                    </a:extLst>
                  </p:cNvPr>
                  <p:cNvSpPr/>
                  <p:nvPr/>
                </p:nvSpPr>
                <p:spPr>
                  <a:xfrm>
                    <a:off x="9267809" y="2760663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74A6E53A-06F5-4E7B-BD82-B9EE236296C8}"/>
                      </a:ext>
                    </a:extLst>
                  </p:cNvPr>
                  <p:cNvSpPr/>
                  <p:nvPr/>
                </p:nvSpPr>
                <p:spPr>
                  <a:xfrm>
                    <a:off x="9277256" y="3429000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9731A6-7DC6-4331-A165-7341097447C2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2090027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accuracy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7D49F45-82AE-45F1-BE21-A580307E420D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8" y="2754421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loss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C5EBEB-6E00-40DA-9244-EB7BAF249378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3410940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Status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</p:grpSp>
          </p:grp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7657751-5EF4-45B0-95D8-ABC245D5DCC6}"/>
                </a:ext>
              </a:extLst>
            </p:cNvPr>
            <p:cNvSpPr/>
            <p:nvPr/>
          </p:nvSpPr>
          <p:spPr>
            <a:xfrm>
              <a:off x="2448545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1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EBAA37A-81CA-4508-B15A-B292B60875B5}"/>
                </a:ext>
              </a:extLst>
            </p:cNvPr>
            <p:cNvSpPr/>
            <p:nvPr/>
          </p:nvSpPr>
          <p:spPr>
            <a:xfrm>
              <a:off x="5965399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2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5763E8F-E7F2-411F-9C20-BFC3FC1E9CCC}"/>
                </a:ext>
              </a:extLst>
            </p:cNvPr>
            <p:cNvSpPr/>
            <p:nvPr/>
          </p:nvSpPr>
          <p:spPr>
            <a:xfrm>
              <a:off x="1296252" y="4556087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3613925" y="6523923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D5B0E4-E9D3-4E5E-AA60-DCB65A1535A2}"/>
              </a:ext>
            </a:extLst>
          </p:cNvPr>
          <p:cNvGrpSpPr/>
          <p:nvPr/>
        </p:nvGrpSpPr>
        <p:grpSpPr>
          <a:xfrm>
            <a:off x="-11872913" y="1632285"/>
            <a:ext cx="11435115" cy="4993339"/>
            <a:chOff x="204787" y="1632285"/>
            <a:chExt cx="11435115" cy="49933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31BAEB2-D8F9-4A09-997E-2F275C66DC1B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4E6F11-AFCB-407E-B0E2-146A8F234FA4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4D8131B-EA95-4C98-8972-A08484400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B144F53-F3D0-4D93-9C59-F659365F3C29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708F1E-E4B0-42DC-A223-72173ED919A9}"/>
                  </a:ext>
                </a:extLst>
              </p:cNvPr>
              <p:cNvCxnSpPr>
                <a:endCxn id="40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A16AF9F-83F8-4C6D-AF05-7D397D060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F2779CC-6486-46A9-8DDA-20F0EFBF6A5B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4A51439-7454-4B08-9F38-DBF6FE3B0E23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EFF4E8A-CEFF-4E80-A240-F95ACFFB9C32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16F1C8F-77FE-41E8-9BBF-9637E7E48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2FB4680-425E-497C-B610-1CE6E71C19FB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14CD975-D23D-4843-9426-467AC9DEEC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EC3E5C4-8C85-4F84-9212-0CECFEB2BA81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ADA90DC-4648-4CD6-B22A-6B3FCB3B9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6A2D79A-E8A5-442A-9598-E3735B80B5E9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3E2342D-C30D-4055-A79B-014778C4053E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FB50E73-8BF8-4F04-9C32-4C65253D731C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A8807-C487-4E47-9640-FE373822645E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504C5B9-1754-40A5-958F-67C17C1C766C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918FF84-21FF-4338-8777-9EF4599D7295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AA3A4BF-739A-42E6-81C9-07007D5C2549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CD226BD7-EF5B-49C2-8CF3-B9A600C8F50C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C88BB50-6D4A-4D9F-90D1-E189C9CAA940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28DE7CE-1EAE-480C-98DA-484B8B3F3046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5946FD4-A811-4280-AABE-0EB0115B047E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9775C-D591-436D-A2D7-D71A4EC592BC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7B8701-D851-4EC2-98B4-511622CE40B8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FF8DF4-603A-4CDC-82EC-DD2486F37DFD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87344F-3D49-494F-BE73-C8A12635FC1B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5147B-423E-4064-AA63-081B1A4D031E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436C5C-D6D5-473A-AD40-3AEECC2DDC1A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E67C49-87F2-4376-A280-0600236D617B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329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897476-837A-4AF1-9F68-D550D776BF86}"/>
              </a:ext>
            </a:extLst>
          </p:cNvPr>
          <p:cNvGrpSpPr/>
          <p:nvPr/>
        </p:nvGrpSpPr>
        <p:grpSpPr>
          <a:xfrm>
            <a:off x="480291" y="1442700"/>
            <a:ext cx="11679122" cy="5368213"/>
            <a:chOff x="480291" y="1442700"/>
            <a:chExt cx="11679122" cy="536821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57A50-A65D-4AE9-AF45-36A06BD9AA73}"/>
                </a:ext>
              </a:extLst>
            </p:cNvPr>
            <p:cNvGrpSpPr/>
            <p:nvPr/>
          </p:nvGrpSpPr>
          <p:grpSpPr>
            <a:xfrm>
              <a:off x="480291" y="1442700"/>
              <a:ext cx="11679122" cy="5368213"/>
              <a:chOff x="480291" y="1442700"/>
              <a:chExt cx="11679122" cy="536821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71C7F-3A47-4250-AB82-F3A0B8B8B08A}"/>
                  </a:ext>
                </a:extLst>
              </p:cNvPr>
              <p:cNvSpPr txBox="1"/>
              <p:nvPr/>
            </p:nvSpPr>
            <p:spPr>
              <a:xfrm>
                <a:off x="3818744" y="6410803"/>
                <a:ext cx="147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Live plot</a:t>
                </a:r>
                <a:endParaRPr lang="ko-KR" altLang="en-US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00C5E9B-EA65-4CBA-BC4D-805F204A74C0}"/>
                  </a:ext>
                </a:extLst>
              </p:cNvPr>
              <p:cNvGrpSpPr/>
              <p:nvPr/>
            </p:nvGrpSpPr>
            <p:grpSpPr>
              <a:xfrm>
                <a:off x="480291" y="1442700"/>
                <a:ext cx="11679122" cy="4921017"/>
                <a:chOff x="480291" y="1442700"/>
                <a:chExt cx="11679122" cy="4921017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6856550-1D2B-4985-AC99-C3E356E3E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291" y="1442700"/>
                  <a:ext cx="8151669" cy="4921017"/>
                </a:xfrm>
                <a:prstGeom prst="rect">
                  <a:avLst/>
                </a:prstGeom>
              </p:spPr>
            </p:pic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95305417-65E6-4177-A5B4-17828429A6BD}"/>
                    </a:ext>
                  </a:extLst>
                </p:cNvPr>
                <p:cNvGrpSpPr/>
                <p:nvPr/>
              </p:nvGrpSpPr>
              <p:grpSpPr>
                <a:xfrm>
                  <a:off x="9267809" y="2090027"/>
                  <a:ext cx="2891604" cy="1695821"/>
                  <a:chOff x="9267809" y="2090027"/>
                  <a:chExt cx="2891604" cy="1695821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5754F11C-ED71-49F2-9006-BC9B9278FD90}"/>
                      </a:ext>
                    </a:extLst>
                  </p:cNvPr>
                  <p:cNvSpPr/>
                  <p:nvPr/>
                </p:nvSpPr>
                <p:spPr>
                  <a:xfrm>
                    <a:off x="9277256" y="2090027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10" name="타원 9">
                    <a:extLst>
                      <a:ext uri="{FF2B5EF4-FFF2-40B4-BE49-F238E27FC236}">
                        <a16:creationId xmlns:a16="http://schemas.microsoft.com/office/drawing/2014/main" id="{E398B8AE-E98E-45E5-9E66-ED537E2F7C88}"/>
                      </a:ext>
                    </a:extLst>
                  </p:cNvPr>
                  <p:cNvSpPr/>
                  <p:nvPr/>
                </p:nvSpPr>
                <p:spPr>
                  <a:xfrm>
                    <a:off x="9267809" y="2760663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74A6E53A-06F5-4E7B-BD82-B9EE236296C8}"/>
                      </a:ext>
                    </a:extLst>
                  </p:cNvPr>
                  <p:cNvSpPr/>
                  <p:nvPr/>
                </p:nvSpPr>
                <p:spPr>
                  <a:xfrm>
                    <a:off x="9277256" y="3429000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9731A6-7DC6-4331-A165-7341097447C2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2090027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accuracy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7D49F45-82AE-45F1-BE21-A580307E420D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8" y="2754421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loss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C5EBEB-6E00-40DA-9244-EB7BAF249378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3410940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Status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</p:grpSp>
          </p:grp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7657751-5EF4-45B0-95D8-ABC245D5DCC6}"/>
                </a:ext>
              </a:extLst>
            </p:cNvPr>
            <p:cNvSpPr/>
            <p:nvPr/>
          </p:nvSpPr>
          <p:spPr>
            <a:xfrm>
              <a:off x="2448545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1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EBAA37A-81CA-4508-B15A-B292B60875B5}"/>
                </a:ext>
              </a:extLst>
            </p:cNvPr>
            <p:cNvSpPr/>
            <p:nvPr/>
          </p:nvSpPr>
          <p:spPr>
            <a:xfrm>
              <a:off x="5965399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2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5763E8F-E7F2-411F-9C20-BFC3FC1E9CCC}"/>
                </a:ext>
              </a:extLst>
            </p:cNvPr>
            <p:cNvSpPr/>
            <p:nvPr/>
          </p:nvSpPr>
          <p:spPr>
            <a:xfrm>
              <a:off x="1296252" y="4556087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9023879" y="3515223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D5B0E4-E9D3-4E5E-AA60-DCB65A1535A2}"/>
              </a:ext>
            </a:extLst>
          </p:cNvPr>
          <p:cNvGrpSpPr/>
          <p:nvPr/>
        </p:nvGrpSpPr>
        <p:grpSpPr>
          <a:xfrm>
            <a:off x="-11872913" y="1632285"/>
            <a:ext cx="11435115" cy="4993339"/>
            <a:chOff x="204787" y="1632285"/>
            <a:chExt cx="11435115" cy="499333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31BAEB2-D8F9-4A09-997E-2F275C66DC1B}"/>
                </a:ext>
              </a:extLst>
            </p:cNvPr>
            <p:cNvGrpSpPr/>
            <p:nvPr/>
          </p:nvGrpSpPr>
          <p:grpSpPr>
            <a:xfrm>
              <a:off x="204787" y="1632285"/>
              <a:ext cx="5891212" cy="4993339"/>
              <a:chOff x="204787" y="1632285"/>
              <a:chExt cx="5891212" cy="4993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4E6F11-AFCB-407E-B0E2-146A8F234FA4}"/>
                  </a:ext>
                </a:extLst>
              </p:cNvPr>
              <p:cNvSpPr txBox="1"/>
              <p:nvPr/>
            </p:nvSpPr>
            <p:spPr>
              <a:xfrm>
                <a:off x="2222942" y="6256292"/>
                <a:ext cx="167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Train wizard</a:t>
                </a:r>
                <a:endParaRPr lang="ko-KR" altLang="en-US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4D8131B-EA95-4C98-8972-A08484400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787" y="2080365"/>
                <a:ext cx="5891212" cy="4127767"/>
              </a:xfrm>
              <a:prstGeom prst="rect">
                <a:avLst/>
              </a:prstGeom>
            </p:spPr>
          </p:pic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B144F53-F3D0-4D93-9C59-F659365F3C29}"/>
                  </a:ext>
                </a:extLst>
              </p:cNvPr>
              <p:cNvSpPr/>
              <p:nvPr/>
            </p:nvSpPr>
            <p:spPr>
              <a:xfrm>
                <a:off x="1664178" y="1632285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1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708F1E-E4B0-42DC-A223-72173ED919A9}"/>
                  </a:ext>
                </a:extLst>
              </p:cNvPr>
              <p:cNvCxnSpPr>
                <a:endCxn id="40" idx="3"/>
              </p:cNvCxnSpPr>
              <p:nvPr/>
            </p:nvCxnSpPr>
            <p:spPr>
              <a:xfrm flipV="1">
                <a:off x="992459" y="1879732"/>
                <a:ext cx="720711" cy="70735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A16AF9F-83F8-4C6D-AF05-7D397D060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190" y="2840124"/>
                <a:ext cx="1036393" cy="32839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F2779CC-6486-46A9-8DDA-20F0EFBF6A5B}"/>
                  </a:ext>
                </a:extLst>
              </p:cNvPr>
              <p:cNvSpPr/>
              <p:nvPr/>
            </p:nvSpPr>
            <p:spPr>
              <a:xfrm>
                <a:off x="1994996" y="303362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2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4A51439-7454-4B08-9F38-DBF6FE3B0E23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 flipV="1">
                <a:off x="1831446" y="3522834"/>
                <a:ext cx="1162235" cy="45979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EFF4E8A-CEFF-4E80-A240-F95ACFFB9C32}"/>
                  </a:ext>
                </a:extLst>
              </p:cNvPr>
              <p:cNvSpPr/>
              <p:nvPr/>
            </p:nvSpPr>
            <p:spPr>
              <a:xfrm>
                <a:off x="2944689" y="3275387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3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16F1C8F-77FE-41E8-9BBF-9637E7E48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544" y="3428999"/>
                <a:ext cx="116735" cy="5180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2FB4680-425E-497C-B610-1CE6E71C19FB}"/>
                  </a:ext>
                </a:extLst>
              </p:cNvPr>
              <p:cNvSpPr/>
              <p:nvPr/>
            </p:nvSpPr>
            <p:spPr>
              <a:xfrm>
                <a:off x="4485430" y="314885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4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14CD975-D23D-4843-9426-467AC9DEEC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57" y="3539980"/>
                <a:ext cx="1088702" cy="81410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EC3E5C4-8C85-4F84-9212-0CECFEB2BA81}"/>
                  </a:ext>
                </a:extLst>
              </p:cNvPr>
              <p:cNvSpPr/>
              <p:nvPr/>
            </p:nvSpPr>
            <p:spPr>
              <a:xfrm>
                <a:off x="1613976" y="3305124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5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ADA90DC-4648-4CD6-B22A-6B3FCB3B9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00" y="4512263"/>
                <a:ext cx="1636642" cy="2595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6A2D79A-E8A5-442A-9598-E3735B80B5E9}"/>
                  </a:ext>
                </a:extLst>
              </p:cNvPr>
              <p:cNvSpPr/>
              <p:nvPr/>
            </p:nvSpPr>
            <p:spPr>
              <a:xfrm>
                <a:off x="2245295" y="43369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6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3E2342D-C30D-4055-A79B-014778C4053E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1523436" y="5057966"/>
                <a:ext cx="1034763" cy="41053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FB50E73-8BF8-4F04-9C32-4C65253D731C}"/>
                  </a:ext>
                </a:extLst>
              </p:cNvPr>
              <p:cNvSpPr/>
              <p:nvPr/>
            </p:nvSpPr>
            <p:spPr>
              <a:xfrm>
                <a:off x="2509207" y="5426041"/>
                <a:ext cx="334536" cy="2899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2"/>
                    </a:solidFill>
                  </a:rPr>
                  <a:t>7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A8807-C487-4E47-9640-FE373822645E}"/>
                </a:ext>
              </a:extLst>
            </p:cNvPr>
            <p:cNvGrpSpPr/>
            <p:nvPr/>
          </p:nvGrpSpPr>
          <p:grpSpPr>
            <a:xfrm>
              <a:off x="7505188" y="2244184"/>
              <a:ext cx="4134714" cy="3554449"/>
              <a:chOff x="7696730" y="2053560"/>
              <a:chExt cx="4134714" cy="288766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504C5B9-1754-40A5-958F-67C17C1C766C}"/>
                  </a:ext>
                </a:extLst>
              </p:cNvPr>
              <p:cNvSpPr/>
              <p:nvPr/>
            </p:nvSpPr>
            <p:spPr>
              <a:xfrm>
                <a:off x="7705492" y="208036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918FF84-21FF-4338-8777-9EF4599D7295}"/>
                  </a:ext>
                </a:extLst>
              </p:cNvPr>
              <p:cNvSpPr/>
              <p:nvPr/>
            </p:nvSpPr>
            <p:spPr>
              <a:xfrm>
                <a:off x="7696731" y="2497857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AA3A4BF-739A-42E6-81C9-07007D5C2549}"/>
                  </a:ext>
                </a:extLst>
              </p:cNvPr>
              <p:cNvSpPr/>
              <p:nvPr/>
            </p:nvSpPr>
            <p:spPr>
              <a:xfrm>
                <a:off x="7696730" y="3332841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CD226BD7-EF5B-49C2-8CF3-B9A600C8F50C}"/>
                  </a:ext>
                </a:extLst>
              </p:cNvPr>
              <p:cNvSpPr/>
              <p:nvPr/>
            </p:nvSpPr>
            <p:spPr>
              <a:xfrm>
                <a:off x="7696731" y="2915349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C88BB50-6D4A-4D9F-90D1-E189C9CAA940}"/>
                  </a:ext>
                </a:extLst>
              </p:cNvPr>
              <p:cNvSpPr/>
              <p:nvPr/>
            </p:nvSpPr>
            <p:spPr>
              <a:xfrm>
                <a:off x="7705491" y="375033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28DE7CE-1EAE-480C-98DA-484B8B3F3046}"/>
                  </a:ext>
                </a:extLst>
              </p:cNvPr>
              <p:cNvSpPr/>
              <p:nvPr/>
            </p:nvSpPr>
            <p:spPr>
              <a:xfrm>
                <a:off x="7705491" y="4167825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5946FD4-A811-4280-AABE-0EB0115B047E}"/>
                  </a:ext>
                </a:extLst>
              </p:cNvPr>
              <p:cNvSpPr/>
              <p:nvPr/>
            </p:nvSpPr>
            <p:spPr>
              <a:xfrm>
                <a:off x="7705491" y="4611603"/>
                <a:ext cx="334537" cy="289906"/>
              </a:xfrm>
              <a:prstGeom prst="ellipse">
                <a:avLst/>
              </a:prstGeom>
              <a:solidFill>
                <a:srgbClr val="84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9775C-D591-436D-A2D7-D71A4EC592BC}"/>
                  </a:ext>
                </a:extLst>
              </p:cNvPr>
              <p:cNvSpPr txBox="1"/>
              <p:nvPr/>
            </p:nvSpPr>
            <p:spPr>
              <a:xfrm>
                <a:off x="8179520" y="2053560"/>
                <a:ext cx="2487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모델 이름 설정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7B8701-D851-4EC2-98B4-511622CE40B8}"/>
                  </a:ext>
                </a:extLst>
              </p:cNvPr>
              <p:cNvSpPr txBox="1"/>
              <p:nvPr/>
            </p:nvSpPr>
            <p:spPr>
              <a:xfrm>
                <a:off x="8179520" y="2458144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Augmentation(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데이터 부풀리기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FF8DF4-603A-4CDC-82EC-DD2486F37DFD}"/>
                  </a:ext>
                </a:extLst>
              </p:cNvPr>
              <p:cNvSpPr txBox="1"/>
              <p:nvPr/>
            </p:nvSpPr>
            <p:spPr>
              <a:xfrm>
                <a:off x="8179520" y="2875636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새로운 모델 학습하기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87344F-3D49-494F-BE73-C8A12635FC1B}"/>
                  </a:ext>
                </a:extLst>
              </p:cNvPr>
              <p:cNvSpPr txBox="1"/>
              <p:nvPr/>
            </p:nvSpPr>
            <p:spPr>
              <a:xfrm>
                <a:off x="8179520" y="3293128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전이학습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5147B-423E-4064-AA63-081B1A4D031E}"/>
                  </a:ext>
                </a:extLst>
              </p:cNvPr>
              <p:cNvSpPr txBox="1"/>
              <p:nvPr/>
            </p:nvSpPr>
            <p:spPr>
              <a:xfrm>
                <a:off x="8179520" y="371062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학습할 네트워크 선택하기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436C5C-D6D5-473A-AD40-3AEECC2DDC1A}"/>
                  </a:ext>
                </a:extLst>
              </p:cNvPr>
              <p:cNvSpPr txBox="1"/>
              <p:nvPr/>
            </p:nvSpPr>
            <p:spPr>
              <a:xfrm>
                <a:off x="8179520" y="4128112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Epoch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 설정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(</a:t>
                </a:r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학습 횟수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)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E67C49-87F2-4376-A280-0600236D617B}"/>
                  </a:ext>
                </a:extLst>
              </p:cNvPr>
              <p:cNvSpPr txBox="1"/>
              <p:nvPr/>
            </p:nvSpPr>
            <p:spPr>
              <a:xfrm>
                <a:off x="8179520" y="4571890"/>
                <a:ext cx="3651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이전 학습 </a:t>
                </a:r>
                <a:r>
                  <a:rPr lang="en-US" altLang="ko-KR" dirty="0">
                    <a:latin typeface="a로케트" panose="02020600000000000000" pitchFamily="18" charset="-127"/>
                    <a:ea typeface="a로케트" panose="02020600000000000000" pitchFamily="18" charset="-127"/>
                  </a:rPr>
                  <a:t>parameter</a:t>
                </a:r>
                <a:endParaRPr lang="ko-KR" altLang="en-US" dirty="0"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94E9E70-FFC2-4331-8774-7EBF565BCEA1}"/>
              </a:ext>
            </a:extLst>
          </p:cNvPr>
          <p:cNvGrpSpPr/>
          <p:nvPr/>
        </p:nvGrpSpPr>
        <p:grpSpPr>
          <a:xfrm>
            <a:off x="12583919" y="1386988"/>
            <a:ext cx="11890879" cy="5179973"/>
            <a:chOff x="696719" y="1386988"/>
            <a:chExt cx="11890879" cy="517997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9B5A66-CA41-4BF2-894A-9C039D7B36CD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1337EB4-DB74-4F40-87A5-B9B581806285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AA21F8A-5517-4BDA-9C1C-A7ADC94BF4C2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5653D738-4C89-4F39-ACFF-CCECE8FE8DA9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632AFF8-2E17-4589-81F3-FB0E1C4299E4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A7B54176-7611-460A-8620-CBA828FB1EF0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FC310D98-09A4-4FC1-A4D4-1F31877A59A1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522C280-4F45-4A3A-A149-46345D504F28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6D651B7-1351-46B1-8998-36474659E570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89ED710-EE78-4CD6-B5B4-BA3B7757936B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4F3BFB-BD3F-4617-95F2-199D72641249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B247E7-63B9-4FC9-992E-2DF096B8F702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F637985-9B02-4262-898E-386AC2653510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448C6D29-6282-4913-BBEB-AFA165A60992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A81B00A6-F773-45E5-8A14-3A71C852662B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A1B7B9A1-0A41-44A1-95E6-374033F50D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62" name="타원 61">
                    <a:extLst>
                      <a:ext uri="{FF2B5EF4-FFF2-40B4-BE49-F238E27FC236}">
                        <a16:creationId xmlns:a16="http://schemas.microsoft.com/office/drawing/2014/main" id="{2EBE8EE5-A963-4164-B266-FC7AA52243EF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03DD1BE1-FE29-49E0-869D-BAFC94CF8A04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2DA9B1BE-AA6E-49DB-8F9F-053A4F7D05C3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17A1F143-7C0A-415F-B40A-4EC278E82CC8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A6D59744-8D55-459F-8A2F-09E69E5A0812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67" name="직선 연결선 66">
                    <a:extLst>
                      <a:ext uri="{FF2B5EF4-FFF2-40B4-BE49-F238E27FC236}">
                        <a16:creationId xmlns:a16="http://schemas.microsoft.com/office/drawing/2014/main" id="{6342F263-B55E-41DB-823C-CB73D5C67CB2}"/>
                      </a:ext>
                    </a:extLst>
                  </p:cNvPr>
                  <p:cNvCxnSpPr>
                    <a:endCxn id="66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04A6054-886C-443B-A912-D7930EB1DBFD}"/>
                    </a:ext>
                  </a:extLst>
                </p:cNvPr>
                <p:cNvCxnSpPr>
                  <a:cxnSpLocks/>
                  <a:endCxn id="64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6467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A900E1-2923-4E64-8241-E2693A2F92D7}"/>
              </a:ext>
            </a:extLst>
          </p:cNvPr>
          <p:cNvGrpSpPr/>
          <p:nvPr/>
        </p:nvGrpSpPr>
        <p:grpSpPr>
          <a:xfrm>
            <a:off x="696719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6BD68EE-FBD7-44BC-9D58-8537A0CB13D9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FB1DAB5-BC5E-4D27-B6FA-260C049B4E51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768FDF8-4793-49E2-B147-1A3285C7DD7F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D427DE6-5A53-47F6-9F70-363CEC03E73E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3A41429A-6AE3-411E-BCF6-94E021CF16CC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7AF67EB8-E01A-460B-BDBE-2EEFC1F0EB55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660D827-D4B2-43A1-846A-C3428AAF0DCE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EADA17-0F9B-4379-B2AC-9B8753DB17F5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EE688E-3B6A-4169-B775-D0C7E026330D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4A2E1F4-684E-402F-BA45-E7445563CE6B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E1CCA8-FF02-44F7-9BF3-C4C376E65B8A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963CB7F-F369-4F06-8636-04E028C73E3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496EFCD-EB33-44BF-A75F-0EAC1166BEB5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5A6F1F93-632B-49BB-B4BD-06DB69C52718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EB034818-28E5-42BF-8297-26E246D4E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91A5421F-E9B4-4BF2-A7C2-7AE62E5D16BC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B9565950-6B0C-4173-BA9E-C42F27B1F0F8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71BB5340-4690-47F6-936D-45FD0009C0F5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858DF471-F929-4ECB-BD9D-BC127790600B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BE10580-4985-405F-9667-9BB51EA5A876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E000D3A-AAC4-4A34-BB63-01BDD553EA6D}"/>
                      </a:ext>
                    </a:extLst>
                  </p:cNvPr>
                  <p:cNvCxnSpPr>
                    <a:endCxn id="55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62413E6-2753-4DCD-AB4D-B15560062967}"/>
                    </a:ext>
                  </a:extLst>
                </p:cNvPr>
                <p:cNvCxnSpPr>
                  <a:cxnSpLocks/>
                  <a:endCxn id="53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3022911" y="6288409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46800A2-0DF1-4233-9EFE-1E5C883DCEC1}"/>
              </a:ext>
            </a:extLst>
          </p:cNvPr>
          <p:cNvGrpSpPr/>
          <p:nvPr/>
        </p:nvGrpSpPr>
        <p:grpSpPr>
          <a:xfrm>
            <a:off x="12547600" y="2508541"/>
            <a:ext cx="4851943" cy="369332"/>
            <a:chOff x="6642100" y="2508541"/>
            <a:chExt cx="4851943" cy="369332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D09DD26-AFA3-4103-8693-D96877DAB2E7}"/>
                </a:ext>
              </a:extLst>
            </p:cNvPr>
            <p:cNvCxnSpPr/>
            <p:nvPr/>
          </p:nvCxnSpPr>
          <p:spPr>
            <a:xfrm>
              <a:off x="6642100" y="27178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1EC162-DAF8-44E3-AB03-D913BFECEB1E}"/>
                </a:ext>
              </a:extLst>
            </p:cNvPr>
            <p:cNvSpPr txBox="1"/>
            <p:nvPr/>
          </p:nvSpPr>
          <p:spPr>
            <a:xfrm>
              <a:off x="8050562" y="2508541"/>
              <a:ext cx="344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전체 개수 중 정답을 맞춘 개수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100E913-42BD-46ED-8F4B-DA8C72899ABA}"/>
              </a:ext>
            </a:extLst>
          </p:cNvPr>
          <p:cNvGrpSpPr/>
          <p:nvPr/>
        </p:nvGrpSpPr>
        <p:grpSpPr>
          <a:xfrm>
            <a:off x="-11991109" y="1442700"/>
            <a:ext cx="11679122" cy="5368213"/>
            <a:chOff x="480291" y="1442700"/>
            <a:chExt cx="11679122" cy="5368213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B9B0899-478D-4366-BE54-BDADB6DC70F9}"/>
                </a:ext>
              </a:extLst>
            </p:cNvPr>
            <p:cNvGrpSpPr/>
            <p:nvPr/>
          </p:nvGrpSpPr>
          <p:grpSpPr>
            <a:xfrm>
              <a:off x="480291" y="1442700"/>
              <a:ext cx="11679122" cy="5368213"/>
              <a:chOff x="480291" y="1442700"/>
              <a:chExt cx="11679122" cy="536821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730B6F-B106-4DAA-9CBA-87263389B254}"/>
                  </a:ext>
                </a:extLst>
              </p:cNvPr>
              <p:cNvSpPr txBox="1"/>
              <p:nvPr/>
            </p:nvSpPr>
            <p:spPr>
              <a:xfrm>
                <a:off x="3818744" y="6410803"/>
                <a:ext cx="147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2"/>
                    </a:solidFill>
                    <a:latin typeface="a로케트" panose="02020600000000000000" pitchFamily="18" charset="-127"/>
                    <a:ea typeface="a로케트" panose="02020600000000000000" pitchFamily="18" charset="-127"/>
                  </a:rPr>
                  <a:t>Live plot</a:t>
                </a:r>
                <a:endParaRPr lang="ko-KR" altLang="en-US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7935E65F-BFA1-4408-9076-8A35581E6007}"/>
                  </a:ext>
                </a:extLst>
              </p:cNvPr>
              <p:cNvGrpSpPr/>
              <p:nvPr/>
            </p:nvGrpSpPr>
            <p:grpSpPr>
              <a:xfrm>
                <a:off x="480291" y="1442700"/>
                <a:ext cx="11679122" cy="4921017"/>
                <a:chOff x="480291" y="1442700"/>
                <a:chExt cx="11679122" cy="4921017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E80B8538-8D6A-4224-B84D-223DDD4532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291" y="1442700"/>
                  <a:ext cx="8151669" cy="4921017"/>
                </a:xfrm>
                <a:prstGeom prst="rect">
                  <a:avLst/>
                </a:prstGeom>
              </p:spPr>
            </p:pic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8C100B96-D219-4EF4-B3D1-8A54707ED634}"/>
                    </a:ext>
                  </a:extLst>
                </p:cNvPr>
                <p:cNvGrpSpPr/>
                <p:nvPr/>
              </p:nvGrpSpPr>
              <p:grpSpPr>
                <a:xfrm>
                  <a:off x="9267809" y="2090027"/>
                  <a:ext cx="2891604" cy="1695821"/>
                  <a:chOff x="9267809" y="2090027"/>
                  <a:chExt cx="2891604" cy="1695821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1D358C3E-D011-499D-86E1-3306E9A0D5F1}"/>
                      </a:ext>
                    </a:extLst>
                  </p:cNvPr>
                  <p:cNvSpPr/>
                  <p:nvPr/>
                </p:nvSpPr>
                <p:spPr>
                  <a:xfrm>
                    <a:off x="9277256" y="2090027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</a:t>
                    </a:r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F0DE4CF1-DC83-41DC-A213-56DBE0458ACC}"/>
                      </a:ext>
                    </a:extLst>
                  </p:cNvPr>
                  <p:cNvSpPr/>
                  <p:nvPr/>
                </p:nvSpPr>
                <p:spPr>
                  <a:xfrm>
                    <a:off x="9267809" y="2760663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3252240A-8905-4B3B-B8DD-1643CA0D7952}"/>
                      </a:ext>
                    </a:extLst>
                  </p:cNvPr>
                  <p:cNvSpPr/>
                  <p:nvPr/>
                </p:nvSpPr>
                <p:spPr>
                  <a:xfrm>
                    <a:off x="9277256" y="3429000"/>
                    <a:ext cx="334537" cy="356848"/>
                  </a:xfrm>
                  <a:prstGeom prst="ellipse">
                    <a:avLst/>
                  </a:prstGeom>
                  <a:solidFill>
                    <a:srgbClr val="847F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CA67CEC1-2555-46D3-9A32-D7074D5501CA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2090027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accuracy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2978533-0B65-4A16-8F3B-68377FE6A4A7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8" y="2754421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Live loss plot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1080862-E954-4B05-8539-1B1EAB64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867" y="3410940"/>
                    <a:ext cx="24485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a로케트" panose="02020600000000000000" pitchFamily="18" charset="-127"/>
                        <a:ea typeface="a로케트" panose="02020600000000000000" pitchFamily="18" charset="-127"/>
                      </a:rPr>
                      <a:t>Status</a:t>
                    </a:r>
                    <a:endParaRPr lang="ko-KR" altLang="en-US" dirty="0">
                      <a:latin typeface="a로케트" panose="02020600000000000000" pitchFamily="18" charset="-127"/>
                      <a:ea typeface="a로케트" panose="02020600000000000000" pitchFamily="18" charset="-127"/>
                    </a:endParaRPr>
                  </a:p>
                </p:txBody>
              </p:sp>
            </p:grpSp>
          </p:grp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D5E9394-0D5B-480D-8E8D-E62796AACD3F}"/>
                </a:ext>
              </a:extLst>
            </p:cNvPr>
            <p:cNvSpPr/>
            <p:nvPr/>
          </p:nvSpPr>
          <p:spPr>
            <a:xfrm>
              <a:off x="2448545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1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13F6BA3-EE49-43F3-B99D-798AD471E824}"/>
                </a:ext>
              </a:extLst>
            </p:cNvPr>
            <p:cNvSpPr/>
            <p:nvPr/>
          </p:nvSpPr>
          <p:spPr>
            <a:xfrm>
              <a:off x="5965399" y="1794302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2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05783B-9735-407E-A120-3960AE7DFE6D}"/>
                </a:ext>
              </a:extLst>
            </p:cNvPr>
            <p:cNvSpPr/>
            <p:nvPr/>
          </p:nvSpPr>
          <p:spPr>
            <a:xfrm>
              <a:off x="1296252" y="4556087"/>
              <a:ext cx="261201" cy="2509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78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125828-3085-4C28-B360-27B2D828DC44}"/>
              </a:ext>
            </a:extLst>
          </p:cNvPr>
          <p:cNvGrpSpPr/>
          <p:nvPr/>
        </p:nvGrpSpPr>
        <p:grpSpPr>
          <a:xfrm>
            <a:off x="-2922781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76FF28-2E74-40D6-867E-342C1CF2F03A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A940E98-DCDE-4FC0-B61F-D6621ADD0D73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F351C1B-C542-4D66-8E32-3F16A0912EB7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59D1930-FA05-4223-8ADD-CA1B4A1D6C2C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1840E29-820D-40E0-B498-FDCE2A4ACAC1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3097AB9B-9549-40B4-98F6-604C98C52C67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3D6C2A9-74A1-446D-9305-8E1360DD0999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ABF562-514D-4B0A-85F6-44F9C4913682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BC873C-CA94-4A51-95BF-05E5FAD7D01E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842FFE0-0FD3-4D18-AA27-CE8122F34191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B29145-24B7-4D43-9035-A3DE2DD4E96D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DBE80D7-3FF1-4A15-81F7-3A4A89B5BD4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AA3C1C3-E259-42AE-8D6A-9A87C5D778C9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02AA97F7-DEAD-4EBF-BD81-DBD32416310F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8DFD006D-5A0B-4DD7-A345-043DE48C2A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0E385633-BD75-4A33-9585-9998D704463E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152B0ED7-DFFE-416E-8E18-163CA2A7FC74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C4555534-7DFE-4828-A0F6-BEE44F7558A0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764111C6-8B51-4C38-AC00-6CF80D87C336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46E732D-80AD-4492-BDAC-F8611804FC82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E1C12381-842E-4026-A95F-D9AE23211FD6}"/>
                      </a:ext>
                    </a:extLst>
                  </p:cNvPr>
                  <p:cNvCxnSpPr>
                    <a:endCxn id="47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28AE45-10CD-47D7-AEDF-E6C1C10BBD27}"/>
                    </a:ext>
                  </a:extLst>
                </p:cNvPr>
                <p:cNvCxnSpPr>
                  <a:cxnSpLocks/>
                  <a:endCxn id="45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4567581" y="2571380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8688CF-AF12-4841-98EE-5A0D84624A06}"/>
              </a:ext>
            </a:extLst>
          </p:cNvPr>
          <p:cNvGrpSpPr/>
          <p:nvPr/>
        </p:nvGrpSpPr>
        <p:grpSpPr>
          <a:xfrm>
            <a:off x="6642100" y="2508541"/>
            <a:ext cx="4851943" cy="369332"/>
            <a:chOff x="6642100" y="2508541"/>
            <a:chExt cx="4851943" cy="36933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1137AA-D063-478B-8B42-E3267F745C8F}"/>
                </a:ext>
              </a:extLst>
            </p:cNvPr>
            <p:cNvCxnSpPr/>
            <p:nvPr/>
          </p:nvCxnSpPr>
          <p:spPr>
            <a:xfrm>
              <a:off x="6642100" y="27178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F9FFDD-2847-405A-8562-E8C4E585B7A9}"/>
                </a:ext>
              </a:extLst>
            </p:cNvPr>
            <p:cNvSpPr txBox="1"/>
            <p:nvPr/>
          </p:nvSpPr>
          <p:spPr>
            <a:xfrm>
              <a:off x="8050562" y="2508541"/>
              <a:ext cx="344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전체 개수 중 정답을 맞춘 개수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26CC24-5F07-4B13-A745-FA5D91EE8E4E}"/>
              </a:ext>
            </a:extLst>
          </p:cNvPr>
          <p:cNvGrpSpPr/>
          <p:nvPr/>
        </p:nvGrpSpPr>
        <p:grpSpPr>
          <a:xfrm>
            <a:off x="12268200" y="2844435"/>
            <a:ext cx="3924300" cy="702115"/>
            <a:chOff x="6705600" y="2844435"/>
            <a:chExt cx="3924300" cy="70211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5442984-AC83-434A-9A25-9D31C8BAC833}"/>
                </a:ext>
              </a:extLst>
            </p:cNvPr>
            <p:cNvCxnSpPr/>
            <p:nvPr/>
          </p:nvCxnSpPr>
          <p:spPr>
            <a:xfrm>
              <a:off x="6705600" y="31877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ACB9FD8-7B1C-427A-91EB-C07B60BDB4A0}"/>
                </a:ext>
              </a:extLst>
            </p:cNvPr>
            <p:cNvGrpSpPr/>
            <p:nvPr/>
          </p:nvGrpSpPr>
          <p:grpSpPr>
            <a:xfrm>
              <a:off x="8432800" y="2844435"/>
              <a:ext cx="2197100" cy="702115"/>
              <a:chOff x="8432800" y="2844435"/>
              <a:chExt cx="2197100" cy="70211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1D9483-3614-4FCB-B506-6CB88BE729D4}"/>
                  </a:ext>
                </a:extLst>
              </p:cNvPr>
              <p:cNvSpPr txBox="1"/>
              <p:nvPr/>
            </p:nvSpPr>
            <p:spPr>
              <a:xfrm>
                <a:off x="8432800" y="3177218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고양이라고 한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10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4899B37-A8B8-4BF6-83F3-36EB304B1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2800" y="3187700"/>
                <a:ext cx="20311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EFBAD1-691D-4E86-B9BC-23E44F402AB4}"/>
                  </a:ext>
                </a:extLst>
              </p:cNvPr>
              <p:cNvSpPr txBox="1"/>
              <p:nvPr/>
            </p:nvSpPr>
            <p:spPr>
              <a:xfrm>
                <a:off x="8755868" y="2844435"/>
                <a:ext cx="144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8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710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125828-3085-4C28-B360-27B2D828DC44}"/>
              </a:ext>
            </a:extLst>
          </p:cNvPr>
          <p:cNvGrpSpPr/>
          <p:nvPr/>
        </p:nvGrpSpPr>
        <p:grpSpPr>
          <a:xfrm>
            <a:off x="-2922781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76FF28-2E74-40D6-867E-342C1CF2F03A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A940E98-DCDE-4FC0-B61F-D6621ADD0D73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F351C1B-C542-4D66-8E32-3F16A0912EB7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59D1930-FA05-4223-8ADD-CA1B4A1D6C2C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1840E29-820D-40E0-B498-FDCE2A4ACAC1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3097AB9B-9549-40B4-98F6-604C98C52C67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3D6C2A9-74A1-446D-9305-8E1360DD0999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ABF562-514D-4B0A-85F6-44F9C4913682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BC873C-CA94-4A51-95BF-05E5FAD7D01E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842FFE0-0FD3-4D18-AA27-CE8122F34191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B29145-24B7-4D43-9035-A3DE2DD4E96D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DBE80D7-3FF1-4A15-81F7-3A4A89B5BD4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AA3C1C3-E259-42AE-8D6A-9A87C5D778C9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02AA97F7-DEAD-4EBF-BD81-DBD32416310F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8DFD006D-5A0B-4DD7-A345-043DE48C2A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0E385633-BD75-4A33-9585-9998D704463E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152B0ED7-DFFE-416E-8E18-163CA2A7FC74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C4555534-7DFE-4828-A0F6-BEE44F7558A0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764111C6-8B51-4C38-AC00-6CF80D87C336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46E732D-80AD-4492-BDAC-F8611804FC82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E1C12381-842E-4026-A95F-D9AE23211FD6}"/>
                      </a:ext>
                    </a:extLst>
                  </p:cNvPr>
                  <p:cNvCxnSpPr>
                    <a:endCxn id="47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28AE45-10CD-47D7-AEDF-E6C1C10BBD27}"/>
                    </a:ext>
                  </a:extLst>
                </p:cNvPr>
                <p:cNvCxnSpPr>
                  <a:cxnSpLocks/>
                  <a:endCxn id="45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4554440" y="3117495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330A7A-D92D-48CB-8319-E39A13265B54}"/>
              </a:ext>
            </a:extLst>
          </p:cNvPr>
          <p:cNvGrpSpPr/>
          <p:nvPr/>
        </p:nvGrpSpPr>
        <p:grpSpPr>
          <a:xfrm>
            <a:off x="12547600" y="2508541"/>
            <a:ext cx="4851943" cy="369332"/>
            <a:chOff x="6642100" y="2508541"/>
            <a:chExt cx="4851943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E872AD-AB90-4D90-AFA2-15964D575039}"/>
                </a:ext>
              </a:extLst>
            </p:cNvPr>
            <p:cNvCxnSpPr/>
            <p:nvPr/>
          </p:nvCxnSpPr>
          <p:spPr>
            <a:xfrm>
              <a:off x="6642100" y="27178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074E38-1B4C-42DB-A69B-8606AC3C6F18}"/>
                </a:ext>
              </a:extLst>
            </p:cNvPr>
            <p:cNvSpPr txBox="1"/>
            <p:nvPr/>
          </p:nvSpPr>
          <p:spPr>
            <a:xfrm>
              <a:off x="8050562" y="2508541"/>
              <a:ext cx="344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전체 개수 중 정답을 맞춘 개수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1868CF-C8C3-4B62-B887-B3914D089279}"/>
              </a:ext>
            </a:extLst>
          </p:cNvPr>
          <p:cNvGrpSpPr/>
          <p:nvPr/>
        </p:nvGrpSpPr>
        <p:grpSpPr>
          <a:xfrm>
            <a:off x="6705600" y="2844435"/>
            <a:ext cx="3924300" cy="702115"/>
            <a:chOff x="6705600" y="2844435"/>
            <a:chExt cx="3924300" cy="702115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B4F2626-FF18-411C-9D19-207B20C4E9B8}"/>
                </a:ext>
              </a:extLst>
            </p:cNvPr>
            <p:cNvCxnSpPr/>
            <p:nvPr/>
          </p:nvCxnSpPr>
          <p:spPr>
            <a:xfrm>
              <a:off x="6705600" y="31877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3394AC2-813C-4F56-9783-C305EA01D12E}"/>
                </a:ext>
              </a:extLst>
            </p:cNvPr>
            <p:cNvGrpSpPr/>
            <p:nvPr/>
          </p:nvGrpSpPr>
          <p:grpSpPr>
            <a:xfrm>
              <a:off x="8432800" y="2844435"/>
              <a:ext cx="2197100" cy="702115"/>
              <a:chOff x="8432800" y="2844435"/>
              <a:chExt cx="2197100" cy="70211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BF1C3-AD0E-4BA8-B398-74754D33EF2F}"/>
                  </a:ext>
                </a:extLst>
              </p:cNvPr>
              <p:cNvSpPr txBox="1"/>
              <p:nvPr/>
            </p:nvSpPr>
            <p:spPr>
              <a:xfrm>
                <a:off x="8432800" y="3177218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고양이라고 한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10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469567E-F384-403E-BD4C-01B91F4E3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2800" y="3187700"/>
                <a:ext cx="20311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A0A68-687B-489E-A597-C29143ED2034}"/>
                  </a:ext>
                </a:extLst>
              </p:cNvPr>
              <p:cNvSpPr txBox="1"/>
              <p:nvPr/>
            </p:nvSpPr>
            <p:spPr>
              <a:xfrm>
                <a:off x="8755868" y="2844435"/>
                <a:ext cx="144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8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2E66884-5324-44B2-840C-C8E461294CAE}"/>
              </a:ext>
            </a:extLst>
          </p:cNvPr>
          <p:cNvGrpSpPr/>
          <p:nvPr/>
        </p:nvGrpSpPr>
        <p:grpSpPr>
          <a:xfrm>
            <a:off x="12583648" y="3393342"/>
            <a:ext cx="3924300" cy="675748"/>
            <a:chOff x="6705600" y="2870802"/>
            <a:chExt cx="3924300" cy="67574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32ECF8C-1F1D-465C-B080-22B2A667B989}"/>
                </a:ext>
              </a:extLst>
            </p:cNvPr>
            <p:cNvCxnSpPr/>
            <p:nvPr/>
          </p:nvCxnSpPr>
          <p:spPr>
            <a:xfrm>
              <a:off x="6705600" y="31877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C535C55-3B73-4CD9-B929-D9F03B4A4561}"/>
                </a:ext>
              </a:extLst>
            </p:cNvPr>
            <p:cNvGrpSpPr/>
            <p:nvPr/>
          </p:nvGrpSpPr>
          <p:grpSpPr>
            <a:xfrm>
              <a:off x="8432800" y="2870802"/>
              <a:ext cx="2197100" cy="675748"/>
              <a:chOff x="8432800" y="2870802"/>
              <a:chExt cx="2197100" cy="67574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5E767A-1A8A-4020-A05C-6BE44CE1D3DC}"/>
                  </a:ext>
                </a:extLst>
              </p:cNvPr>
              <p:cNvSpPr txBox="1"/>
              <p:nvPr/>
            </p:nvSpPr>
            <p:spPr>
              <a:xfrm>
                <a:off x="8432800" y="3177218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실제 고양이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10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B4C9077-6819-4545-B6CE-6212875B0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2800" y="3187700"/>
                <a:ext cx="20311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BB232A-DF86-4553-A995-E64AF41612D8}"/>
                  </a:ext>
                </a:extLst>
              </p:cNvPr>
              <p:cNvSpPr txBox="1"/>
              <p:nvPr/>
            </p:nvSpPr>
            <p:spPr>
              <a:xfrm>
                <a:off x="8547984" y="2870802"/>
                <a:ext cx="1915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내가 찾은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9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0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125828-3085-4C28-B360-27B2D828DC44}"/>
              </a:ext>
            </a:extLst>
          </p:cNvPr>
          <p:cNvGrpSpPr/>
          <p:nvPr/>
        </p:nvGrpSpPr>
        <p:grpSpPr>
          <a:xfrm>
            <a:off x="-2922781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76FF28-2E74-40D6-867E-342C1CF2F03A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A940E98-DCDE-4FC0-B61F-D6621ADD0D73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F351C1B-C542-4D66-8E32-3F16A0912EB7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59D1930-FA05-4223-8ADD-CA1B4A1D6C2C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1840E29-820D-40E0-B498-FDCE2A4ACAC1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3097AB9B-9549-40B4-98F6-604C98C52C67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3D6C2A9-74A1-446D-9305-8E1360DD0999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ABF562-514D-4B0A-85F6-44F9C4913682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BC873C-CA94-4A51-95BF-05E5FAD7D01E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842FFE0-0FD3-4D18-AA27-CE8122F34191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B29145-24B7-4D43-9035-A3DE2DD4E96D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DBE80D7-3FF1-4A15-81F7-3A4A89B5BD4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AA3C1C3-E259-42AE-8D6A-9A87C5D778C9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02AA97F7-DEAD-4EBF-BD81-DBD32416310F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8DFD006D-5A0B-4DD7-A345-043DE48C2A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0E385633-BD75-4A33-9585-9998D704463E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152B0ED7-DFFE-416E-8E18-163CA2A7FC74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C4555534-7DFE-4828-A0F6-BEE44F7558A0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764111C6-8B51-4C38-AC00-6CF80D87C336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46E732D-80AD-4492-BDAC-F8611804FC82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E1C12381-842E-4026-A95F-D9AE23211FD6}"/>
                      </a:ext>
                    </a:extLst>
                  </p:cNvPr>
                  <p:cNvCxnSpPr>
                    <a:endCxn id="47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28AE45-10CD-47D7-AEDF-E6C1C10BBD27}"/>
                    </a:ext>
                  </a:extLst>
                </p:cNvPr>
                <p:cNvCxnSpPr>
                  <a:cxnSpLocks/>
                  <a:endCxn id="45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4528380" y="3634944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1868CF-C8C3-4B62-B887-B3914D089279}"/>
              </a:ext>
            </a:extLst>
          </p:cNvPr>
          <p:cNvGrpSpPr/>
          <p:nvPr/>
        </p:nvGrpSpPr>
        <p:grpSpPr>
          <a:xfrm>
            <a:off x="6347948" y="3393342"/>
            <a:ext cx="3924300" cy="675748"/>
            <a:chOff x="6705600" y="2870802"/>
            <a:chExt cx="3924300" cy="6757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B4F2626-FF18-411C-9D19-207B20C4E9B8}"/>
                </a:ext>
              </a:extLst>
            </p:cNvPr>
            <p:cNvCxnSpPr/>
            <p:nvPr/>
          </p:nvCxnSpPr>
          <p:spPr>
            <a:xfrm>
              <a:off x="6705600" y="31877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3394AC2-813C-4F56-9783-C305EA01D12E}"/>
                </a:ext>
              </a:extLst>
            </p:cNvPr>
            <p:cNvGrpSpPr/>
            <p:nvPr/>
          </p:nvGrpSpPr>
          <p:grpSpPr>
            <a:xfrm>
              <a:off x="8432800" y="2870802"/>
              <a:ext cx="2197100" cy="675748"/>
              <a:chOff x="8432800" y="2870802"/>
              <a:chExt cx="2197100" cy="67574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FBF1C3-AD0E-4BA8-B398-74754D33EF2F}"/>
                  </a:ext>
                </a:extLst>
              </p:cNvPr>
              <p:cNvSpPr txBox="1"/>
              <p:nvPr/>
            </p:nvSpPr>
            <p:spPr>
              <a:xfrm>
                <a:off x="8432800" y="3177218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실제 고양이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10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469567E-F384-403E-BD4C-01B91F4E3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2800" y="3187700"/>
                <a:ext cx="20311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A0A68-687B-489E-A597-C29143ED2034}"/>
                  </a:ext>
                </a:extLst>
              </p:cNvPr>
              <p:cNvSpPr txBox="1"/>
              <p:nvPr/>
            </p:nvSpPr>
            <p:spPr>
              <a:xfrm>
                <a:off x="8547984" y="2870802"/>
                <a:ext cx="1915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내가 찾은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9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8D4C3DF-D811-4575-80DD-4DD68306667E}"/>
              </a:ext>
            </a:extLst>
          </p:cNvPr>
          <p:cNvGrpSpPr/>
          <p:nvPr/>
        </p:nvGrpSpPr>
        <p:grpSpPr>
          <a:xfrm>
            <a:off x="12369800" y="2844435"/>
            <a:ext cx="3924300" cy="702115"/>
            <a:chOff x="6705600" y="2844435"/>
            <a:chExt cx="3924300" cy="70211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9E289DA-47C9-456E-B5C6-7CC62A80341D}"/>
                </a:ext>
              </a:extLst>
            </p:cNvPr>
            <p:cNvCxnSpPr/>
            <p:nvPr/>
          </p:nvCxnSpPr>
          <p:spPr>
            <a:xfrm>
              <a:off x="6705600" y="31877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2CB6780-99CF-49C0-8878-BA6AF04C0ECA}"/>
                </a:ext>
              </a:extLst>
            </p:cNvPr>
            <p:cNvGrpSpPr/>
            <p:nvPr/>
          </p:nvGrpSpPr>
          <p:grpSpPr>
            <a:xfrm>
              <a:off x="8432800" y="2844435"/>
              <a:ext cx="2197100" cy="702115"/>
              <a:chOff x="8432800" y="2844435"/>
              <a:chExt cx="2197100" cy="70211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CF3A4C-8953-4EF3-9832-432F4634F2B9}"/>
                  </a:ext>
                </a:extLst>
              </p:cNvPr>
              <p:cNvSpPr txBox="1"/>
              <p:nvPr/>
            </p:nvSpPr>
            <p:spPr>
              <a:xfrm>
                <a:off x="8432800" y="3177218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고양이라고 한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10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85C07A5-F241-41D9-96CA-F3E361F98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2800" y="3187700"/>
                <a:ext cx="20311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11ED17-CF3B-482C-A2C2-3C131D9AEB78}"/>
                  </a:ext>
                </a:extLst>
              </p:cNvPr>
              <p:cNvSpPr txBox="1"/>
              <p:nvPr/>
            </p:nvSpPr>
            <p:spPr>
              <a:xfrm>
                <a:off x="8755868" y="2844435"/>
                <a:ext cx="144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고양이 </a:t>
                </a:r>
                <a:r>
                  <a:rPr lang="en-US" altLang="ko-KR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8</a:t>
                </a:r>
                <a:r>
                  <a:rPr lang="ko-KR" altLang="en-US" dirty="0">
                    <a:latin typeface="a디딤돌" panose="02020600000000000000" pitchFamily="18" charset="-127"/>
                    <a:ea typeface="a디딤돌" panose="02020600000000000000" pitchFamily="18" charset="-127"/>
                  </a:rPr>
                  <a:t>마리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177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A900E1-2923-4E64-8241-E2693A2F92D7}"/>
              </a:ext>
            </a:extLst>
          </p:cNvPr>
          <p:cNvGrpSpPr/>
          <p:nvPr/>
        </p:nvGrpSpPr>
        <p:grpSpPr>
          <a:xfrm>
            <a:off x="696719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6BD68EE-FBD7-44BC-9D58-8537A0CB13D9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FB1DAB5-BC5E-4D27-B6FA-260C049B4E51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768FDF8-4793-49E2-B147-1A3285C7DD7F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D427DE6-5A53-47F6-9F70-363CEC03E73E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3A41429A-6AE3-411E-BCF6-94E021CF16CC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7AF67EB8-E01A-460B-BDBE-2EEFC1F0EB55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660D827-D4B2-43A1-846A-C3428AAF0DCE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EADA17-0F9B-4379-B2AC-9B8753DB17F5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EE688E-3B6A-4169-B775-D0C7E026330D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4A2E1F4-684E-402F-BA45-E7445563CE6B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E1CCA8-FF02-44F7-9BF3-C4C376E65B8A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963CB7F-F369-4F06-8636-04E028C73E3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496EFCD-EB33-44BF-A75F-0EAC1166BEB5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5A6F1F93-632B-49BB-B4BD-06DB69C52718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EB034818-28E5-42BF-8297-26E246D4E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91A5421F-E9B4-4BF2-A7C2-7AE62E5D16BC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B9565950-6B0C-4173-BA9E-C42F27B1F0F8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71BB5340-4690-47F6-936D-45FD0009C0F5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858DF471-F929-4ECB-BD9D-BC127790600B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BE10580-4985-405F-9667-9BB51EA5A876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E000D3A-AAC4-4A34-BB63-01BDD553EA6D}"/>
                      </a:ext>
                    </a:extLst>
                  </p:cNvPr>
                  <p:cNvCxnSpPr>
                    <a:endCxn id="55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62413E6-2753-4DCD-AB4D-B15560062967}"/>
                    </a:ext>
                  </a:extLst>
                </p:cNvPr>
                <p:cNvCxnSpPr>
                  <a:cxnSpLocks/>
                  <a:endCxn id="53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8152261" y="4134684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111211-84E9-4C57-B993-B49880A0FF59}"/>
              </a:ext>
            </a:extLst>
          </p:cNvPr>
          <p:cNvGrpSpPr/>
          <p:nvPr/>
        </p:nvGrpSpPr>
        <p:grpSpPr>
          <a:xfrm>
            <a:off x="12547600" y="2508541"/>
            <a:ext cx="4851943" cy="369332"/>
            <a:chOff x="6642100" y="2508541"/>
            <a:chExt cx="4851943" cy="36933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3F67FD1-FC73-4E6C-B040-9DE5C99F4F71}"/>
                </a:ext>
              </a:extLst>
            </p:cNvPr>
            <p:cNvCxnSpPr/>
            <p:nvPr/>
          </p:nvCxnSpPr>
          <p:spPr>
            <a:xfrm>
              <a:off x="6642100" y="2717800"/>
              <a:ext cx="138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5885E2-ECC1-493C-887C-F5A8C189DBFF}"/>
                </a:ext>
              </a:extLst>
            </p:cNvPr>
            <p:cNvSpPr txBox="1"/>
            <p:nvPr/>
          </p:nvSpPr>
          <p:spPr>
            <a:xfrm>
              <a:off x="8050562" y="2508541"/>
              <a:ext cx="344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디딤돌" panose="02020600000000000000" pitchFamily="18" charset="-127"/>
                  <a:ea typeface="a디딤돌" panose="02020600000000000000" pitchFamily="18" charset="-127"/>
                </a:rPr>
                <a:t>전체 개수 중 정답을 맞춘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4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A900E1-2923-4E64-8241-E2693A2F92D7}"/>
              </a:ext>
            </a:extLst>
          </p:cNvPr>
          <p:cNvGrpSpPr/>
          <p:nvPr/>
        </p:nvGrpSpPr>
        <p:grpSpPr>
          <a:xfrm>
            <a:off x="696719" y="1386988"/>
            <a:ext cx="11890879" cy="5179973"/>
            <a:chOff x="696719" y="1386988"/>
            <a:chExt cx="11890879" cy="5179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6BD68EE-FBD7-44BC-9D58-8537A0CB13D9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FB1DAB5-BC5E-4D27-B6FA-260C049B4E51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768FDF8-4793-49E2-B147-1A3285C7DD7F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D427DE6-5A53-47F6-9F70-363CEC03E73E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3A41429A-6AE3-411E-BCF6-94E021CF16CC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7AF67EB8-E01A-460B-BDBE-2EEFC1F0EB55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660D827-D4B2-43A1-846A-C3428AAF0DCE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EADA17-0F9B-4379-B2AC-9B8753DB17F5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EE688E-3B6A-4169-B775-D0C7E026330D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4A2E1F4-684E-402F-BA45-E7445563CE6B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E1CCA8-FF02-44F7-9BF3-C4C376E65B8A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963CB7F-F369-4F06-8636-04E028C73E3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496EFCD-EB33-44BF-A75F-0EAC1166BEB5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5A6F1F93-632B-49BB-B4BD-06DB69C52718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EB034818-28E5-42BF-8297-26E246D4E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91A5421F-E9B4-4BF2-A7C2-7AE62E5D16BC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B9565950-6B0C-4173-BA9E-C42F27B1F0F8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71BB5340-4690-47F6-936D-45FD0009C0F5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858DF471-F929-4ECB-BD9D-BC127790600B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BE10580-4985-405F-9667-9BB51EA5A876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E000D3A-AAC4-4A34-BB63-01BDD553EA6D}"/>
                      </a:ext>
                    </a:extLst>
                  </p:cNvPr>
                  <p:cNvCxnSpPr>
                    <a:endCxn id="55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62413E6-2753-4DCD-AB4D-B15560062967}"/>
                    </a:ext>
                  </a:extLst>
                </p:cNvPr>
                <p:cNvCxnSpPr>
                  <a:cxnSpLocks/>
                  <a:endCxn id="53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8219743" y="4686612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F2DEB4-57FB-4A6C-A0F5-C469C0B7CE0E}"/>
              </a:ext>
            </a:extLst>
          </p:cNvPr>
          <p:cNvGrpSpPr/>
          <p:nvPr/>
        </p:nvGrpSpPr>
        <p:grpSpPr>
          <a:xfrm>
            <a:off x="12420564" y="1274252"/>
            <a:ext cx="8591936" cy="4997389"/>
            <a:chOff x="1168364" y="1274252"/>
            <a:chExt cx="8591936" cy="499738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D702E3-32DD-4CCB-96BD-3A8D8E59103B}"/>
                </a:ext>
              </a:extLst>
            </p:cNvPr>
            <p:cNvSpPr/>
            <p:nvPr/>
          </p:nvSpPr>
          <p:spPr>
            <a:xfrm>
              <a:off x="5511215" y="3285025"/>
              <a:ext cx="646772" cy="143975"/>
            </a:xfrm>
            <a:prstGeom prst="rect">
              <a:avLst/>
            </a:prstGeom>
            <a:solidFill>
              <a:srgbClr val="84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SSA</a:t>
              </a:r>
              <a:r>
                <a:rPr lang="en-US" altLang="ko-KR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K</a:t>
              </a:r>
              <a:r>
                <a:rPr lang="en-US" altLang="ko-KR" sz="1100" dirty="0">
                  <a:solidFill>
                    <a:schemeClr val="accent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IT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</a:t>
              </a:r>
              <a:r>
                <a:rPr lang="ko-KR" altLang="en-US" sz="1100" dirty="0">
                  <a:solidFill>
                    <a:srgbClr val="FFFF00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시연 영상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925650-FEFF-49D2-88F3-2C0D176780E3}"/>
                </a:ext>
              </a:extLst>
            </p:cNvPr>
            <p:cNvSpPr txBox="1"/>
            <p:nvPr/>
          </p:nvSpPr>
          <p:spPr>
            <a:xfrm>
              <a:off x="4767047" y="5871531"/>
              <a:ext cx="4993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Class Activation Map(CAM)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91DECD2-0E45-4617-9459-AD506778D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3811"/>
            <a:stretch/>
          </p:blipFill>
          <p:spPr>
            <a:xfrm>
              <a:off x="3926806" y="1274252"/>
              <a:ext cx="5342993" cy="4574998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A6E6B9B-597B-419B-8B10-9BC430412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872" b="17346"/>
            <a:stretch/>
          </p:blipFill>
          <p:spPr>
            <a:xfrm>
              <a:off x="1168364" y="1521756"/>
              <a:ext cx="1690437" cy="4314322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F9F4DD-51BD-4A98-B2C5-21BB90E6F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244" y="2274849"/>
              <a:ext cx="2865863" cy="1065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34FA354-CDFC-4ACC-BAE5-6C49CEE1EBA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2966830"/>
              <a:ext cx="2865863" cy="24377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06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6CFB4F-BE86-4CE9-85D6-FCB955FBC3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98B6B-423B-4C57-B3BA-21799ACCF254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BEA1C4-8A37-4C77-904A-AF7D1ECB3DBC}"/>
              </a:ext>
            </a:extLst>
          </p:cNvPr>
          <p:cNvSpPr/>
          <p:nvPr/>
        </p:nvSpPr>
        <p:spPr>
          <a:xfrm>
            <a:off x="480291" y="587365"/>
            <a:ext cx="3066585" cy="6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핵심기능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A70CB35-B5C6-4675-A2DE-373E0A49FFC5}"/>
              </a:ext>
            </a:extLst>
          </p:cNvPr>
          <p:cNvSpPr/>
          <p:nvPr/>
        </p:nvSpPr>
        <p:spPr>
          <a:xfrm>
            <a:off x="4574928" y="5967963"/>
            <a:ext cx="204819" cy="192543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0E5DAF-4633-4AF8-8A06-6F94F935DF4C}"/>
              </a:ext>
            </a:extLst>
          </p:cNvPr>
          <p:cNvGrpSpPr/>
          <p:nvPr/>
        </p:nvGrpSpPr>
        <p:grpSpPr>
          <a:xfrm>
            <a:off x="1168364" y="1274252"/>
            <a:ext cx="8591936" cy="4997389"/>
            <a:chOff x="1168364" y="1274252"/>
            <a:chExt cx="8591936" cy="499738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8F6324-0F5C-4E2C-8E8E-EFBB54F19D40}"/>
                </a:ext>
              </a:extLst>
            </p:cNvPr>
            <p:cNvSpPr/>
            <p:nvPr/>
          </p:nvSpPr>
          <p:spPr>
            <a:xfrm>
              <a:off x="5511215" y="3285025"/>
              <a:ext cx="646772" cy="143975"/>
            </a:xfrm>
            <a:prstGeom prst="rect">
              <a:avLst/>
            </a:prstGeom>
            <a:solidFill>
              <a:srgbClr val="84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accent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SSA</a:t>
              </a:r>
              <a:r>
                <a:rPr lang="en-US" altLang="ko-KR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K</a:t>
              </a:r>
              <a:r>
                <a:rPr lang="en-US" altLang="ko-KR" sz="1100" dirty="0">
                  <a:solidFill>
                    <a:schemeClr val="accent1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IT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</a:t>
              </a:r>
              <a:r>
                <a:rPr lang="ko-KR" altLang="en-US" sz="1100" dirty="0">
                  <a:solidFill>
                    <a:srgbClr val="FFFF00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시연 영상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AB9817-29A6-467E-89DA-D352A444A229}"/>
                </a:ext>
              </a:extLst>
            </p:cNvPr>
            <p:cNvSpPr txBox="1"/>
            <p:nvPr/>
          </p:nvSpPr>
          <p:spPr>
            <a:xfrm>
              <a:off x="4767047" y="5871531"/>
              <a:ext cx="4993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Class Activation Map(CAM)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103C62F-974B-4126-8024-5665F778F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811"/>
            <a:stretch/>
          </p:blipFill>
          <p:spPr>
            <a:xfrm>
              <a:off x="3926806" y="1274252"/>
              <a:ext cx="5342993" cy="457499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FFD63E8-694D-47CB-A925-2DAA3B592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872" b="17346"/>
            <a:stretch/>
          </p:blipFill>
          <p:spPr>
            <a:xfrm>
              <a:off x="1168364" y="1521756"/>
              <a:ext cx="1690437" cy="4314322"/>
            </a:xfrm>
            <a:prstGeom prst="rect">
              <a:avLst/>
            </a:prstGeom>
          </p:spPr>
        </p:pic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2C004B3-5A0E-412D-9779-4F56F17F5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244" y="2274849"/>
              <a:ext cx="2865863" cy="1065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BA96D69-C862-4AF8-AB0E-69D9956E7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2966830"/>
              <a:ext cx="2865863" cy="24377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0AC9113-5E14-40CD-91CE-EBA9A7ACD1F7}"/>
              </a:ext>
            </a:extLst>
          </p:cNvPr>
          <p:cNvGrpSpPr/>
          <p:nvPr/>
        </p:nvGrpSpPr>
        <p:grpSpPr>
          <a:xfrm>
            <a:off x="-10682481" y="1386988"/>
            <a:ext cx="11890879" cy="5179973"/>
            <a:chOff x="696719" y="1386988"/>
            <a:chExt cx="11890879" cy="517997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1B1E1F-94E7-4A6C-808A-83605EF4B854}"/>
                </a:ext>
              </a:extLst>
            </p:cNvPr>
            <p:cNvSpPr txBox="1"/>
            <p:nvPr/>
          </p:nvSpPr>
          <p:spPr>
            <a:xfrm>
              <a:off x="3227730" y="6166851"/>
              <a:ext cx="2492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Confusion Matrix</a:t>
              </a:r>
              <a:endParaRPr lang="ko-KR" altLang="en-US" sz="20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9BF2DBE-243A-4CC4-9428-A26A9B4B7FF0}"/>
                </a:ext>
              </a:extLst>
            </p:cNvPr>
            <p:cNvGrpSpPr/>
            <p:nvPr/>
          </p:nvGrpSpPr>
          <p:grpSpPr>
            <a:xfrm>
              <a:off x="696719" y="1386988"/>
              <a:ext cx="11890879" cy="4715347"/>
              <a:chOff x="696719" y="1386988"/>
              <a:chExt cx="11890879" cy="4715347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AB468E-D900-4530-9EB6-ADDD3DFAAB7B}"/>
                  </a:ext>
                </a:extLst>
              </p:cNvPr>
              <p:cNvGrpSpPr/>
              <p:nvPr/>
            </p:nvGrpSpPr>
            <p:grpSpPr>
              <a:xfrm>
                <a:off x="8452884" y="2478447"/>
                <a:ext cx="4134714" cy="2505537"/>
                <a:chOff x="7696730" y="2053560"/>
                <a:chExt cx="4134714" cy="1986679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6D13C68-1C7B-4695-8823-AFB08DAFF592}"/>
                    </a:ext>
                  </a:extLst>
                </p:cNvPr>
                <p:cNvSpPr/>
                <p:nvPr/>
              </p:nvSpPr>
              <p:spPr>
                <a:xfrm>
                  <a:off x="7705492" y="2080365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163FCB2-3B4B-4F21-AF86-35B56D1E552F}"/>
                    </a:ext>
                  </a:extLst>
                </p:cNvPr>
                <p:cNvSpPr/>
                <p:nvPr/>
              </p:nvSpPr>
              <p:spPr>
                <a:xfrm>
                  <a:off x="7696731" y="2497857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244E704A-F253-40FE-8976-D8F075BB746E}"/>
                    </a:ext>
                  </a:extLst>
                </p:cNvPr>
                <p:cNvSpPr/>
                <p:nvPr/>
              </p:nvSpPr>
              <p:spPr>
                <a:xfrm>
                  <a:off x="7696730" y="3332841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C844CC35-FB33-4815-8DA9-6D406E99FE03}"/>
                    </a:ext>
                  </a:extLst>
                </p:cNvPr>
                <p:cNvSpPr/>
                <p:nvPr/>
              </p:nvSpPr>
              <p:spPr>
                <a:xfrm>
                  <a:off x="7696731" y="2915349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3A43EECA-FF29-4BD2-9076-1C1C36C21C33}"/>
                    </a:ext>
                  </a:extLst>
                </p:cNvPr>
                <p:cNvSpPr/>
                <p:nvPr/>
              </p:nvSpPr>
              <p:spPr>
                <a:xfrm>
                  <a:off x="7705491" y="3750333"/>
                  <a:ext cx="334537" cy="289906"/>
                </a:xfrm>
                <a:prstGeom prst="ellipse">
                  <a:avLst/>
                </a:prstGeom>
                <a:solidFill>
                  <a:srgbClr val="84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409F79-38C6-416B-870E-4BF1CF0FCF1D}"/>
                    </a:ext>
                  </a:extLst>
                </p:cNvPr>
                <p:cNvSpPr txBox="1"/>
                <p:nvPr/>
              </p:nvSpPr>
              <p:spPr>
                <a:xfrm>
                  <a:off x="8179520" y="2053560"/>
                  <a:ext cx="248779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Accuracy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F0F25F8-7246-4CE3-B21E-8E6B82E45C3B}"/>
                    </a:ext>
                  </a:extLst>
                </p:cNvPr>
                <p:cNvSpPr txBox="1"/>
                <p:nvPr/>
              </p:nvSpPr>
              <p:spPr>
                <a:xfrm>
                  <a:off x="8179520" y="2458144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2BAA964-2674-4F4E-9F27-F6CE2A9C72F6}"/>
                    </a:ext>
                  </a:extLst>
                </p:cNvPr>
                <p:cNvSpPr txBox="1"/>
                <p:nvPr/>
              </p:nvSpPr>
              <p:spPr>
                <a:xfrm>
                  <a:off x="8179520" y="2875636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Recall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F1A6603-73B9-4529-979E-0C721BFDDD01}"/>
                    </a:ext>
                  </a:extLst>
                </p:cNvPr>
                <p:cNvSpPr txBox="1"/>
                <p:nvPr/>
              </p:nvSpPr>
              <p:spPr>
                <a:xfrm>
                  <a:off x="8179520" y="3293128"/>
                  <a:ext cx="3651924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Macro precision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2DE0A9-23A9-4ABA-AAF6-41606BC7B305}"/>
                    </a:ext>
                  </a:extLst>
                </p:cNvPr>
                <p:cNvSpPr txBox="1"/>
                <p:nvPr/>
              </p:nvSpPr>
              <p:spPr>
                <a:xfrm>
                  <a:off x="8179520" y="3710620"/>
                  <a:ext cx="1936766" cy="300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a로케트" panose="02020600000000000000" pitchFamily="18" charset="-127"/>
                      <a:ea typeface="a로케트" panose="02020600000000000000" pitchFamily="18" charset="-127"/>
                    </a:rPr>
                    <a:t>Image Viewer</a:t>
                  </a:r>
                  <a:endParaRPr lang="ko-KR" altLang="en-US" dirty="0">
                    <a:latin typeface="a로케트" panose="02020600000000000000" pitchFamily="18" charset="-127"/>
                    <a:ea typeface="a로케트" panose="02020600000000000000" pitchFamily="18" charset="-127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43AD6044-64A2-485D-993F-BE93D869E052}"/>
                  </a:ext>
                </a:extLst>
              </p:cNvPr>
              <p:cNvGrpSpPr/>
              <p:nvPr/>
            </p:nvGrpSpPr>
            <p:grpSpPr>
              <a:xfrm>
                <a:off x="696719" y="1386988"/>
                <a:ext cx="7350977" cy="4715347"/>
                <a:chOff x="696719" y="1386988"/>
                <a:chExt cx="7350977" cy="4715347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58826A4-37D6-4607-BB58-88B2195D0AC1}"/>
                    </a:ext>
                  </a:extLst>
                </p:cNvPr>
                <p:cNvGrpSpPr/>
                <p:nvPr/>
              </p:nvGrpSpPr>
              <p:grpSpPr>
                <a:xfrm>
                  <a:off x="696719" y="1386988"/>
                  <a:ext cx="7350977" cy="4715347"/>
                  <a:chOff x="696719" y="1386988"/>
                  <a:chExt cx="7350977" cy="4715347"/>
                </a:xfrm>
              </p:grpSpPr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89AD567E-A109-4F47-B07F-CE5C51E66C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6719" y="1945535"/>
                    <a:ext cx="7350977" cy="4156800"/>
                  </a:xfrm>
                  <a:prstGeom prst="rect">
                    <a:avLst/>
                  </a:prstGeom>
                </p:spPr>
              </p:pic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E4E1F1ED-944A-4551-A67C-83E081746E84}"/>
                      </a:ext>
                    </a:extLst>
                  </p:cNvPr>
                  <p:cNvSpPr/>
                  <p:nvPr/>
                </p:nvSpPr>
                <p:spPr>
                  <a:xfrm>
                    <a:off x="813536" y="5306936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F9E8E27-67E2-42FD-B72F-589A29B4BF0A}"/>
                      </a:ext>
                    </a:extLst>
                  </p:cNvPr>
                  <p:cNvSpPr/>
                  <p:nvPr/>
                </p:nvSpPr>
                <p:spPr>
                  <a:xfrm>
                    <a:off x="5806897" y="5392988"/>
                    <a:ext cx="261201" cy="250903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EBF72705-9B1A-424C-9936-002FB3A76B60}"/>
                      </a:ext>
                    </a:extLst>
                  </p:cNvPr>
                  <p:cNvSpPr/>
                  <p:nvPr/>
                </p:nvSpPr>
                <p:spPr>
                  <a:xfrm>
                    <a:off x="5761464" y="13869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3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CC74444A-B808-44A5-81A8-1C9680F0B975}"/>
                      </a:ext>
                    </a:extLst>
                  </p:cNvPr>
                  <p:cNvSpPr/>
                  <p:nvPr/>
                </p:nvSpPr>
                <p:spPr>
                  <a:xfrm>
                    <a:off x="6737312" y="5412888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4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4F2BBB91-F611-4FAE-B28D-8C9F24B58C81}"/>
                      </a:ext>
                    </a:extLst>
                  </p:cNvPr>
                  <p:cNvSpPr/>
                  <p:nvPr/>
                </p:nvSpPr>
                <p:spPr>
                  <a:xfrm>
                    <a:off x="7369871" y="1432404"/>
                    <a:ext cx="334536" cy="289902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2"/>
                        </a:solidFill>
                      </a:rPr>
                      <a:t>5</a:t>
                    </a:r>
                    <a:endParaRPr lang="ko-KR" altLang="en-US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73" name="직선 연결선 72">
                    <a:extLst>
                      <a:ext uri="{FF2B5EF4-FFF2-40B4-BE49-F238E27FC236}">
                        <a16:creationId xmlns:a16="http://schemas.microsoft.com/office/drawing/2014/main" id="{B75AFE25-5B0E-4DEB-8924-9E152A866F3A}"/>
                      </a:ext>
                    </a:extLst>
                  </p:cNvPr>
                  <p:cNvCxnSpPr>
                    <a:endCxn id="72" idx="3"/>
                  </p:cNvCxnSpPr>
                  <p:nvPr/>
                </p:nvCxnSpPr>
                <p:spPr>
                  <a:xfrm flipV="1">
                    <a:off x="7225990" y="1679851"/>
                    <a:ext cx="192873" cy="32353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0E2B0F05-1E27-4C37-81AE-7190D7825582}"/>
                    </a:ext>
                  </a:extLst>
                </p:cNvPr>
                <p:cNvCxnSpPr>
                  <a:cxnSpLocks/>
                  <a:endCxn id="70" idx="4"/>
                </p:cNvCxnSpPr>
                <p:nvPr/>
              </p:nvCxnSpPr>
              <p:spPr>
                <a:xfrm flipV="1">
                  <a:off x="5806897" y="1676890"/>
                  <a:ext cx="121835" cy="4545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0023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035C045-55B6-459F-A787-2AFFF1A3D610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42514-21C2-450A-8B0A-DC94D918C5E7}"/>
              </a:ext>
            </a:extLst>
          </p:cNvPr>
          <p:cNvSpPr/>
          <p:nvPr/>
        </p:nvSpPr>
        <p:spPr>
          <a:xfrm>
            <a:off x="0" y="0"/>
            <a:ext cx="12192000" cy="6856076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72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7200" dirty="0">
                <a:solidFill>
                  <a:srgbClr val="FFFF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C9202C-77F8-4415-8391-C10A421EC46D}"/>
              </a:ext>
            </a:extLst>
          </p:cNvPr>
          <p:cNvSpPr/>
          <p:nvPr/>
        </p:nvSpPr>
        <p:spPr>
          <a:xfrm>
            <a:off x="6096000" y="3990396"/>
            <a:ext cx="3873190" cy="45719"/>
          </a:xfrm>
          <a:prstGeom prst="ellipse">
            <a:avLst/>
          </a:prstGeom>
          <a:solidFill>
            <a:srgbClr val="FF0000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84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DE6BF4-F95D-4D77-9526-0EC507A69C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ACCA8D-427B-4C8A-B81F-0816B0418AEE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A4C59F-4651-4095-BDAD-DB6761E4F1D8}"/>
              </a:ext>
            </a:extLst>
          </p:cNvPr>
          <p:cNvSpPr txBox="1"/>
          <p:nvPr/>
        </p:nvSpPr>
        <p:spPr>
          <a:xfrm>
            <a:off x="923636" y="604431"/>
            <a:ext cx="271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Index</a:t>
            </a:r>
            <a:endParaRPr lang="ko-KR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0D0B3E-B494-450C-B548-DDECC2C66093}"/>
              </a:ext>
            </a:extLst>
          </p:cNvPr>
          <p:cNvGrpSpPr/>
          <p:nvPr/>
        </p:nvGrpSpPr>
        <p:grpSpPr>
          <a:xfrm>
            <a:off x="480291" y="755010"/>
            <a:ext cx="443345" cy="473803"/>
            <a:chOff x="3860798" y="692727"/>
            <a:chExt cx="341747" cy="2498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94107A-62BB-4552-8254-F870B2588062}"/>
                </a:ext>
              </a:extLst>
            </p:cNvPr>
            <p:cNvSpPr/>
            <p:nvPr/>
          </p:nvSpPr>
          <p:spPr>
            <a:xfrm>
              <a:off x="3860800" y="692727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15617-CBF1-47D6-B485-5E443D2BE7C7}"/>
                </a:ext>
              </a:extLst>
            </p:cNvPr>
            <p:cNvSpPr/>
            <p:nvPr/>
          </p:nvSpPr>
          <p:spPr>
            <a:xfrm>
              <a:off x="3860799" y="794790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095B1F-42B4-449D-A649-20DE1EB8625C}"/>
                </a:ext>
              </a:extLst>
            </p:cNvPr>
            <p:cNvSpPr/>
            <p:nvPr/>
          </p:nvSpPr>
          <p:spPr>
            <a:xfrm>
              <a:off x="3860798" y="896853"/>
              <a:ext cx="3417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229D629-9A5E-4601-A5AE-7B817C846C10}"/>
              </a:ext>
            </a:extLst>
          </p:cNvPr>
          <p:cNvSpPr txBox="1"/>
          <p:nvPr/>
        </p:nvSpPr>
        <p:spPr>
          <a:xfrm>
            <a:off x="3551380" y="3946726"/>
            <a:ext cx="494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 및 시연영상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F6CED-0847-42C7-B80D-B54EBB0E726F}"/>
              </a:ext>
            </a:extLst>
          </p:cNvPr>
          <p:cNvSpPr txBox="1"/>
          <p:nvPr/>
        </p:nvSpPr>
        <p:spPr>
          <a:xfrm>
            <a:off x="4788568" y="4442784"/>
            <a:ext cx="26148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기술 스택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소개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핵심 기능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시연 영상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7537-3B92-46BD-ABDD-CC99036E19D3}"/>
              </a:ext>
            </a:extLst>
          </p:cNvPr>
          <p:cNvSpPr txBox="1"/>
          <p:nvPr/>
        </p:nvSpPr>
        <p:spPr>
          <a:xfrm>
            <a:off x="4122336" y="1792157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F68C5-0CD9-4E8A-B9CA-009B52080345}"/>
              </a:ext>
            </a:extLst>
          </p:cNvPr>
          <p:cNvSpPr txBox="1"/>
          <p:nvPr/>
        </p:nvSpPr>
        <p:spPr>
          <a:xfrm>
            <a:off x="4287860" y="2315377"/>
            <a:ext cx="36162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머신 러닝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및 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Classification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SSAKIT</a:t>
            </a:r>
            <a:r>
              <a:rPr lang="ko-KR" altLang="en-US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이란</a:t>
            </a:r>
            <a:r>
              <a:rPr lang="en-US" altLang="ko-KR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BE3924-1F18-4674-86AA-39E3E15A6F80}"/>
              </a:ext>
            </a:extLst>
          </p:cNvPr>
          <p:cNvSpPr txBox="1"/>
          <p:nvPr/>
        </p:nvSpPr>
        <p:spPr>
          <a:xfrm>
            <a:off x="14518702" y="1672549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5781A26-1F7F-4948-A45B-FFEECE575402}"/>
              </a:ext>
            </a:extLst>
          </p:cNvPr>
          <p:cNvSpPr/>
          <p:nvPr/>
        </p:nvSpPr>
        <p:spPr>
          <a:xfrm>
            <a:off x="13177891" y="2682656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DCD9E5-CFCB-4709-838A-B2E152713AFF}"/>
              </a:ext>
            </a:extLst>
          </p:cNvPr>
          <p:cNvSpPr/>
          <p:nvPr/>
        </p:nvSpPr>
        <p:spPr>
          <a:xfrm>
            <a:off x="3830853" y="4127373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974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706F4-DBDA-47CA-9F29-FD63A514DF4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84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24807-2142-4684-A5AF-383A4BF9F345}"/>
              </a:ext>
            </a:extLst>
          </p:cNvPr>
          <p:cNvSpPr txBox="1"/>
          <p:nvPr/>
        </p:nvSpPr>
        <p:spPr>
          <a:xfrm>
            <a:off x="3938587" y="2921168"/>
            <a:ext cx="4611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17F4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Thank you !</a:t>
            </a:r>
            <a:endParaRPr lang="ko-KR" altLang="en-US" sz="6000" dirty="0">
              <a:solidFill>
                <a:srgbClr val="F17F4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FAE47E-D53E-4394-87B6-2A1AA745C7B9}"/>
              </a:ext>
            </a:extLst>
          </p:cNvPr>
          <p:cNvCxnSpPr/>
          <p:nvPr/>
        </p:nvCxnSpPr>
        <p:spPr>
          <a:xfrm>
            <a:off x="-3635668" y="2990850"/>
            <a:ext cx="3562350" cy="0"/>
          </a:xfrm>
          <a:prstGeom prst="line">
            <a:avLst/>
          </a:prstGeom>
          <a:ln w="19050">
            <a:solidFill>
              <a:srgbClr val="84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9CB237A-17BD-4257-937C-F5619BCAF876}"/>
              </a:ext>
            </a:extLst>
          </p:cNvPr>
          <p:cNvCxnSpPr/>
          <p:nvPr/>
        </p:nvCxnSpPr>
        <p:spPr>
          <a:xfrm>
            <a:off x="12311827" y="4003506"/>
            <a:ext cx="3562350" cy="0"/>
          </a:xfrm>
          <a:prstGeom prst="line">
            <a:avLst/>
          </a:prstGeom>
          <a:ln w="19050">
            <a:solidFill>
              <a:srgbClr val="84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83B2600-8786-4FBE-B068-0AF2EAF153EF}"/>
              </a:ext>
            </a:extLst>
          </p:cNvPr>
          <p:cNvSpPr/>
          <p:nvPr/>
        </p:nvSpPr>
        <p:spPr>
          <a:xfrm>
            <a:off x="8347075" y="3619500"/>
            <a:ext cx="275883" cy="20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74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087D2A-D08A-41CF-8CBB-31CD73236E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24807-2142-4684-A5AF-383A4BF9F345}"/>
              </a:ext>
            </a:extLst>
          </p:cNvPr>
          <p:cNvSpPr txBox="1"/>
          <p:nvPr/>
        </p:nvSpPr>
        <p:spPr>
          <a:xfrm>
            <a:off x="4221956" y="2921168"/>
            <a:ext cx="2823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rgbClr val="847F7F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Questi</a:t>
            </a:r>
            <a:r>
              <a:rPr lang="en-US" altLang="ko-KR" sz="6000" dirty="0">
                <a:solidFill>
                  <a:srgbClr val="847F7F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 </a:t>
            </a:r>
            <a:endParaRPr lang="ko-KR" altLang="en-US" sz="6000" dirty="0">
              <a:solidFill>
                <a:srgbClr val="847F7F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C36AEC-86A1-48BA-8ABC-44A98BEA8DA9}"/>
              </a:ext>
            </a:extLst>
          </p:cNvPr>
          <p:cNvCxnSpPr/>
          <p:nvPr/>
        </p:nvCxnSpPr>
        <p:spPr>
          <a:xfrm>
            <a:off x="4314825" y="2990850"/>
            <a:ext cx="3562350" cy="0"/>
          </a:xfrm>
          <a:prstGeom prst="line">
            <a:avLst/>
          </a:prstGeom>
          <a:ln w="19050">
            <a:solidFill>
              <a:srgbClr val="84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5976E6-17B5-422F-A893-30B25E016822}"/>
              </a:ext>
            </a:extLst>
          </p:cNvPr>
          <p:cNvCxnSpPr/>
          <p:nvPr/>
        </p:nvCxnSpPr>
        <p:spPr>
          <a:xfrm>
            <a:off x="4314825" y="4003506"/>
            <a:ext cx="3562350" cy="0"/>
          </a:xfrm>
          <a:prstGeom prst="line">
            <a:avLst/>
          </a:prstGeom>
          <a:ln w="19050">
            <a:solidFill>
              <a:srgbClr val="84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F4A38CD-FAB8-452C-A3E2-8ECC8D21A247}"/>
              </a:ext>
            </a:extLst>
          </p:cNvPr>
          <p:cNvSpPr/>
          <p:nvPr/>
        </p:nvSpPr>
        <p:spPr>
          <a:xfrm>
            <a:off x="6848538" y="3246921"/>
            <a:ext cx="437786" cy="545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58210-F969-4EBD-AA88-552542E2B5FC}"/>
              </a:ext>
            </a:extLst>
          </p:cNvPr>
          <p:cNvSpPr txBox="1"/>
          <p:nvPr/>
        </p:nvSpPr>
        <p:spPr>
          <a:xfrm>
            <a:off x="10052484" y="6334780"/>
            <a:ext cx="45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Thank you</a:t>
            </a:r>
            <a:endParaRPr lang="ko-KR" altLang="en-US" sz="28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B5F5B-A9F1-40CC-A022-F96038A4700B}"/>
              </a:ext>
            </a:extLst>
          </p:cNvPr>
          <p:cNvSpPr txBox="1"/>
          <p:nvPr/>
        </p:nvSpPr>
        <p:spPr>
          <a:xfrm>
            <a:off x="7196639" y="2921168"/>
            <a:ext cx="783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847F7F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n  </a:t>
            </a:r>
            <a:endParaRPr lang="ko-KR" altLang="en-US" sz="6000" dirty="0">
              <a:solidFill>
                <a:srgbClr val="847F7F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055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pic>
        <p:nvPicPr>
          <p:cNvPr id="76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CEFB0B73-543F-44F7-9C92-D70BF318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43675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DFE2827C-2025-4C1C-9A6F-3658149E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8029247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DF8EA048-ABB9-4696-ADBA-0C5E80D3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8036465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D5A2829C-8F52-4B15-A3F6-FE008726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4058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914ED746-1E19-4D76-9B9C-0361A2D4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8870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F942D736-323B-4F25-98CC-5E46C1F0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8" y="8036464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8918FA76-CE24-4DDE-9AD6-7E40BE86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6465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비숑프리제에 대해서 알아보자 :: 미대냥너굴이">
            <a:extLst>
              <a:ext uri="{FF2B5EF4-FFF2-40B4-BE49-F238E27FC236}">
                <a16:creationId xmlns:a16="http://schemas.microsoft.com/office/drawing/2014/main" id="{DC6090C5-DB4E-4F7E-8375-0B75844D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8036465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비숑프리제에 대해서 알아보자 :: 미대냥너굴이">
            <a:extLst>
              <a:ext uri="{FF2B5EF4-FFF2-40B4-BE49-F238E27FC236}">
                <a16:creationId xmlns:a16="http://schemas.microsoft.com/office/drawing/2014/main" id="{63E52F87-2153-4775-8090-552C7D2F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41272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D60CA2B-FBCB-47C6-8D8B-26DF390BBBAE}"/>
              </a:ext>
            </a:extLst>
          </p:cNvPr>
          <p:cNvSpPr txBox="1"/>
          <p:nvPr/>
        </p:nvSpPr>
        <p:spPr>
          <a:xfrm>
            <a:off x="2163862" y="7434886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0AC05D-9134-4F2A-955F-25BB8A10CD24}"/>
              </a:ext>
            </a:extLst>
          </p:cNvPr>
          <p:cNvSpPr txBox="1"/>
          <p:nvPr/>
        </p:nvSpPr>
        <p:spPr>
          <a:xfrm>
            <a:off x="8033083" y="7434886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35B792C-1E4D-4E4A-A7FC-6EE9E055A52F}"/>
              </a:ext>
            </a:extLst>
          </p:cNvPr>
          <p:cNvCxnSpPr/>
          <p:nvPr/>
        </p:nvCxnSpPr>
        <p:spPr>
          <a:xfrm>
            <a:off x="6096000" y="7270299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2E69F4-6C98-4416-9477-6CF35E77F2B7}"/>
              </a:ext>
            </a:extLst>
          </p:cNvPr>
          <p:cNvSpPr/>
          <p:nvPr/>
        </p:nvSpPr>
        <p:spPr>
          <a:xfrm>
            <a:off x="961524" y="8248867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EDC6E82-E877-40D2-8714-D81F9EED400D}"/>
              </a:ext>
            </a:extLst>
          </p:cNvPr>
          <p:cNvSpPr/>
          <p:nvPr/>
        </p:nvSpPr>
        <p:spPr>
          <a:xfrm>
            <a:off x="7350171" y="8182640"/>
            <a:ext cx="3513600" cy="35748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50302D-E9EE-4089-8A12-DEF602E94811}"/>
              </a:ext>
            </a:extLst>
          </p:cNvPr>
          <p:cNvSpPr txBox="1"/>
          <p:nvPr/>
        </p:nvSpPr>
        <p:spPr>
          <a:xfrm>
            <a:off x="3683962" y="2064161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6998A39-4095-4873-BF3C-23C93DA2E9E7}"/>
              </a:ext>
            </a:extLst>
          </p:cNvPr>
          <p:cNvSpPr/>
          <p:nvPr/>
        </p:nvSpPr>
        <p:spPr>
          <a:xfrm>
            <a:off x="2343151" y="3074268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FF3160B-31B3-48E0-895E-09D81148B3D3}"/>
              </a:ext>
            </a:extLst>
          </p:cNvPr>
          <p:cNvSpPr/>
          <p:nvPr/>
        </p:nvSpPr>
        <p:spPr>
          <a:xfrm>
            <a:off x="3526332" y="2388874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톰 미첼 카네기멜론대 교수 [과학기술정보통신부 제공]">
            <a:extLst>
              <a:ext uri="{FF2B5EF4-FFF2-40B4-BE49-F238E27FC236}">
                <a16:creationId xmlns:a16="http://schemas.microsoft.com/office/drawing/2014/main" id="{0D68FDA4-696E-460F-951F-E82D1B0E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630" y="1713583"/>
            <a:ext cx="30099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8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pic>
        <p:nvPicPr>
          <p:cNvPr id="76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CEFB0B73-543F-44F7-9C92-D70BF318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43675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DFE2827C-2025-4C1C-9A6F-3658149E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8029247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DF8EA048-ABB9-4696-ADBA-0C5E80D3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8036465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D5A2829C-8F52-4B15-A3F6-FE008726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4058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914ED746-1E19-4D76-9B9C-0361A2D4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8870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F942D736-323B-4F25-98CC-5E46C1F0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8" y="8036464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8918FA76-CE24-4DDE-9AD6-7E40BE86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36465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비숑프리제에 대해서 알아보자 :: 미대냥너굴이">
            <a:extLst>
              <a:ext uri="{FF2B5EF4-FFF2-40B4-BE49-F238E27FC236}">
                <a16:creationId xmlns:a16="http://schemas.microsoft.com/office/drawing/2014/main" id="{DC6090C5-DB4E-4F7E-8375-0B75844D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8036465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비숑프리제에 대해서 알아보자 :: 미대냥너굴이">
            <a:extLst>
              <a:ext uri="{FF2B5EF4-FFF2-40B4-BE49-F238E27FC236}">
                <a16:creationId xmlns:a16="http://schemas.microsoft.com/office/drawing/2014/main" id="{63E52F87-2153-4775-8090-552C7D2F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8041272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D60CA2B-FBCB-47C6-8D8B-26DF390BBBAE}"/>
              </a:ext>
            </a:extLst>
          </p:cNvPr>
          <p:cNvSpPr txBox="1"/>
          <p:nvPr/>
        </p:nvSpPr>
        <p:spPr>
          <a:xfrm>
            <a:off x="2163862" y="7434886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0AC05D-9134-4F2A-955F-25BB8A10CD24}"/>
              </a:ext>
            </a:extLst>
          </p:cNvPr>
          <p:cNvSpPr txBox="1"/>
          <p:nvPr/>
        </p:nvSpPr>
        <p:spPr>
          <a:xfrm>
            <a:off x="8033083" y="7434886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35B792C-1E4D-4E4A-A7FC-6EE9E055A52F}"/>
              </a:ext>
            </a:extLst>
          </p:cNvPr>
          <p:cNvCxnSpPr/>
          <p:nvPr/>
        </p:nvCxnSpPr>
        <p:spPr>
          <a:xfrm>
            <a:off x="6096000" y="7270299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2E69F4-6C98-4416-9477-6CF35E77F2B7}"/>
              </a:ext>
            </a:extLst>
          </p:cNvPr>
          <p:cNvSpPr/>
          <p:nvPr/>
        </p:nvSpPr>
        <p:spPr>
          <a:xfrm>
            <a:off x="961524" y="8248867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EDC6E82-E877-40D2-8714-D81F9EED400D}"/>
              </a:ext>
            </a:extLst>
          </p:cNvPr>
          <p:cNvSpPr/>
          <p:nvPr/>
        </p:nvSpPr>
        <p:spPr>
          <a:xfrm>
            <a:off x="7350171" y="8182640"/>
            <a:ext cx="3513600" cy="35748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50302D-E9EE-4089-8A12-DEF602E94811}"/>
              </a:ext>
            </a:extLst>
          </p:cNvPr>
          <p:cNvSpPr txBox="1"/>
          <p:nvPr/>
        </p:nvSpPr>
        <p:spPr>
          <a:xfrm>
            <a:off x="5297464" y="2146670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6998A39-4095-4873-BF3C-23C93DA2E9E7}"/>
              </a:ext>
            </a:extLst>
          </p:cNvPr>
          <p:cNvSpPr/>
          <p:nvPr/>
        </p:nvSpPr>
        <p:spPr>
          <a:xfrm>
            <a:off x="4057888" y="3098949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1026" name="Picture 2" descr="톰 미첼 카네기멜론대 교수 [과학기술정보통신부 제공]">
            <a:extLst>
              <a:ext uri="{FF2B5EF4-FFF2-40B4-BE49-F238E27FC236}">
                <a16:creationId xmlns:a16="http://schemas.microsoft.com/office/drawing/2014/main" id="{0D68FDA4-696E-460F-951F-E82D1B0E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3" y="2710492"/>
            <a:ext cx="30099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DFF3160B-31B3-48E0-895E-09D81148B3D3}"/>
              </a:ext>
            </a:extLst>
          </p:cNvPr>
          <p:cNvSpPr/>
          <p:nvPr/>
        </p:nvSpPr>
        <p:spPr>
          <a:xfrm>
            <a:off x="2561005" y="3186113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4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7CD8C0B3-E9AD-498E-8FFA-0BFBCE5A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198543F-509F-40E3-803D-192E62A6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4012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553D8167-071C-4794-9EC7-DE631487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8824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DFC20EC-01CE-4413-B119-7E486CB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8" y="2386418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87FA1E87-9C31-4520-8E1F-2179AF08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pic>
        <p:nvPicPr>
          <p:cNvPr id="1026" name="Picture 2" descr="비숑프리제에 대해서 알아보자 :: 미대냥너굴이">
            <a:extLst>
              <a:ext uri="{FF2B5EF4-FFF2-40B4-BE49-F238E27FC236}">
                <a16:creationId xmlns:a16="http://schemas.microsoft.com/office/drawing/2014/main" id="{A99F7590-C6CB-42FF-9C7E-6E13856B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86419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비숑프리제에 대해서 알아보자 :: 미대냥너굴이">
            <a:extLst>
              <a:ext uri="{FF2B5EF4-FFF2-40B4-BE49-F238E27FC236}">
                <a16:creationId xmlns:a16="http://schemas.microsoft.com/office/drawing/2014/main" id="{4ECCFA67-6C2E-492A-9603-BC975F6A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1226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350171" y="2597557"/>
            <a:ext cx="3513600" cy="35748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6F7C79-544A-4242-8910-9CBAB4EB5A10}"/>
              </a:ext>
            </a:extLst>
          </p:cNvPr>
          <p:cNvSpPr txBox="1"/>
          <p:nvPr/>
        </p:nvSpPr>
        <p:spPr>
          <a:xfrm>
            <a:off x="3683962" y="-3327337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C5A729D-CB35-4506-BF70-ACE6DA8498FE}"/>
              </a:ext>
            </a:extLst>
          </p:cNvPr>
          <p:cNvSpPr/>
          <p:nvPr/>
        </p:nvSpPr>
        <p:spPr>
          <a:xfrm>
            <a:off x="2343151" y="-2317230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325DB9-9FFB-494A-B69C-7ABA5D6BE937}"/>
              </a:ext>
            </a:extLst>
          </p:cNvPr>
          <p:cNvSpPr/>
          <p:nvPr/>
        </p:nvSpPr>
        <p:spPr>
          <a:xfrm>
            <a:off x="2006232" y="1911286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5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6ABAC-EE29-4A61-A04E-1E5929D69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2E5B737F-4B36-4104-8E24-E13BD3BB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3629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숑 프리제 곰돌이 후드 케이프_2col &gt; WEAR | 닥터브리즈">
            <a:extLst>
              <a:ext uri="{FF2B5EF4-FFF2-40B4-BE49-F238E27FC236}">
                <a16:creationId xmlns:a16="http://schemas.microsoft.com/office/drawing/2014/main" id="{826B3BCA-7D69-4BBE-911E-2565C233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79201"/>
            <a:ext cx="4076700" cy="38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7CD8C0B3-E9AD-498E-8FFA-0BFBCE5A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4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198543F-509F-40E3-803D-192E62A6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4012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553D8167-071C-4794-9EC7-DE631487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8824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CDFC20EC-01CE-4413-B119-7E486CB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8" y="2386418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움직이는 솜사탕, 비숑 프리제의 인기비결은? | 1boon">
            <a:extLst>
              <a:ext uri="{FF2B5EF4-FFF2-40B4-BE49-F238E27FC236}">
                <a16:creationId xmlns:a16="http://schemas.microsoft.com/office/drawing/2014/main" id="{87FA1E87-9C31-4520-8E1F-2179AF08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86419"/>
            <a:ext cx="4076700" cy="38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03CA33-22FA-41CD-A5F9-3FD6A20110F8}"/>
              </a:ext>
            </a:extLst>
          </p:cNvPr>
          <p:cNvCxnSpPr/>
          <p:nvPr/>
        </p:nvCxnSpPr>
        <p:spPr>
          <a:xfrm>
            <a:off x="480291" y="604431"/>
            <a:ext cx="11083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10E16-5D70-40B9-BACF-1B7C7CCBC639}"/>
              </a:ext>
            </a:extLst>
          </p:cNvPr>
          <p:cNvSpPr txBox="1"/>
          <p:nvPr/>
        </p:nvSpPr>
        <p:spPr>
          <a:xfrm>
            <a:off x="0" y="685643"/>
            <a:ext cx="394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   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SSA</a:t>
            </a:r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K</a:t>
            </a:r>
            <a:r>
              <a:rPr lang="en-US" altLang="ko-KR" sz="2800" dirty="0">
                <a:solidFill>
                  <a:schemeClr val="accen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IT</a:t>
            </a:r>
            <a:r>
              <a:rPr lang="en-US" altLang="ko-KR" sz="28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배경 </a:t>
            </a:r>
          </a:p>
        </p:txBody>
      </p:sp>
      <p:pic>
        <p:nvPicPr>
          <p:cNvPr id="1026" name="Picture 2" descr="비숑프리제에 대해서 알아보자 :: 미대냥너굴이">
            <a:extLst>
              <a:ext uri="{FF2B5EF4-FFF2-40B4-BE49-F238E27FC236}">
                <a16:creationId xmlns:a16="http://schemas.microsoft.com/office/drawing/2014/main" id="{A99F7590-C6CB-42FF-9C7E-6E13856B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2386419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비숑프리제에 대해서 알아보자 :: 미대냥너굴이">
            <a:extLst>
              <a:ext uri="{FF2B5EF4-FFF2-40B4-BE49-F238E27FC236}">
                <a16:creationId xmlns:a16="http://schemas.microsoft.com/office/drawing/2014/main" id="{4ECCFA67-6C2E-492A-9603-BC975F6A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6" y="2391226"/>
            <a:ext cx="40767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D589F-CBB0-4AB5-AA71-F53A9F086408}"/>
              </a:ext>
            </a:extLst>
          </p:cNvPr>
          <p:cNvSpPr txBox="1"/>
          <p:nvPr/>
        </p:nvSpPr>
        <p:spPr>
          <a:xfrm>
            <a:off x="2163862" y="1784840"/>
            <a:ext cx="12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Program</a:t>
            </a:r>
            <a:endParaRPr lang="ko-KR" altLang="en-US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DACED-CF48-48E3-9C7C-E0BD032F0CBA}"/>
              </a:ext>
            </a:extLst>
          </p:cNvPr>
          <p:cNvSpPr txBox="1"/>
          <p:nvPr/>
        </p:nvSpPr>
        <p:spPr>
          <a:xfrm>
            <a:off x="8033083" y="1784840"/>
            <a:ext cx="23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Machine Learning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D7E6C7-8B82-4011-AC86-2B973D791832}"/>
              </a:ext>
            </a:extLst>
          </p:cNvPr>
          <p:cNvCxnSpPr/>
          <p:nvPr/>
        </p:nvCxnSpPr>
        <p:spPr>
          <a:xfrm>
            <a:off x="6096000" y="1620253"/>
            <a:ext cx="0" cy="48447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4F344-4AAF-4080-A67B-401E4E338A88}"/>
              </a:ext>
            </a:extLst>
          </p:cNvPr>
          <p:cNvSpPr/>
          <p:nvPr/>
        </p:nvSpPr>
        <p:spPr>
          <a:xfrm>
            <a:off x="961524" y="2598821"/>
            <a:ext cx="3514223" cy="3573536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59F6B4-E658-46EC-821C-7333BC1EF5A2}"/>
              </a:ext>
            </a:extLst>
          </p:cNvPr>
          <p:cNvSpPr/>
          <p:nvPr/>
        </p:nvSpPr>
        <p:spPr>
          <a:xfrm>
            <a:off x="7350171" y="2597557"/>
            <a:ext cx="3513600" cy="35748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6F7C79-544A-4242-8910-9CBAB4EB5A10}"/>
              </a:ext>
            </a:extLst>
          </p:cNvPr>
          <p:cNvSpPr txBox="1"/>
          <p:nvPr/>
        </p:nvSpPr>
        <p:spPr>
          <a:xfrm>
            <a:off x="3683962" y="-3327337"/>
            <a:ext cx="48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“Machine Learning”</a:t>
            </a:r>
            <a:endParaRPr lang="ko-KR" altLang="en-US" sz="3600" dirty="0">
              <a:solidFill>
                <a:schemeClr val="tx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C5A729D-CB35-4506-BF70-ACE6DA8498FE}"/>
              </a:ext>
            </a:extLst>
          </p:cNvPr>
          <p:cNvSpPr/>
          <p:nvPr/>
        </p:nvSpPr>
        <p:spPr>
          <a:xfrm>
            <a:off x="2343151" y="-2317230"/>
            <a:ext cx="7505696" cy="20971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기계가 학습한다는 건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프로그램이 특정 작업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하는 데 있어서</a:t>
            </a:r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경험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(E)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를 통해 작업의 성능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(P)</a:t>
            </a:r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을 향상 시키는 것이다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톰 미첼</a:t>
            </a:r>
            <a:r>
              <a:rPr lang="en-US" altLang="ko-KR" dirty="0">
                <a:solidFill>
                  <a:srgbClr val="F2F2F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(Tom Mitchell)</a:t>
            </a:r>
            <a:endParaRPr lang="ko-KR" altLang="en-US" dirty="0">
              <a:solidFill>
                <a:srgbClr val="F2F2F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325DB9-9FFB-494A-B69C-7ABA5D6BE937}"/>
              </a:ext>
            </a:extLst>
          </p:cNvPr>
          <p:cNvSpPr/>
          <p:nvPr/>
        </p:nvSpPr>
        <p:spPr>
          <a:xfrm>
            <a:off x="7875453" y="1888996"/>
            <a:ext cx="157630" cy="1619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56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7F7F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2876</Words>
  <Application>Microsoft Office PowerPoint</Application>
  <PresentationFormat>와이드스크린</PresentationFormat>
  <Paragraphs>781</Paragraphs>
  <Slides>51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Apple SD Gothic Neo</vt:lpstr>
      <vt:lpstr>a디딤돌</vt:lpstr>
      <vt:lpstr>a로케트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</dc:creator>
  <cp:lastModifiedBy>z</cp:lastModifiedBy>
  <cp:revision>73</cp:revision>
  <dcterms:created xsi:type="dcterms:W3CDTF">2020-11-15T08:39:08Z</dcterms:created>
  <dcterms:modified xsi:type="dcterms:W3CDTF">2020-11-16T01:20:25Z</dcterms:modified>
</cp:coreProperties>
</file>